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72"/>
  </p:notesMasterIdLst>
  <p:handoutMasterIdLst>
    <p:handoutMasterId r:id="rId73"/>
  </p:handoutMasterIdLst>
  <p:sldIdLst>
    <p:sldId id="257" r:id="rId2"/>
    <p:sldId id="258" r:id="rId3"/>
    <p:sldId id="259" r:id="rId4"/>
    <p:sldId id="260" r:id="rId5"/>
    <p:sldId id="261" r:id="rId6"/>
    <p:sldId id="262" r:id="rId7"/>
    <p:sldId id="263" r:id="rId8"/>
    <p:sldId id="339" r:id="rId9"/>
    <p:sldId id="265" r:id="rId10"/>
    <p:sldId id="340" r:id="rId11"/>
    <p:sldId id="338" r:id="rId12"/>
    <p:sldId id="335" r:id="rId13"/>
    <p:sldId id="337" r:id="rId14"/>
    <p:sldId id="269" r:id="rId15"/>
    <p:sldId id="270" r:id="rId16"/>
    <p:sldId id="271" r:id="rId17"/>
    <p:sldId id="272" r:id="rId18"/>
    <p:sldId id="273" r:id="rId19"/>
    <p:sldId id="274" r:id="rId20"/>
    <p:sldId id="341" r:id="rId21"/>
    <p:sldId id="275" r:id="rId22"/>
    <p:sldId id="276" r:id="rId23"/>
    <p:sldId id="277" r:id="rId24"/>
    <p:sldId id="278" r:id="rId25"/>
    <p:sldId id="279" r:id="rId26"/>
    <p:sldId id="280"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42" r:id="rId49"/>
    <p:sldId id="303" r:id="rId50"/>
    <p:sldId id="308" r:id="rId51"/>
    <p:sldId id="309" r:id="rId52"/>
    <p:sldId id="310" r:id="rId53"/>
    <p:sldId id="311" r:id="rId54"/>
    <p:sldId id="312" r:id="rId55"/>
    <p:sldId id="313" r:id="rId56"/>
    <p:sldId id="314" r:id="rId57"/>
    <p:sldId id="315" r:id="rId58"/>
    <p:sldId id="316" r:id="rId59"/>
    <p:sldId id="317" r:id="rId60"/>
    <p:sldId id="318" r:id="rId61"/>
    <p:sldId id="319" r:id="rId62"/>
    <p:sldId id="322" r:id="rId63"/>
    <p:sldId id="323" r:id="rId64"/>
    <p:sldId id="324" r:id="rId65"/>
    <p:sldId id="325" r:id="rId66"/>
    <p:sldId id="326" r:id="rId67"/>
    <p:sldId id="327" r:id="rId68"/>
    <p:sldId id="328" r:id="rId69"/>
    <p:sldId id="330" r:id="rId70"/>
    <p:sldId id="332" r:id="rId7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66" autoAdjust="0"/>
    <p:restoredTop sz="94660"/>
  </p:normalViewPr>
  <p:slideViewPr>
    <p:cSldViewPr snapToGrid="0">
      <p:cViewPr varScale="1">
        <p:scale>
          <a:sx n="105" d="100"/>
          <a:sy n="105" d="100"/>
        </p:scale>
        <p:origin x="1548" y="78"/>
      </p:cViewPr>
      <p:guideLst/>
    </p:cSldViewPr>
  </p:slideViewPr>
  <p:notesTextViewPr>
    <p:cViewPr>
      <p:scale>
        <a:sx n="1" d="1"/>
        <a:sy n="1" d="1"/>
      </p:scale>
      <p:origin x="0" y="0"/>
    </p:cViewPr>
  </p:notesTextViewPr>
  <p:sorterViewPr>
    <p:cViewPr>
      <p:scale>
        <a:sx n="100" d="100"/>
        <a:sy n="100" d="100"/>
      </p:scale>
      <p:origin x="0" y="-3485"/>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FCAD5A2-922F-4D7E-8310-541C90E1AE6B}" type="datetimeFigureOut">
              <a:rPr lang="en-US" smtClean="0"/>
              <a:t>6/13/2025</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55A9ECBC-B17E-4772-9658-EC69F957F909}" type="slidenum">
              <a:rPr lang="en-US" smtClean="0"/>
              <a:t>‹#›</a:t>
            </a:fld>
            <a:endParaRPr lang="en-US"/>
          </a:p>
        </p:txBody>
      </p:sp>
    </p:spTree>
    <p:extLst>
      <p:ext uri="{BB962C8B-B14F-4D97-AF65-F5344CB8AC3E}">
        <p14:creationId xmlns:p14="http://schemas.microsoft.com/office/powerpoint/2010/main" val="15728407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E63C8A3-7060-407A-9ABC-6748E4AC0842}" type="datetimeFigureOut">
              <a:rPr lang="en-US" smtClean="0"/>
              <a:t>6/13/2025</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285DD61-36FD-41AD-9C0B-3BFA6D473376}" type="slidenum">
              <a:rPr lang="en-US" smtClean="0"/>
              <a:t>‹#›</a:t>
            </a:fld>
            <a:endParaRPr lang="en-US"/>
          </a:p>
        </p:txBody>
      </p:sp>
    </p:spTree>
    <p:extLst>
      <p:ext uri="{BB962C8B-B14F-4D97-AF65-F5344CB8AC3E}">
        <p14:creationId xmlns:p14="http://schemas.microsoft.com/office/powerpoint/2010/main" val="1650608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614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A7E00AB4-36CF-4273-B619-D2EBF0324EBE}" type="slidenum">
              <a:rPr lang="en-US" altLang="en-US" i="0" smtClean="0">
                <a:solidFill>
                  <a:srgbClr val="000000"/>
                </a:solidFill>
              </a:rPr>
              <a:pPr/>
              <a:t>1</a:t>
            </a:fld>
            <a:endParaRPr lang="en-US" altLang="en-US" i="0">
              <a:solidFill>
                <a:srgbClr val="000000"/>
              </a:solidFill>
            </a:endParaRPr>
          </a:p>
        </p:txBody>
      </p:sp>
      <p:sp>
        <p:nvSpPr>
          <p:cNvPr id="6148" name="Rectangle 2"/>
          <p:cNvSpPr>
            <a:spLocks noGrp="1" noRot="1" noChangeAspect="1" noChangeArrowheads="1" noTextEdit="1"/>
          </p:cNvSpPr>
          <p:nvPr>
            <p:ph type="sldImg"/>
          </p:nvPr>
        </p:nvSpPr>
        <p:spPr>
          <a:xfrm>
            <a:off x="1414463" y="1162050"/>
            <a:ext cx="4181475" cy="3136900"/>
          </a:xfrm>
          <a:ln/>
        </p:spPr>
      </p:sp>
      <p:sp>
        <p:nvSpPr>
          <p:cNvPr id="614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i="1"/>
          </a:p>
        </p:txBody>
      </p:sp>
    </p:spTree>
    <p:extLst>
      <p:ext uri="{BB962C8B-B14F-4D97-AF65-F5344CB8AC3E}">
        <p14:creationId xmlns:p14="http://schemas.microsoft.com/office/powerpoint/2010/main" val="23525179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285DD61-36FD-41AD-9C0B-3BFA6D473376}" type="slidenum">
              <a:rPr lang="en-US" smtClean="0"/>
              <a:t>10</a:t>
            </a:fld>
            <a:endParaRPr lang="en-US"/>
          </a:p>
        </p:txBody>
      </p:sp>
    </p:spTree>
    <p:extLst>
      <p:ext uri="{BB962C8B-B14F-4D97-AF65-F5344CB8AC3E}">
        <p14:creationId xmlns:p14="http://schemas.microsoft.com/office/powerpoint/2010/main" val="26592035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285DD61-36FD-41AD-9C0B-3BFA6D473376}" type="slidenum">
              <a:rPr lang="en-US" smtClean="0"/>
              <a:t>11</a:t>
            </a:fld>
            <a:endParaRPr lang="en-US"/>
          </a:p>
        </p:txBody>
      </p:sp>
    </p:spTree>
    <p:extLst>
      <p:ext uri="{BB962C8B-B14F-4D97-AF65-F5344CB8AC3E}">
        <p14:creationId xmlns:p14="http://schemas.microsoft.com/office/powerpoint/2010/main" val="9872264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285DD61-36FD-41AD-9C0B-3BFA6D473376}" type="slidenum">
              <a:rPr lang="en-US" smtClean="0"/>
              <a:t>12</a:t>
            </a:fld>
            <a:endParaRPr lang="en-US"/>
          </a:p>
        </p:txBody>
      </p:sp>
    </p:spTree>
    <p:extLst>
      <p:ext uri="{BB962C8B-B14F-4D97-AF65-F5344CB8AC3E}">
        <p14:creationId xmlns:p14="http://schemas.microsoft.com/office/powerpoint/2010/main" val="16965033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285DD61-36FD-41AD-9C0B-3BFA6D473376}" type="slidenum">
              <a:rPr lang="en-US" smtClean="0"/>
              <a:t>13</a:t>
            </a:fld>
            <a:endParaRPr lang="en-US"/>
          </a:p>
        </p:txBody>
      </p:sp>
    </p:spTree>
    <p:extLst>
      <p:ext uri="{BB962C8B-B14F-4D97-AF65-F5344CB8AC3E}">
        <p14:creationId xmlns:p14="http://schemas.microsoft.com/office/powerpoint/2010/main" val="39108101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3072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A147E306-416D-4F17-8360-6F2C4DED7A50}" type="slidenum">
              <a:rPr lang="en-US" altLang="en-US" i="0" smtClean="0">
                <a:solidFill>
                  <a:srgbClr val="000000"/>
                </a:solidFill>
              </a:rPr>
              <a:pPr/>
              <a:t>14</a:t>
            </a:fld>
            <a:endParaRPr lang="en-US" altLang="en-US" i="0">
              <a:solidFill>
                <a:srgbClr val="000000"/>
              </a:solidFill>
            </a:endParaRPr>
          </a:p>
        </p:txBody>
      </p:sp>
      <p:sp>
        <p:nvSpPr>
          <p:cNvPr id="30724" name="Rectangle 2"/>
          <p:cNvSpPr>
            <a:spLocks noGrp="1" noRot="1" noChangeAspect="1" noChangeArrowheads="1" noTextEdit="1"/>
          </p:cNvSpPr>
          <p:nvPr>
            <p:ph type="sldImg"/>
          </p:nvPr>
        </p:nvSpPr>
        <p:spPr>
          <a:xfrm>
            <a:off x="1414463" y="1162050"/>
            <a:ext cx="4181475" cy="3136900"/>
          </a:xfrm>
          <a:ln/>
        </p:spPr>
      </p:sp>
      <p:sp>
        <p:nvSpPr>
          <p:cNvPr id="3072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Seniority is a term describing the amount of time worked in a classification or in classifications within the same promotional line after completing the probationary period.  Prior to completing your probation, you can earn service time. </a:t>
            </a:r>
          </a:p>
        </p:txBody>
      </p:sp>
    </p:spTree>
    <p:extLst>
      <p:ext uri="{BB962C8B-B14F-4D97-AF65-F5344CB8AC3E}">
        <p14:creationId xmlns:p14="http://schemas.microsoft.com/office/powerpoint/2010/main" val="12343301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3277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6D3B2ADE-CF27-412C-9DC2-3901D5AE7E7B}" type="slidenum">
              <a:rPr lang="en-US" altLang="en-US" i="0" smtClean="0">
                <a:solidFill>
                  <a:srgbClr val="000000"/>
                </a:solidFill>
              </a:rPr>
              <a:pPr/>
              <a:t>15</a:t>
            </a:fld>
            <a:endParaRPr lang="en-US" altLang="en-US" i="0">
              <a:solidFill>
                <a:srgbClr val="000000"/>
              </a:solidFill>
            </a:endParaRPr>
          </a:p>
        </p:txBody>
      </p:sp>
      <p:sp>
        <p:nvSpPr>
          <p:cNvPr id="32772" name="Rectangle 2"/>
          <p:cNvSpPr>
            <a:spLocks noGrp="1" noRot="1" noChangeAspect="1" noChangeArrowheads="1" noTextEdit="1"/>
          </p:cNvSpPr>
          <p:nvPr>
            <p:ph type="sldImg"/>
          </p:nvPr>
        </p:nvSpPr>
        <p:spPr>
          <a:xfrm>
            <a:off x="1414463" y="1162050"/>
            <a:ext cx="4181475" cy="3136900"/>
          </a:xfrm>
          <a:ln/>
        </p:spPr>
      </p:sp>
      <p:sp>
        <p:nvSpPr>
          <p:cNvPr id="3277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If you are laid off after probation, and are the least senior employee in your job classification, you will be placed on reemployment and will be recalled based on your seniority.  If you are not the least senior employee in your job classification, you will be relocated in the university to another position in your job classification.</a:t>
            </a:r>
          </a:p>
          <a:p>
            <a:pPr eaLnBrk="1" hangingPunct="1"/>
            <a:endParaRPr lang="en-US" altLang="en-US"/>
          </a:p>
          <a:p>
            <a:pPr eaLnBrk="1" hangingPunct="1"/>
            <a:r>
              <a:rPr lang="en-US" altLang="en-US"/>
              <a:t>If you are laid off during your probation, you will be placed on the restoral register and will be referred to interview for vacant positions as they become available.</a:t>
            </a:r>
          </a:p>
        </p:txBody>
      </p:sp>
    </p:spTree>
    <p:extLst>
      <p:ext uri="{BB962C8B-B14F-4D97-AF65-F5344CB8AC3E}">
        <p14:creationId xmlns:p14="http://schemas.microsoft.com/office/powerpoint/2010/main" val="40151393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3481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23C28180-7C24-4B0B-81EB-0F2A2192F1EB}" type="slidenum">
              <a:rPr lang="en-US" altLang="en-US" i="0" smtClean="0">
                <a:solidFill>
                  <a:srgbClr val="000000"/>
                </a:solidFill>
              </a:rPr>
              <a:pPr/>
              <a:t>16</a:t>
            </a:fld>
            <a:endParaRPr lang="en-US" altLang="en-US" i="0">
              <a:solidFill>
                <a:srgbClr val="000000"/>
              </a:solidFill>
            </a:endParaRPr>
          </a:p>
        </p:txBody>
      </p:sp>
      <p:sp>
        <p:nvSpPr>
          <p:cNvPr id="34820" name="Rectangle 2"/>
          <p:cNvSpPr>
            <a:spLocks noGrp="1" noRot="1" noChangeAspect="1" noChangeArrowheads="1" noTextEdit="1"/>
          </p:cNvSpPr>
          <p:nvPr>
            <p:ph type="sldImg"/>
          </p:nvPr>
        </p:nvSpPr>
        <p:spPr>
          <a:xfrm>
            <a:off x="1414463" y="1162050"/>
            <a:ext cx="4181475" cy="3136900"/>
          </a:xfrm>
          <a:ln/>
        </p:spPr>
      </p:sp>
      <p:sp>
        <p:nvSpPr>
          <p:cNvPr id="3482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A reassignment may involve a change of department within the same classification to another position usually in another department.  You may request consideration for reassignment by completing a Request for Reassignment form and discussing your situation with an employment counselor.  In order to be eligible for consideration, you must have completed your probation and you must have acceptable performance evaluations.  </a:t>
            </a:r>
          </a:p>
          <a:p>
            <a:pPr eaLnBrk="1" hangingPunct="1"/>
            <a:endParaRPr lang="en-US" altLang="en-US"/>
          </a:p>
          <a:p>
            <a:pPr eaLnBrk="1" hangingPunct="1"/>
            <a:r>
              <a:rPr lang="en-US" altLang="en-US"/>
              <a:t>Hiring departments have three options when they interview.  They may choose to see candidates from the register only; they may choose to see reassignments only; or they may choose to see both.</a:t>
            </a:r>
          </a:p>
          <a:p>
            <a:pPr eaLnBrk="1" hangingPunct="1"/>
            <a:endParaRPr lang="en-US" altLang="en-US"/>
          </a:p>
          <a:p>
            <a:pPr eaLnBrk="1" hangingPunct="1"/>
            <a:r>
              <a:rPr lang="en-US" altLang="en-US"/>
              <a:t>If you are hired as a reassignment, you must give at least two weeks notice to your current department.  You are not required to serve a new probationary period, and you are referred at your current salary.  Unused vacation and sick leave are transferred to the new department, and you retain your seniority. Most of the classifications on campus use the reassignment process except for the BSW’s and Library workers, they use a bid process, so they reassign based on seniority. </a:t>
            </a:r>
          </a:p>
        </p:txBody>
      </p:sp>
    </p:spTree>
    <p:extLst>
      <p:ext uri="{BB962C8B-B14F-4D97-AF65-F5344CB8AC3E}">
        <p14:creationId xmlns:p14="http://schemas.microsoft.com/office/powerpoint/2010/main" val="21288712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3686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EA53489B-E3A2-4E01-8F64-787BF384EE03}" type="slidenum">
              <a:rPr lang="en-US" altLang="en-US" i="0" smtClean="0">
                <a:solidFill>
                  <a:srgbClr val="000000"/>
                </a:solidFill>
              </a:rPr>
              <a:pPr/>
              <a:t>17</a:t>
            </a:fld>
            <a:endParaRPr lang="en-US" altLang="en-US" i="0">
              <a:solidFill>
                <a:srgbClr val="000000"/>
              </a:solidFill>
            </a:endParaRPr>
          </a:p>
        </p:txBody>
      </p:sp>
      <p:sp>
        <p:nvSpPr>
          <p:cNvPr id="36868" name="Rectangle 2"/>
          <p:cNvSpPr>
            <a:spLocks noGrp="1" noRot="1" noChangeAspect="1" noChangeArrowheads="1" noTextEdit="1"/>
          </p:cNvSpPr>
          <p:nvPr>
            <p:ph type="sldImg"/>
          </p:nvPr>
        </p:nvSpPr>
        <p:spPr>
          <a:xfrm>
            <a:off x="1414463" y="1162050"/>
            <a:ext cx="4181475" cy="3136900"/>
          </a:xfrm>
          <a:ln/>
        </p:spPr>
      </p:sp>
      <p:sp>
        <p:nvSpPr>
          <p:cNvPr id="3686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If you leave the University, or if you move to another position on campus, you are requested to give at least two weeks notice.  If you resign from the University, your department should contact Employee Records, for the procedure to follow and to confirm any unused vacation and sick leave.  On your last day, you will be requested to go through an exit interview and Employee Benefits, Miles Hall, and you can have your questions answered at that time.</a:t>
            </a:r>
          </a:p>
        </p:txBody>
      </p:sp>
    </p:spTree>
    <p:extLst>
      <p:ext uri="{BB962C8B-B14F-4D97-AF65-F5344CB8AC3E}">
        <p14:creationId xmlns:p14="http://schemas.microsoft.com/office/powerpoint/2010/main" val="40969917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3891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CAFDF243-C6D8-4B35-B0A3-C6A9C28796C2}" type="slidenum">
              <a:rPr lang="en-US" altLang="en-US" i="0" smtClean="0">
                <a:solidFill>
                  <a:srgbClr val="000000"/>
                </a:solidFill>
              </a:rPr>
              <a:pPr/>
              <a:t>18</a:t>
            </a:fld>
            <a:endParaRPr lang="en-US" altLang="en-US" i="0">
              <a:solidFill>
                <a:srgbClr val="000000"/>
              </a:solidFill>
            </a:endParaRPr>
          </a:p>
        </p:txBody>
      </p:sp>
      <p:sp>
        <p:nvSpPr>
          <p:cNvPr id="38916" name="Rectangle 2"/>
          <p:cNvSpPr>
            <a:spLocks noGrp="1" noRot="1" noChangeAspect="1" noChangeArrowheads="1" noTextEdit="1"/>
          </p:cNvSpPr>
          <p:nvPr>
            <p:ph type="sldImg"/>
          </p:nvPr>
        </p:nvSpPr>
        <p:spPr>
          <a:xfrm>
            <a:off x="1414463" y="1162050"/>
            <a:ext cx="4181475" cy="3136900"/>
          </a:xfrm>
          <a:ln/>
        </p:spPr>
      </p:sp>
      <p:sp>
        <p:nvSpPr>
          <p:cNvPr id="3891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Career counseling and development is available by appointment with one of the employment counselors.  The employment counselor will assist in the development of both long and short range career goals and suggest methods to reach your goals.</a:t>
            </a:r>
          </a:p>
        </p:txBody>
      </p:sp>
    </p:spTree>
    <p:extLst>
      <p:ext uri="{BB962C8B-B14F-4D97-AF65-F5344CB8AC3E}">
        <p14:creationId xmlns:p14="http://schemas.microsoft.com/office/powerpoint/2010/main" val="9484090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xfrm>
            <a:off x="1414463" y="1162050"/>
            <a:ext cx="4181475" cy="3136900"/>
          </a:xfrm>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1374269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819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0AF748A0-35C9-4A24-A02C-1523A1561FA5}" type="slidenum">
              <a:rPr lang="en-US" altLang="en-US" i="0" smtClean="0">
                <a:solidFill>
                  <a:srgbClr val="000000"/>
                </a:solidFill>
              </a:rPr>
              <a:pPr/>
              <a:t>2</a:t>
            </a:fld>
            <a:endParaRPr lang="en-US" altLang="en-US" i="0">
              <a:solidFill>
                <a:srgbClr val="000000"/>
              </a:solidFill>
            </a:endParaRPr>
          </a:p>
        </p:txBody>
      </p:sp>
      <p:sp>
        <p:nvSpPr>
          <p:cNvPr id="8196" name="Rectangle 2"/>
          <p:cNvSpPr>
            <a:spLocks noGrp="1" noRot="1" noChangeAspect="1" noChangeArrowheads="1" noTextEdit="1"/>
          </p:cNvSpPr>
          <p:nvPr>
            <p:ph type="sldImg"/>
          </p:nvPr>
        </p:nvSpPr>
        <p:spPr>
          <a:xfrm>
            <a:off x="1414463" y="1162050"/>
            <a:ext cx="4181475" cy="3136900"/>
          </a:xfrm>
          <a:ln/>
        </p:spPr>
      </p:sp>
      <p:sp>
        <p:nvSpPr>
          <p:cNvPr id="819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40116514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285DD61-36FD-41AD-9C0B-3BFA6D473376}" type="slidenum">
              <a:rPr lang="en-US" smtClean="0"/>
              <a:t>20</a:t>
            </a:fld>
            <a:endParaRPr lang="en-US"/>
          </a:p>
        </p:txBody>
      </p:sp>
    </p:spTree>
    <p:extLst>
      <p:ext uri="{BB962C8B-B14F-4D97-AF65-F5344CB8AC3E}">
        <p14:creationId xmlns:p14="http://schemas.microsoft.com/office/powerpoint/2010/main" val="14475968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1414463" y="1162050"/>
            <a:ext cx="4181475" cy="3136900"/>
          </a:xfrm>
          <a:ln/>
        </p:spPr>
      </p:sp>
      <p:sp>
        <p:nvSpPr>
          <p:cNvPr id="81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Employee should wait at least 2 weeks before getting their Staff ID card in order to ensure that your employee AIS number appears on the card. </a:t>
            </a:r>
          </a:p>
          <a:p>
            <a:pPr eaLnBrk="1" hangingPunct="1"/>
            <a:endParaRPr lang="en-US" altLang="en-US"/>
          </a:p>
        </p:txBody>
      </p:sp>
    </p:spTree>
    <p:extLst>
      <p:ext uri="{BB962C8B-B14F-4D97-AF65-F5344CB8AC3E}">
        <p14:creationId xmlns:p14="http://schemas.microsoft.com/office/powerpoint/2010/main" val="7326535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spect="1" noChangeArrowheads="1" noTextEdit="1"/>
          </p:cNvSpPr>
          <p:nvPr>
            <p:ph type="sldImg"/>
          </p:nvPr>
        </p:nvSpPr>
        <p:spPr>
          <a:xfrm>
            <a:off x="1414463" y="1162050"/>
            <a:ext cx="4181475" cy="3136900"/>
          </a:xfrm>
          <a:ln/>
        </p:spPr>
      </p:sp>
      <p:sp>
        <p:nvSpPr>
          <p:cNvPr id="102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All faculty and staff are eligible for an SIUC Network ID and E-Mail account.  Each may be claimed or created at the Network ID link above.  For assistance, contact SalukiTech.  SalukiTech is your initial contact point for all things IT.  Information pertaining to general computing and resources at SIUC can be found on the Office of Information Technology website.</a:t>
            </a:r>
          </a:p>
          <a:p>
            <a:pPr eaLnBrk="1" hangingPunct="1"/>
            <a:endParaRPr lang="en-US" altLang="en-US"/>
          </a:p>
        </p:txBody>
      </p:sp>
    </p:spTree>
    <p:extLst>
      <p:ext uri="{BB962C8B-B14F-4D97-AF65-F5344CB8AC3E}">
        <p14:creationId xmlns:p14="http://schemas.microsoft.com/office/powerpoint/2010/main" val="29813157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1414463" y="1162050"/>
            <a:ext cx="4181475" cy="3136900"/>
          </a:xfrm>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49322012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p:nvPr>
        </p:nvSpPr>
        <p:spPr>
          <a:xfrm>
            <a:off x="1414463" y="1162050"/>
            <a:ext cx="4181475" cy="3136900"/>
          </a:xfrm>
          <a:ln/>
        </p:spPr>
      </p:sp>
      <p:sp>
        <p:nvSpPr>
          <p:cNvPr id="143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solidFill>
                  <a:srgbClr val="FF0000"/>
                </a:solidFill>
              </a:rPr>
              <a:t>If you are a new SIUC LAN Admin or will assume LAN Admin duties as part of your role at SIUC, Information Technology has assembled pertinent information located at the above link.  It is important that all LAN Admins become familiar with this information as it provides essential information needed by LAN Admins on campus.</a:t>
            </a:r>
            <a:endParaRPr lang="en-US" altLang="en-US"/>
          </a:p>
        </p:txBody>
      </p:sp>
    </p:spTree>
    <p:extLst>
      <p:ext uri="{BB962C8B-B14F-4D97-AF65-F5344CB8AC3E}">
        <p14:creationId xmlns:p14="http://schemas.microsoft.com/office/powerpoint/2010/main" val="239111471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xfrm>
            <a:off x="1414463" y="1162050"/>
            <a:ext cx="4181475" cy="3136900"/>
          </a:xfrm>
          <a:ln/>
        </p:spPr>
      </p:sp>
      <p:sp>
        <p:nvSpPr>
          <p:cNvPr id="163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SIUC takes seriously the security of its information.  Universities have now become a prime target for criminals and organizations targeting sensitive information.  As such, all faculty and staff must do their part to protect themselves and SIUC.  To assist with these responsibilities, Information Technology has created the SecureIT website.  On this website, employees will find information regarding phishing and scam/spam email which are primarily used to entice users into revealing sensitive information.  Additionally, employees will find information on creating secure passwords, staying safe with general technology tips, securing their university computers, security training, and more.  Faculty and staff that require access to sensitive information (e.g., social security numbers, credit card numbers, bank accounts, etc.) are required to abide by the Safe Handling of Sensitive Information Standard.</a:t>
            </a:r>
          </a:p>
          <a:p>
            <a:pPr eaLnBrk="1" hangingPunct="1"/>
            <a:r>
              <a:rPr lang="en-US" altLang="en-US"/>
              <a:t>All employees are encouraged to become familiar with this website and to refer to it frequently.  </a:t>
            </a:r>
          </a:p>
        </p:txBody>
      </p:sp>
    </p:spTree>
    <p:extLst>
      <p:ext uri="{BB962C8B-B14F-4D97-AF65-F5344CB8AC3E}">
        <p14:creationId xmlns:p14="http://schemas.microsoft.com/office/powerpoint/2010/main" val="100470287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1414463" y="1162050"/>
            <a:ext cx="4181475" cy="3136900"/>
          </a:xfrm>
          <a:ln/>
        </p:spPr>
      </p:sp>
      <p:sp>
        <p:nvSpPr>
          <p:cNvPr id="184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As you are probably already aware, there are several rules and regulations for parking on campus.  You should familiarize yourself with the policies of the Parking Division.  All faculty, staff and students must purchase a parking permit to park a vehicle, including motorcycles, on campus.  A decal for an additional vehicle to be driven by the employee may also be purchased provided no one else in the immediate family is student or employee of the University.  Permits may be purchased at Parking Division, ground floor of Trueblood Hall.  You can find the rules and regulations as well as registration information on line at the web address listed on the slide.</a:t>
            </a:r>
          </a:p>
          <a:p>
            <a:pPr eaLnBrk="1" hangingPunct="1"/>
            <a:endParaRPr lang="en-US" altLang="en-US"/>
          </a:p>
        </p:txBody>
      </p:sp>
    </p:spTree>
    <p:extLst>
      <p:ext uri="{BB962C8B-B14F-4D97-AF65-F5344CB8AC3E}">
        <p14:creationId xmlns:p14="http://schemas.microsoft.com/office/powerpoint/2010/main" val="150936538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xfrm>
            <a:off x="1414463" y="1162050"/>
            <a:ext cx="4181475" cy="3136900"/>
          </a:xfrm>
          <a:ln/>
        </p:spPr>
      </p:sp>
      <p:sp>
        <p:nvSpPr>
          <p:cNvPr id="225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Faculty, Civil Service and A/P staff are evaluated by a performance evaluation procedure.  The evaluation process is intended to be developmental in nature.  It’s designed to facilitate communication between the supervisor and employee regarding assigned responsibilities, performance expectations, and the supervisor’s assessment of performance outcomes.</a:t>
            </a:r>
          </a:p>
          <a:p>
            <a:pPr eaLnBrk="1" hangingPunct="1"/>
            <a:endParaRPr lang="en-US" altLang="en-US"/>
          </a:p>
          <a:p>
            <a:pPr eaLnBrk="1" hangingPunct="1"/>
            <a:r>
              <a:rPr lang="en-US" altLang="en-US"/>
              <a:t>Tenure track and non-tenure track faculty are reviewed on an annual basis prior to the completion of the spring semester each year.  The evaluation is usually conducted by the Chair and/or Dean.  There is not a form for faculty performance review however, after the evaluation meeting, you should receive a copy of the evaluation which is usually in letter form.  The evaluation process for faculty is covered in the appropriate collective bargaining agreement for the respective group.</a:t>
            </a:r>
          </a:p>
          <a:p>
            <a:pPr eaLnBrk="1" hangingPunct="1"/>
            <a:endParaRPr lang="en-US" altLang="en-US"/>
          </a:p>
          <a:p>
            <a:pPr eaLnBrk="1" hangingPunct="1"/>
            <a:r>
              <a:rPr lang="en-US" altLang="en-US"/>
              <a:t>For A/P and Civil Service staff, performance is evaluated by the immediate supervisor using a formal performance evaluation tool.  The university requires that a performance evaluation be conducted for each A/P staff member once each year.  For Civil Service staff, work performance is given a periodic evaluation.  As a new employee, you will be evaluated at the 3-month and 5 ½ month point.  The 5 ½ month evaluation is also to determine if you will become a status employee.  You will be evaluated annually thereafter.  </a:t>
            </a:r>
          </a:p>
          <a:p>
            <a:pPr eaLnBrk="1" hangingPunct="1"/>
            <a:endParaRPr lang="en-US" altLang="en-US"/>
          </a:p>
        </p:txBody>
      </p:sp>
    </p:spTree>
    <p:extLst>
      <p:ext uri="{BB962C8B-B14F-4D97-AF65-F5344CB8AC3E}">
        <p14:creationId xmlns:p14="http://schemas.microsoft.com/office/powerpoint/2010/main" val="131154042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xfrm>
            <a:off x="1414463" y="1162050"/>
            <a:ext cx="4181475" cy="3136900"/>
          </a:xfrm>
          <a:ln/>
        </p:spPr>
      </p:sp>
      <p:sp>
        <p:nvSpPr>
          <p:cNvPr id="245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There is a grievance procedure in place for staff.  It may be found in the Employees Handbook on the HR website.  The procedure for</a:t>
            </a:r>
          </a:p>
          <a:p>
            <a:pPr eaLnBrk="1" hangingPunct="1"/>
            <a:r>
              <a:rPr lang="en-US" altLang="en-US"/>
              <a:t>Negotiated civil service classifications may be different.  Review your bargaining agreement for more information.  Always try to work</a:t>
            </a:r>
          </a:p>
          <a:p>
            <a:pPr eaLnBrk="1" hangingPunct="1"/>
            <a:r>
              <a:rPr lang="en-US" altLang="en-US"/>
              <a:t>Out the problem within the department first.</a:t>
            </a:r>
          </a:p>
        </p:txBody>
      </p:sp>
    </p:spTree>
    <p:extLst>
      <p:ext uri="{BB962C8B-B14F-4D97-AF65-F5344CB8AC3E}">
        <p14:creationId xmlns:p14="http://schemas.microsoft.com/office/powerpoint/2010/main" val="188279900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xfrm>
            <a:off x="1414463" y="1162050"/>
            <a:ext cx="4181475" cy="3136900"/>
          </a:xfrm>
          <a:ln/>
        </p:spPr>
      </p:sp>
      <p:sp>
        <p:nvSpPr>
          <p:cNvPr id="266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For Civil Service employees, information regarding disciplinary actions is included in the appendix of this material.  For Faculty and A/P employees, this information is in the handbook on the HR website.</a:t>
            </a:r>
          </a:p>
        </p:txBody>
      </p:sp>
    </p:spTree>
    <p:extLst>
      <p:ext uri="{BB962C8B-B14F-4D97-AF65-F5344CB8AC3E}">
        <p14:creationId xmlns:p14="http://schemas.microsoft.com/office/powerpoint/2010/main" val="32284832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102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33114C18-EF9E-47BD-88EE-0F6A6449F997}" type="slidenum">
              <a:rPr lang="en-US" altLang="en-US" i="0" smtClean="0">
                <a:solidFill>
                  <a:srgbClr val="000000"/>
                </a:solidFill>
              </a:rPr>
              <a:pPr/>
              <a:t>3</a:t>
            </a:fld>
            <a:endParaRPr lang="en-US" altLang="en-US" i="0">
              <a:solidFill>
                <a:srgbClr val="000000"/>
              </a:solidFill>
            </a:endParaRPr>
          </a:p>
        </p:txBody>
      </p:sp>
      <p:sp>
        <p:nvSpPr>
          <p:cNvPr id="10244" name="Rectangle 2"/>
          <p:cNvSpPr>
            <a:spLocks noGrp="1" noRot="1" noChangeAspect="1" noChangeArrowheads="1" noTextEdit="1"/>
          </p:cNvSpPr>
          <p:nvPr>
            <p:ph type="sldImg"/>
          </p:nvPr>
        </p:nvSpPr>
        <p:spPr>
          <a:xfrm>
            <a:off x="1414463" y="1162050"/>
            <a:ext cx="4181475" cy="3136900"/>
          </a:xfrm>
          <a:ln/>
        </p:spPr>
      </p:sp>
      <p:sp>
        <p:nvSpPr>
          <p:cNvPr id="1024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45987681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xfrm>
            <a:off x="1414463" y="1162050"/>
            <a:ext cx="4181475" cy="3136900"/>
          </a:xfrm>
          <a:ln/>
        </p:spPr>
      </p:sp>
      <p:sp>
        <p:nvSpPr>
          <p:cNvPr id="286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SIUC recognizes fourteen paid holidays each fiscal year. A list of holidays is available on the HR website.  The schedule is designated by the Chancellor for publication by July each year.</a:t>
            </a:r>
          </a:p>
          <a:p>
            <a:pPr eaLnBrk="1" hangingPunct="1"/>
            <a:endParaRPr lang="en-US" altLang="en-US"/>
          </a:p>
        </p:txBody>
      </p:sp>
    </p:spTree>
    <p:extLst>
      <p:ext uri="{BB962C8B-B14F-4D97-AF65-F5344CB8AC3E}">
        <p14:creationId xmlns:p14="http://schemas.microsoft.com/office/powerpoint/2010/main" val="62386655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xfrm>
            <a:off x="1414463" y="1162050"/>
            <a:ext cx="4181475" cy="3136900"/>
          </a:xfrm>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One of the many services SIU offers is the Employee Assistance Program.  It provides free, confidential, referral services to you and your family members in seeking resolutions to a variety of problems or concerns.  EAP bridges the gap between the individual with a problem and an appropriate resource for assistance.  Magellan Behavioral health is the administrator for the Employee Assistance Program.</a:t>
            </a:r>
          </a:p>
          <a:p>
            <a:pPr eaLnBrk="1" hangingPunct="1"/>
            <a:endParaRPr lang="en-US" altLang="en-US"/>
          </a:p>
        </p:txBody>
      </p:sp>
    </p:spTree>
    <p:extLst>
      <p:ext uri="{BB962C8B-B14F-4D97-AF65-F5344CB8AC3E}">
        <p14:creationId xmlns:p14="http://schemas.microsoft.com/office/powerpoint/2010/main" val="55554545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xfrm>
            <a:off x="1414463" y="1162050"/>
            <a:ext cx="4181475" cy="3136900"/>
          </a:xfrm>
          <a:ln/>
        </p:spPr>
      </p:sp>
      <p:sp>
        <p:nvSpPr>
          <p:cNvPr id="327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You may want to become involved with your constituency group during your time at SIU. Constituency groups make recommendations to the administration on a range of personnel, governance, and academic policy issues. </a:t>
            </a:r>
          </a:p>
          <a:p>
            <a:pPr eaLnBrk="1" hangingPunct="1"/>
            <a:endParaRPr lang="en-US" altLang="en-US"/>
          </a:p>
          <a:p>
            <a:pPr eaLnBrk="1" hangingPunct="1"/>
            <a:endParaRPr lang="en-US" altLang="en-US"/>
          </a:p>
          <a:p>
            <a:pPr eaLnBrk="1" hangingPunct="1"/>
            <a:r>
              <a:rPr lang="en-US" altLang="en-US"/>
              <a:t>Civil Service Council is composed of civil service employees elected from their constituencies. </a:t>
            </a:r>
          </a:p>
          <a:p>
            <a:pPr eaLnBrk="1" hangingPunct="1"/>
            <a:r>
              <a:rPr lang="en-US" altLang="en-US"/>
              <a:t>Administrative/Professional Staff Council is an elected body representing a/p members of the campus community.</a:t>
            </a:r>
          </a:p>
          <a:p>
            <a:pPr eaLnBrk="1" hangingPunct="1"/>
            <a:r>
              <a:rPr lang="en-US" altLang="en-US"/>
              <a:t>Faculty Senate is composed of faculty members elected by their respective colleges.  </a:t>
            </a:r>
          </a:p>
          <a:p>
            <a:pPr eaLnBrk="1" hangingPunct="1"/>
            <a:endParaRPr lang="en-US" altLang="en-US"/>
          </a:p>
          <a:p>
            <a:pPr eaLnBrk="1" hangingPunct="1"/>
            <a:endParaRPr lang="en-US" altLang="en-US"/>
          </a:p>
        </p:txBody>
      </p:sp>
    </p:spTree>
    <p:extLst>
      <p:ext uri="{BB962C8B-B14F-4D97-AF65-F5344CB8AC3E}">
        <p14:creationId xmlns:p14="http://schemas.microsoft.com/office/powerpoint/2010/main" val="152928608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xfrm>
            <a:off x="1414463" y="1162050"/>
            <a:ext cx="4181475" cy="3136900"/>
          </a:xfrm>
          <a:ln/>
        </p:spPr>
      </p:sp>
      <p:sp>
        <p:nvSpPr>
          <p:cNvPr id="348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Although it doesn’t occur often, on certain occasions there have been emergency University closures.  The decision to close any or all parts of the SIUC campus or to cancel classes may be made by the Chancellor or his/her authorized designee in response to a natural emergence, in support of national or state policy or for reasons of health and safety.  </a:t>
            </a:r>
          </a:p>
          <a:p>
            <a:pPr eaLnBrk="1" hangingPunct="1"/>
            <a:endParaRPr lang="en-US" altLang="en-US"/>
          </a:p>
          <a:p>
            <a:pPr eaLnBrk="1" hangingPunct="1"/>
            <a:r>
              <a:rPr lang="en-US" altLang="en-US"/>
              <a:t>There are some departments that do have their employees working when the university is closed.  Employees should be given that information at the time of hire.  If you choose to stay home during inclement weather and the university is not closed, you will be required to use a vacation day.</a:t>
            </a:r>
          </a:p>
          <a:p>
            <a:pPr eaLnBrk="1" hangingPunct="1"/>
            <a:endParaRPr lang="en-US" altLang="en-US"/>
          </a:p>
          <a:p>
            <a:pPr eaLnBrk="1" hangingPunct="1"/>
            <a:r>
              <a:rPr lang="en-US" altLang="en-US"/>
              <a:t>You are not automatically enrolled in the university’s text alert system.  If you’d like to receive these emergency notifications via text, you will need to log in to HRSS (Human Resource Self Service) and set those preferences.</a:t>
            </a:r>
          </a:p>
          <a:p>
            <a:pPr eaLnBrk="1" hangingPunct="1"/>
            <a:endParaRPr lang="en-US" altLang="en-US"/>
          </a:p>
        </p:txBody>
      </p:sp>
    </p:spTree>
    <p:extLst>
      <p:ext uri="{BB962C8B-B14F-4D97-AF65-F5344CB8AC3E}">
        <p14:creationId xmlns:p14="http://schemas.microsoft.com/office/powerpoint/2010/main" val="42087135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xfrm>
            <a:off x="1414463" y="1162050"/>
            <a:ext cx="4181475" cy="3136900"/>
          </a:xfrm>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If you are employed outside of the University, you should be aware of the University’s Conflict of Interest Policy.  It limits your ability to accept outside employment or consulting projects not related to your University position.  Before you accept outside employment or consulting, you should obtain prior administrative approval.  If such employment or consulting occurs during regular university business hours, you are required to provide a summary disclosing all of the non-university activities you engaged in during the previous year.  You can find the Annual Disclosure of Non-University Employment form on the Provost and VCAA website.</a:t>
            </a:r>
          </a:p>
          <a:p>
            <a:pPr eaLnBrk="1" hangingPunct="1"/>
            <a:endParaRPr lang="en-US" altLang="en-US"/>
          </a:p>
          <a:p>
            <a:pPr eaLnBrk="1" hangingPunct="1"/>
            <a:endParaRPr lang="en-US" altLang="en-US"/>
          </a:p>
        </p:txBody>
      </p:sp>
    </p:spTree>
    <p:extLst>
      <p:ext uri="{BB962C8B-B14F-4D97-AF65-F5344CB8AC3E}">
        <p14:creationId xmlns:p14="http://schemas.microsoft.com/office/powerpoint/2010/main" val="44631473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xfrm>
            <a:off x="1414463" y="1162050"/>
            <a:ext cx="4181475" cy="3136900"/>
          </a:xfrm>
          <a:ln/>
        </p:spPr>
      </p:sp>
      <p:sp>
        <p:nvSpPr>
          <p:cNvPr id="389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24742362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xfrm>
            <a:off x="1414463" y="1162050"/>
            <a:ext cx="4181475" cy="3136900"/>
          </a:xfrm>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93167817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xfrm>
            <a:off x="1414463" y="1162050"/>
            <a:ext cx="4181475" cy="3136900"/>
          </a:xfrm>
          <a:ln/>
        </p:spPr>
      </p:sp>
      <p:sp>
        <p:nvSpPr>
          <p:cNvPr id="430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65602257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xfrm>
            <a:off x="1414463" y="1162050"/>
            <a:ext cx="4181475" cy="3136900"/>
          </a:xfrm>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SIU recognizes and supports the Americans with Disabilities Act.  Title II of the act states in part that “No qualified individual with a disability shall by reason of such disability, be excluded from participation in or be denied the benefit of the services, programs, or activities of a public entity, or be subject to discrimination by any such entity.”</a:t>
            </a:r>
          </a:p>
          <a:p>
            <a:pPr eaLnBrk="1" hangingPunct="1"/>
            <a:endParaRPr lang="en-US" altLang="en-US" dirty="0"/>
          </a:p>
        </p:txBody>
      </p:sp>
    </p:spTree>
    <p:extLst>
      <p:ext uri="{BB962C8B-B14F-4D97-AF65-F5344CB8AC3E}">
        <p14:creationId xmlns:p14="http://schemas.microsoft.com/office/powerpoint/2010/main" val="413231132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xfrm>
            <a:off x="1414463" y="1162050"/>
            <a:ext cx="4181475" cy="3136900"/>
          </a:xfrm>
          <a:ln/>
        </p:spPr>
      </p:sp>
      <p:sp>
        <p:nvSpPr>
          <p:cNvPr id="471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Requests for accommodations should be referred to the Office of the Associate Chancellor for Institutional Diversity.  This office is responsible for coordinating the University’s response to all requests for accommodation from university employees.  Employees are NOT required to provide specific medical information to their supervisor.  </a:t>
            </a:r>
          </a:p>
        </p:txBody>
      </p:sp>
    </p:spTree>
    <p:extLst>
      <p:ext uri="{BB962C8B-B14F-4D97-AF65-F5344CB8AC3E}">
        <p14:creationId xmlns:p14="http://schemas.microsoft.com/office/powerpoint/2010/main" val="6918386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1229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6557DAB8-B2ED-4A14-BB65-737A6325F25B}" type="slidenum">
              <a:rPr lang="en-US" altLang="en-US" i="0" smtClean="0">
                <a:solidFill>
                  <a:srgbClr val="000000"/>
                </a:solidFill>
              </a:rPr>
              <a:pPr/>
              <a:t>4</a:t>
            </a:fld>
            <a:endParaRPr lang="en-US" altLang="en-US" i="0">
              <a:solidFill>
                <a:srgbClr val="000000"/>
              </a:solidFill>
            </a:endParaRPr>
          </a:p>
        </p:txBody>
      </p:sp>
      <p:sp>
        <p:nvSpPr>
          <p:cNvPr id="12292" name="Rectangle 2"/>
          <p:cNvSpPr>
            <a:spLocks noGrp="1" noRot="1" noChangeAspect="1" noChangeArrowheads="1" noTextEdit="1"/>
          </p:cNvSpPr>
          <p:nvPr>
            <p:ph type="sldImg"/>
          </p:nvPr>
        </p:nvSpPr>
        <p:spPr>
          <a:xfrm>
            <a:off x="1414463" y="1162050"/>
            <a:ext cx="4181475" cy="3136900"/>
          </a:xfrm>
          <a:ln/>
        </p:spPr>
      </p:sp>
      <p:sp>
        <p:nvSpPr>
          <p:cNvPr id="1229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Most offices at SIU are open from 8:00 a.m. – 4:30 p.m. Monday-Friday.  The basic work week for most employees consists of five consecutive seven and one-half work days (8 – 4:30 with a one hour lunch period) or a total of 37 ½ hours per week.  A small number of employees primarily in skilled crafts classifications such as Carpenter, Electrician, etc. work a 40 hour week.  Also, a number of employees are required to work shifts other than 8:00 a.m. to 4:30 p.m.  In such cases, the work hours are established to meet the needs of the University and are discussed with candidates prior to extending a job offer.</a:t>
            </a:r>
          </a:p>
          <a:p>
            <a:pPr eaLnBrk="1" hangingPunct="1"/>
            <a:endParaRPr lang="en-US" altLang="en-US" dirty="0"/>
          </a:p>
        </p:txBody>
      </p:sp>
    </p:spTree>
    <p:extLst>
      <p:ext uri="{BB962C8B-B14F-4D97-AF65-F5344CB8AC3E}">
        <p14:creationId xmlns:p14="http://schemas.microsoft.com/office/powerpoint/2010/main" val="190833122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xfrm>
            <a:off x="1414463" y="1162050"/>
            <a:ext cx="4181475" cy="3136900"/>
          </a:xfrm>
          <a:ln/>
        </p:spPr>
      </p:sp>
      <p:sp>
        <p:nvSpPr>
          <p:cNvPr id="491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a:p>
            <a:r>
              <a:rPr lang="en-US" altLang="en-US"/>
              <a:t>The university’s policy, which aligns with the requirements of the Illinois Smoke Free Campus Act, prohibits smoking on all campus property, including buildings, grounds, parking lots and university-owned or operated vehicles.  SIU becomes one of nearly 1,200 college and university campuses in the United States to adopt a 100-percent-smoke free campus in the interest of ensuring a safe and healthy working environment for employees, students and guests.</a:t>
            </a:r>
          </a:p>
          <a:p>
            <a:pPr eaLnBrk="1" hangingPunct="1"/>
            <a:endParaRPr lang="en-US" altLang="en-US"/>
          </a:p>
          <a:p>
            <a:pPr eaLnBrk="1" hangingPunct="1"/>
            <a:r>
              <a:rPr lang="en-US" altLang="en-US"/>
              <a:t>The university has established a website (smokefree.siu.edu) which includes a very useful section of frequently asked questions.</a:t>
            </a:r>
          </a:p>
        </p:txBody>
      </p:sp>
    </p:spTree>
    <p:extLst>
      <p:ext uri="{BB962C8B-B14F-4D97-AF65-F5344CB8AC3E}">
        <p14:creationId xmlns:p14="http://schemas.microsoft.com/office/powerpoint/2010/main" val="339374495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xfrm>
            <a:off x="1414463" y="1162050"/>
            <a:ext cx="4181475" cy="3136900"/>
          </a:xfrm>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The Board of Trustees of Southern Illinois University has adopted an Identity-Protection Policy pursuant to the State of Illinois’ Identity Protection Act.  The Identity Protection Act required each local and State government agency to draft, approve and implement an Identity Protection Policy to ensure the confidentiality and integrity of Social Security numbers collected, maintained and used by the agency.</a:t>
            </a:r>
          </a:p>
          <a:p>
            <a:endParaRPr lang="en-US" altLang="en-US" dirty="0"/>
          </a:p>
          <a:p>
            <a:r>
              <a:rPr lang="en-US" altLang="en-US" dirty="0"/>
              <a:t>You can view the policy online at the address listed.  There is also an online training that is available on the website of the Vice Chancellor for Finance and Administration.  All employees are strongly encouraged to view the training.  The presentation is less than 10 minutes and outlines the circumstance in which social security numbers may be collected.</a:t>
            </a:r>
          </a:p>
        </p:txBody>
      </p:sp>
    </p:spTree>
    <p:extLst>
      <p:ext uri="{BB962C8B-B14F-4D97-AF65-F5344CB8AC3E}">
        <p14:creationId xmlns:p14="http://schemas.microsoft.com/office/powerpoint/2010/main" val="279648085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xfrm>
            <a:off x="1414463" y="1162050"/>
            <a:ext cx="4181475" cy="3136900"/>
          </a:xfrm>
          <a:ln/>
        </p:spPr>
      </p:sp>
      <p:sp>
        <p:nvSpPr>
          <p:cNvPr id="532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The Board of Trustees of Southern Illinois University has adopted an Information Security Plan which authorizes each SIU campus to develop an Information Security Program specific to the requirements of each campus.  The BOT Information Security Plan stipulates acceptable use of computing resources and can be found online.  Additionally, links have been provided to the SIUC Information Security Program and as well as individual Information Technology policies.  All SIUC employees are required to abide by these policies.</a:t>
            </a:r>
          </a:p>
          <a:p>
            <a:pPr eaLnBrk="1" hangingPunct="1"/>
            <a:endParaRPr lang="en-US" altLang="en-US" dirty="0"/>
          </a:p>
          <a:p>
            <a:pPr eaLnBrk="1" hangingPunct="1"/>
            <a:endParaRPr lang="en-US" altLang="en-US" dirty="0"/>
          </a:p>
        </p:txBody>
      </p:sp>
    </p:spTree>
    <p:extLst>
      <p:ext uri="{BB962C8B-B14F-4D97-AF65-F5344CB8AC3E}">
        <p14:creationId xmlns:p14="http://schemas.microsoft.com/office/powerpoint/2010/main" val="81106216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xfrm>
            <a:off x="1414463" y="1162050"/>
            <a:ext cx="4181475" cy="3136900"/>
          </a:xfrm>
          <a:ln/>
        </p:spPr>
      </p:sp>
      <p:sp>
        <p:nvSpPr>
          <p:cNvPr id="552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Sexual harassment, like harassment on the basis of race or religion, is a form of discrimination expressly prohibited by law.  You should familiarize yourself with the university’s definition of sexual harassment.  There are several resources for our employees to follow if help is needed.  For a list of Sexual harassment information advisors, you can contact the Office of Diversity and Equity. </a:t>
            </a:r>
          </a:p>
        </p:txBody>
      </p:sp>
    </p:spTree>
    <p:extLst>
      <p:ext uri="{BB962C8B-B14F-4D97-AF65-F5344CB8AC3E}">
        <p14:creationId xmlns:p14="http://schemas.microsoft.com/office/powerpoint/2010/main" val="92795184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xfrm>
            <a:off x="1414463" y="1162050"/>
            <a:ext cx="4181475" cy="3136900"/>
          </a:xfrm>
          <a:ln/>
        </p:spPr>
      </p:sp>
      <p:sp>
        <p:nvSpPr>
          <p:cNvPr id="573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Talk to your supervisor or chair about how a potentially threatening situation is handled in your department.  If you witness  or experience threats, threatening behavior, or acts of violence, and the circumstance does not indicate an imminent danger to persons or damage to property, report the incident to your immediate supervisor or Department Chair. If the circumstance(s) indicates imminent danger to person or damage to property, notify the University Police(911) and your supervisor immediately. </a:t>
            </a:r>
          </a:p>
          <a:p>
            <a:pPr eaLnBrk="1" hangingPunct="1"/>
            <a:endParaRPr lang="en-US" altLang="en-US"/>
          </a:p>
        </p:txBody>
      </p:sp>
    </p:spTree>
    <p:extLst>
      <p:ext uri="{BB962C8B-B14F-4D97-AF65-F5344CB8AC3E}">
        <p14:creationId xmlns:p14="http://schemas.microsoft.com/office/powerpoint/2010/main" val="237850381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39F6EEB7-F4C9-4CF2-867E-5B11975A7095}" type="slidenum">
              <a:rPr lang="en-US" altLang="en-US" smtClean="0">
                <a:latin typeface="Arial" panose="020B0604020202020204" pitchFamily="34" charset="0"/>
              </a:rPr>
              <a:pPr/>
              <a:t>45</a:t>
            </a:fld>
            <a:endParaRPr lang="en-US" altLang="en-US">
              <a:latin typeface="Arial" panose="020B0604020202020204" pitchFamily="34" charset="0"/>
            </a:endParaRPr>
          </a:p>
        </p:txBody>
      </p:sp>
      <p:sp>
        <p:nvSpPr>
          <p:cNvPr id="6147" name="Rectangle 2"/>
          <p:cNvSpPr>
            <a:spLocks noGrp="1" noRot="1" noChangeAspect="1" noChangeArrowheads="1" noTextEdit="1"/>
          </p:cNvSpPr>
          <p:nvPr>
            <p:ph type="sldImg"/>
          </p:nvPr>
        </p:nvSpPr>
        <p:spPr>
          <a:xfrm>
            <a:off x="1106488" y="698500"/>
            <a:ext cx="4648200" cy="3486150"/>
          </a:xfrm>
          <a:ln/>
        </p:spPr>
      </p:sp>
      <p:sp>
        <p:nvSpPr>
          <p:cNvPr id="6148"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i="1">
              <a:latin typeface="Arial" panose="020B0604020202020204" pitchFamily="34" charset="0"/>
            </a:endParaRPr>
          </a:p>
        </p:txBody>
      </p:sp>
    </p:spTree>
    <p:extLst>
      <p:ext uri="{BB962C8B-B14F-4D97-AF65-F5344CB8AC3E}">
        <p14:creationId xmlns:p14="http://schemas.microsoft.com/office/powerpoint/2010/main" val="355938366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5C1F46C1-8591-41CA-B80E-34EC39A52852}" type="slidenum">
              <a:rPr lang="en-US" altLang="en-US" smtClean="0">
                <a:latin typeface="Arial" panose="020B0604020202020204" pitchFamily="34" charset="0"/>
              </a:rPr>
              <a:pPr/>
              <a:t>46</a:t>
            </a:fld>
            <a:endParaRPr lang="en-US" altLang="en-US">
              <a:latin typeface="Arial" panose="020B0604020202020204" pitchFamily="34" charset="0"/>
            </a:endParaRPr>
          </a:p>
        </p:txBody>
      </p:sp>
      <p:sp>
        <p:nvSpPr>
          <p:cNvPr id="8195" name="Rectangle 2"/>
          <p:cNvSpPr>
            <a:spLocks noGrp="1" noRot="1" noChangeAspect="1" noChangeArrowheads="1" noTextEdit="1"/>
          </p:cNvSpPr>
          <p:nvPr>
            <p:ph type="sldImg"/>
          </p:nvPr>
        </p:nvSpPr>
        <p:spPr>
          <a:xfrm>
            <a:off x="1106488" y="698500"/>
            <a:ext cx="4648200" cy="3486150"/>
          </a:xfrm>
          <a:ln/>
        </p:spPr>
      </p:sp>
      <p:sp>
        <p:nvSpPr>
          <p:cNvPr id="8196"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56283269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A501EB5D-9D4A-4FD0-9A2D-ADD2BFF2BCB0}" type="slidenum">
              <a:rPr lang="en-US" altLang="en-US" smtClean="0">
                <a:latin typeface="Arial" panose="020B0604020202020204" pitchFamily="34" charset="0"/>
              </a:rPr>
              <a:pPr/>
              <a:t>47</a:t>
            </a:fld>
            <a:endParaRPr lang="en-US" altLang="en-US">
              <a:latin typeface="Arial" panose="020B0604020202020204" pitchFamily="34" charset="0"/>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9941243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285DD61-36FD-41AD-9C0B-3BFA6D473376}" type="slidenum">
              <a:rPr lang="en-US" smtClean="0"/>
              <a:t>48</a:t>
            </a:fld>
            <a:endParaRPr lang="en-US"/>
          </a:p>
        </p:txBody>
      </p:sp>
    </p:spTree>
    <p:extLst>
      <p:ext uri="{BB962C8B-B14F-4D97-AF65-F5344CB8AC3E}">
        <p14:creationId xmlns:p14="http://schemas.microsoft.com/office/powerpoint/2010/main" val="96576048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E0B0089E-BC90-44A4-B23B-B0BACF6BF9E3}" type="slidenum">
              <a:rPr lang="en-US" altLang="en-US" smtClean="0">
                <a:latin typeface="Arial" panose="020B0604020202020204" pitchFamily="34" charset="0"/>
              </a:rPr>
              <a:pPr/>
              <a:t>49</a:t>
            </a:fld>
            <a:endParaRPr lang="en-US" altLang="en-US">
              <a:latin typeface="Arial" panose="020B0604020202020204" pitchFamily="34" charset="0"/>
            </a:endParaRPr>
          </a:p>
        </p:txBody>
      </p:sp>
      <p:sp>
        <p:nvSpPr>
          <p:cNvPr id="12291" name="Rectangle 2"/>
          <p:cNvSpPr>
            <a:spLocks noGrp="1" noRot="1" noChangeAspect="1" noChangeArrowheads="1" noTextEdit="1"/>
          </p:cNvSpPr>
          <p:nvPr>
            <p:ph type="sldImg"/>
          </p:nvPr>
        </p:nvSpPr>
        <p:spPr>
          <a:xfrm>
            <a:off x="1106488" y="698500"/>
            <a:ext cx="4648200" cy="3486150"/>
          </a:xfrm>
          <a:ln/>
        </p:spPr>
      </p:sp>
      <p:sp>
        <p:nvSpPr>
          <p:cNvPr id="12292"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32359203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1433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1903EBE2-9247-4F7E-AEEC-33B66D2FCC25}" type="slidenum">
              <a:rPr lang="en-US" altLang="en-US" i="0" smtClean="0">
                <a:solidFill>
                  <a:srgbClr val="000000"/>
                </a:solidFill>
              </a:rPr>
              <a:pPr/>
              <a:t>5</a:t>
            </a:fld>
            <a:endParaRPr lang="en-US" altLang="en-US" i="0">
              <a:solidFill>
                <a:srgbClr val="000000"/>
              </a:solidFill>
            </a:endParaRPr>
          </a:p>
        </p:txBody>
      </p:sp>
      <p:sp>
        <p:nvSpPr>
          <p:cNvPr id="14340" name="Rectangle 2"/>
          <p:cNvSpPr>
            <a:spLocks noGrp="1" noRot="1" noChangeAspect="1" noChangeArrowheads="1" noTextEdit="1"/>
          </p:cNvSpPr>
          <p:nvPr>
            <p:ph type="sldImg"/>
          </p:nvPr>
        </p:nvSpPr>
        <p:spPr>
          <a:xfrm>
            <a:off x="1414463" y="1162050"/>
            <a:ext cx="4181475" cy="3136900"/>
          </a:xfrm>
          <a:ln/>
        </p:spPr>
      </p:sp>
      <p:sp>
        <p:nvSpPr>
          <p:cNvPr id="1434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Flex-time is intended to assure that the University’s goals are accomplished in an orderly and efficient manner, and at the same time, permit employees and their supervisors to establish work schedules which recognize individual needs.  Employees must work the number of hours in their work week, and individual work schedules must be approved in advance by the department head.  Because of the varied nature of university departments, each department head must determine the extent to which flex-time may be used so that full university services are continued.  Work schedules must conform to the needs of the department, and supervisors may require a change in schedule to meet these needs.  If you are interested in using flex-time, ask your supervisor if it is available in your department.</a:t>
            </a:r>
          </a:p>
        </p:txBody>
      </p:sp>
    </p:spTree>
    <p:extLst>
      <p:ext uri="{BB962C8B-B14F-4D97-AF65-F5344CB8AC3E}">
        <p14:creationId xmlns:p14="http://schemas.microsoft.com/office/powerpoint/2010/main" val="301018477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93DB246B-9901-4B92-AF1C-70952C05F8D1}" type="slidenum">
              <a:rPr lang="en-US" altLang="en-US" smtClean="0">
                <a:latin typeface="Arial" panose="020B0604020202020204" pitchFamily="34" charset="0"/>
              </a:rPr>
              <a:pPr/>
              <a:t>50</a:t>
            </a:fld>
            <a:endParaRPr lang="en-US" altLang="en-US">
              <a:latin typeface="Arial" panose="020B0604020202020204" pitchFamily="34" charset="0"/>
            </a:endParaRPr>
          </a:p>
        </p:txBody>
      </p:sp>
      <p:sp>
        <p:nvSpPr>
          <p:cNvPr id="22531" name="Rectangle 2"/>
          <p:cNvSpPr>
            <a:spLocks noGrp="1" noRot="1" noChangeAspect="1" noChangeArrowheads="1" noTextEdit="1"/>
          </p:cNvSpPr>
          <p:nvPr>
            <p:ph type="sldImg"/>
          </p:nvPr>
        </p:nvSpPr>
        <p:spPr>
          <a:xfrm>
            <a:off x="1106488" y="698500"/>
            <a:ext cx="4648200" cy="3486150"/>
          </a:xfrm>
          <a:ln/>
        </p:spPr>
      </p:sp>
      <p:sp>
        <p:nvSpPr>
          <p:cNvPr id="22532"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34341871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4993B1AC-92A8-4CE3-A350-60006DD64F73}" type="slidenum">
              <a:rPr lang="en-US" altLang="en-US" smtClean="0">
                <a:latin typeface="Arial" panose="020B0604020202020204" pitchFamily="34" charset="0"/>
              </a:rPr>
              <a:pPr/>
              <a:t>51</a:t>
            </a:fld>
            <a:endParaRPr lang="en-US" altLang="en-US">
              <a:latin typeface="Arial" panose="020B0604020202020204" pitchFamily="34" charset="0"/>
            </a:endParaRPr>
          </a:p>
        </p:txBody>
      </p:sp>
      <p:sp>
        <p:nvSpPr>
          <p:cNvPr id="24579" name="Rectangle 2"/>
          <p:cNvSpPr>
            <a:spLocks noGrp="1" noRot="1" noChangeAspect="1" noChangeArrowheads="1" noTextEdit="1"/>
          </p:cNvSpPr>
          <p:nvPr>
            <p:ph type="sldImg"/>
          </p:nvPr>
        </p:nvSpPr>
        <p:spPr>
          <a:xfrm>
            <a:off x="1106488" y="698500"/>
            <a:ext cx="4648200" cy="3486150"/>
          </a:xfrm>
          <a:ln/>
        </p:spPr>
      </p:sp>
      <p:sp>
        <p:nvSpPr>
          <p:cNvPr id="24580"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17487877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660C7ADD-000D-46A0-B538-66709EAF1AA5}" type="slidenum">
              <a:rPr lang="en-US" altLang="en-US" smtClean="0">
                <a:latin typeface="Arial" panose="020B0604020202020204" pitchFamily="34" charset="0"/>
              </a:rPr>
              <a:pPr/>
              <a:t>52</a:t>
            </a:fld>
            <a:endParaRPr lang="en-US" altLang="en-US">
              <a:latin typeface="Arial" panose="020B0604020202020204" pitchFamily="34" charset="0"/>
            </a:endParaRPr>
          </a:p>
        </p:txBody>
      </p:sp>
      <p:sp>
        <p:nvSpPr>
          <p:cNvPr id="26627" name="Rectangle 2"/>
          <p:cNvSpPr>
            <a:spLocks noGrp="1" noRot="1" noChangeAspect="1" noChangeArrowheads="1" noTextEdit="1"/>
          </p:cNvSpPr>
          <p:nvPr>
            <p:ph type="sldImg"/>
          </p:nvPr>
        </p:nvSpPr>
        <p:spPr>
          <a:xfrm>
            <a:off x="1106488" y="698500"/>
            <a:ext cx="4648200" cy="3486150"/>
          </a:xfrm>
          <a:ln/>
        </p:spPr>
      </p:sp>
      <p:sp>
        <p:nvSpPr>
          <p:cNvPr id="26628"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90533280"/>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7B7C8F93-D117-4B0B-8157-460BFFE609DB}" type="slidenum">
              <a:rPr lang="en-US" altLang="en-US" smtClean="0">
                <a:latin typeface="Arial" panose="020B0604020202020204" pitchFamily="34" charset="0"/>
              </a:rPr>
              <a:pPr/>
              <a:t>53</a:t>
            </a:fld>
            <a:endParaRPr lang="en-US" altLang="en-US">
              <a:latin typeface="Arial" panose="020B0604020202020204" pitchFamily="34" charset="0"/>
            </a:endParaRPr>
          </a:p>
        </p:txBody>
      </p:sp>
      <p:sp>
        <p:nvSpPr>
          <p:cNvPr id="28675" name="Rectangle 2"/>
          <p:cNvSpPr>
            <a:spLocks noGrp="1" noRot="1" noChangeAspect="1" noChangeArrowheads="1" noTextEdit="1"/>
          </p:cNvSpPr>
          <p:nvPr>
            <p:ph type="sldImg"/>
          </p:nvPr>
        </p:nvSpPr>
        <p:spPr>
          <a:xfrm>
            <a:off x="1106488" y="698500"/>
            <a:ext cx="4648200" cy="3486150"/>
          </a:xfrm>
          <a:ln/>
        </p:spPr>
      </p:sp>
      <p:sp>
        <p:nvSpPr>
          <p:cNvPr id="28676"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54126347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8980E8BF-5498-4103-8B9F-67AA9793BA88}" type="slidenum">
              <a:rPr lang="en-US" altLang="en-US" smtClean="0">
                <a:latin typeface="Arial" panose="020B0604020202020204" pitchFamily="34" charset="0"/>
              </a:rPr>
              <a:pPr/>
              <a:t>54</a:t>
            </a:fld>
            <a:endParaRPr lang="en-US" altLang="en-US">
              <a:latin typeface="Arial" panose="020B0604020202020204" pitchFamily="34" charset="0"/>
            </a:endParaRPr>
          </a:p>
        </p:txBody>
      </p:sp>
      <p:sp>
        <p:nvSpPr>
          <p:cNvPr id="30723" name="Rectangle 2"/>
          <p:cNvSpPr>
            <a:spLocks noGrp="1" noRot="1" noChangeAspect="1" noChangeArrowheads="1" noTextEdit="1"/>
          </p:cNvSpPr>
          <p:nvPr>
            <p:ph type="sldImg"/>
          </p:nvPr>
        </p:nvSpPr>
        <p:spPr>
          <a:xfrm>
            <a:off x="1106488" y="698500"/>
            <a:ext cx="4648200" cy="3486150"/>
          </a:xfrm>
          <a:ln/>
        </p:spPr>
      </p:sp>
      <p:sp>
        <p:nvSpPr>
          <p:cNvPr id="30724"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041479521"/>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285DD61-36FD-41AD-9C0B-3BFA6D473376}" type="slidenum">
              <a:rPr lang="en-US" smtClean="0"/>
              <a:t>55</a:t>
            </a:fld>
            <a:endParaRPr lang="en-US"/>
          </a:p>
        </p:txBody>
      </p:sp>
    </p:spTree>
    <p:extLst>
      <p:ext uri="{BB962C8B-B14F-4D97-AF65-F5344CB8AC3E}">
        <p14:creationId xmlns:p14="http://schemas.microsoft.com/office/powerpoint/2010/main" val="2058700050"/>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178D427E-35AD-4146-B1AD-BE059DEC9E45}" type="slidenum">
              <a:rPr lang="en-US" altLang="en-US" smtClean="0">
                <a:latin typeface="Arial" panose="020B0604020202020204" pitchFamily="34" charset="0"/>
              </a:rPr>
              <a:pPr/>
              <a:t>56</a:t>
            </a:fld>
            <a:endParaRPr lang="en-US" altLang="en-US">
              <a:latin typeface="Arial" panose="020B0604020202020204" pitchFamily="34" charset="0"/>
            </a:endParaRPr>
          </a:p>
        </p:txBody>
      </p:sp>
      <p:sp>
        <p:nvSpPr>
          <p:cNvPr id="33795" name="Rectangle 2"/>
          <p:cNvSpPr>
            <a:spLocks noGrp="1" noRot="1" noChangeAspect="1" noChangeArrowheads="1" noTextEdit="1"/>
          </p:cNvSpPr>
          <p:nvPr>
            <p:ph type="sldImg"/>
          </p:nvPr>
        </p:nvSpPr>
        <p:spPr>
          <a:xfrm>
            <a:off x="1106488" y="698500"/>
            <a:ext cx="4648200" cy="3486150"/>
          </a:xfrm>
          <a:ln/>
        </p:spPr>
      </p:sp>
      <p:sp>
        <p:nvSpPr>
          <p:cNvPr id="33796"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51544627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6EF539A5-6553-4EB5-8F04-BBF54A6E05A5}" type="slidenum">
              <a:rPr lang="en-US" altLang="en-US" smtClean="0">
                <a:latin typeface="Arial" panose="020B0604020202020204" pitchFamily="34" charset="0"/>
              </a:rPr>
              <a:pPr/>
              <a:t>57</a:t>
            </a:fld>
            <a:endParaRPr lang="en-US" altLang="en-US">
              <a:latin typeface="Arial" panose="020B0604020202020204" pitchFamily="34" charset="0"/>
            </a:endParaRPr>
          </a:p>
        </p:txBody>
      </p:sp>
      <p:sp>
        <p:nvSpPr>
          <p:cNvPr id="35843" name="Rectangle 2"/>
          <p:cNvSpPr>
            <a:spLocks noGrp="1" noRot="1" noChangeAspect="1" noChangeArrowheads="1" noTextEdit="1"/>
          </p:cNvSpPr>
          <p:nvPr>
            <p:ph type="sldImg"/>
          </p:nvPr>
        </p:nvSpPr>
        <p:spPr>
          <a:xfrm>
            <a:off x="1106488" y="698500"/>
            <a:ext cx="4648200" cy="3486150"/>
          </a:xfrm>
          <a:ln/>
        </p:spPr>
      </p:sp>
      <p:sp>
        <p:nvSpPr>
          <p:cNvPr id="35844"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77699871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A062AB00-7418-42DB-9C64-7BCDAD4D11DE}" type="slidenum">
              <a:rPr lang="en-US" altLang="en-US" smtClean="0">
                <a:latin typeface="Arial" panose="020B0604020202020204" pitchFamily="34" charset="0"/>
              </a:rPr>
              <a:pPr/>
              <a:t>58</a:t>
            </a:fld>
            <a:endParaRPr lang="en-US" altLang="en-US">
              <a:latin typeface="Arial" panose="020B0604020202020204" pitchFamily="34" charset="0"/>
            </a:endParaRPr>
          </a:p>
        </p:txBody>
      </p:sp>
      <p:sp>
        <p:nvSpPr>
          <p:cNvPr id="37891" name="Rectangle 2"/>
          <p:cNvSpPr>
            <a:spLocks noGrp="1" noRot="1" noChangeAspect="1" noChangeArrowheads="1" noTextEdit="1"/>
          </p:cNvSpPr>
          <p:nvPr>
            <p:ph type="sldImg"/>
          </p:nvPr>
        </p:nvSpPr>
        <p:spPr>
          <a:xfrm>
            <a:off x="1106488" y="698500"/>
            <a:ext cx="4648200" cy="3486150"/>
          </a:xfrm>
          <a:ln/>
        </p:spPr>
      </p:sp>
      <p:sp>
        <p:nvSpPr>
          <p:cNvPr id="37892"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63740450"/>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1F89C7F7-11DC-44BF-8BFC-A9AD3D0F5D94}" type="slidenum">
              <a:rPr lang="en-US" altLang="en-US" smtClean="0">
                <a:latin typeface="Arial" panose="020B0604020202020204" pitchFamily="34" charset="0"/>
              </a:rPr>
              <a:pPr/>
              <a:t>59</a:t>
            </a:fld>
            <a:endParaRPr lang="en-US" altLang="en-US">
              <a:latin typeface="Arial" panose="020B0604020202020204" pitchFamily="34" charset="0"/>
            </a:endParaRPr>
          </a:p>
        </p:txBody>
      </p:sp>
      <p:sp>
        <p:nvSpPr>
          <p:cNvPr id="39939" name="Rectangle 2"/>
          <p:cNvSpPr>
            <a:spLocks noGrp="1" noRot="1" noChangeAspect="1" noChangeArrowheads="1" noTextEdit="1"/>
          </p:cNvSpPr>
          <p:nvPr>
            <p:ph type="sldImg"/>
          </p:nvPr>
        </p:nvSpPr>
        <p:spPr>
          <a:xfrm>
            <a:off x="1106488" y="698500"/>
            <a:ext cx="4648200" cy="3486150"/>
          </a:xfrm>
          <a:ln/>
        </p:spPr>
      </p:sp>
      <p:sp>
        <p:nvSpPr>
          <p:cNvPr id="39940"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4072363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3CCF79CC-BDAA-4A7C-8A7A-692873FAA20E}" type="slidenum">
              <a:rPr lang="en-US" altLang="en-US" i="0" smtClean="0">
                <a:solidFill>
                  <a:srgbClr val="000000"/>
                </a:solidFill>
              </a:rPr>
              <a:pPr/>
              <a:t>6</a:t>
            </a:fld>
            <a:endParaRPr lang="en-US" altLang="en-US" i="0">
              <a:solidFill>
                <a:srgbClr val="000000"/>
              </a:solidFill>
            </a:endParaRPr>
          </a:p>
        </p:txBody>
      </p:sp>
      <p:sp>
        <p:nvSpPr>
          <p:cNvPr id="16388" name="Rectangle 2"/>
          <p:cNvSpPr>
            <a:spLocks noGrp="1" noRot="1" noChangeAspect="1" noChangeArrowheads="1" noTextEdit="1"/>
          </p:cNvSpPr>
          <p:nvPr>
            <p:ph type="sldImg"/>
          </p:nvPr>
        </p:nvSpPr>
        <p:spPr>
          <a:xfrm>
            <a:off x="1414463" y="1162050"/>
            <a:ext cx="4181475" cy="3136900"/>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z="1000" dirty="0"/>
              <a:t>The Fair Labor Standards Act establishes a minimum wage, regulates overtime pay, requires an employer to provide equal pay for equal work, establishes record keeping requirements and establishes child labor standards for employees who are covered by the Act and are not exempt from specific provisions.  Most civil service employees at SIU are within its coverage and not exempt from the requirements.  These are called </a:t>
            </a:r>
            <a:r>
              <a:rPr lang="en-US" altLang="en-US" sz="1000" u="sng" dirty="0"/>
              <a:t>non-exempt</a:t>
            </a:r>
            <a:r>
              <a:rPr lang="en-US" altLang="en-US" sz="1000" dirty="0"/>
              <a:t> employees.  Non-exempt employees are required to keep a time sheet.  These employees are required to maintain a salary time record and must be compensated for overtime worked.  Overtime is generally defined as any hours worked in excess of  7½ hours in a day or 37½ hours in a work-week  unless otherwise defined as an applicable negotiated or prevailing contract.  Hours worked in excess of 7½ hours in a day in accordance with a pre-approved flex-time schedule are not considered overtime.  Overtime may be compensated by cash payment at a rate of one and one-half times the employees’ regular hourly rate or by compensatory time-off in lieu of a cash payment.  Compensatory time-off must also be awarded at a rate of time and one-half.  </a:t>
            </a:r>
            <a:r>
              <a:rPr lang="en-US" altLang="en-US" sz="1000" u="sng" dirty="0"/>
              <a:t>No </a:t>
            </a:r>
            <a:r>
              <a:rPr lang="en-US" altLang="en-US" sz="1000" dirty="0"/>
              <a:t>overtime should be worked without </a:t>
            </a:r>
            <a:r>
              <a:rPr lang="en-US" altLang="en-US" sz="1000" u="sng" dirty="0"/>
              <a:t>prior authorization</a:t>
            </a:r>
            <a:r>
              <a:rPr lang="en-US" altLang="en-US" sz="1000" dirty="0"/>
              <a:t> by the employee’s supervisor, and the method of payment (cash or compensatory time-off) should be discussed in advance.</a:t>
            </a:r>
          </a:p>
          <a:p>
            <a:pPr eaLnBrk="1" hangingPunct="1"/>
            <a:endParaRPr lang="en-US" altLang="en-US" sz="1000" dirty="0"/>
          </a:p>
          <a:p>
            <a:pPr eaLnBrk="1" hangingPunct="1"/>
            <a:r>
              <a:rPr lang="en-US" altLang="en-US" sz="1000" dirty="0"/>
              <a:t>Not all civil service employees at SIU are covered by the overtime provisions of the Fair Labor Standards Act.  These employees are </a:t>
            </a:r>
            <a:r>
              <a:rPr lang="en-US" altLang="en-US" sz="1000" u="sng" dirty="0"/>
              <a:t>exempt</a:t>
            </a:r>
            <a:r>
              <a:rPr lang="en-US" altLang="en-US" sz="1000" dirty="0"/>
              <a:t> based on their duties, level of responsibility and the amount of discretion and independent judgment inherent in their position.  Exempt employees generally fall into 3 major categories:  executive, administrative, and professional.  Exempt employees are required to maintain salary time records but are normally </a:t>
            </a:r>
            <a:r>
              <a:rPr lang="en-US" altLang="en-US" sz="1000" u="sng" dirty="0"/>
              <a:t>not</a:t>
            </a:r>
            <a:r>
              <a:rPr lang="en-US" altLang="en-US" sz="1000" dirty="0"/>
              <a:t> compensated for overtime worked.</a:t>
            </a:r>
          </a:p>
        </p:txBody>
      </p:sp>
    </p:spTree>
    <p:extLst>
      <p:ext uri="{BB962C8B-B14F-4D97-AF65-F5344CB8AC3E}">
        <p14:creationId xmlns:p14="http://schemas.microsoft.com/office/powerpoint/2010/main" val="2525993655"/>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25E78C0E-DF08-45D6-B8ED-CA434C55E073}" type="slidenum">
              <a:rPr lang="en-US" altLang="en-US" smtClean="0">
                <a:latin typeface="Arial" panose="020B0604020202020204" pitchFamily="34" charset="0"/>
              </a:rPr>
              <a:pPr/>
              <a:t>60</a:t>
            </a:fld>
            <a:endParaRPr lang="en-US" altLang="en-US">
              <a:latin typeface="Arial" panose="020B0604020202020204" pitchFamily="34" charset="0"/>
            </a:endParaRPr>
          </a:p>
        </p:txBody>
      </p:sp>
      <p:sp>
        <p:nvSpPr>
          <p:cNvPr id="41987" name="Rectangle 2"/>
          <p:cNvSpPr>
            <a:spLocks noGrp="1" noRot="1" noChangeAspect="1" noChangeArrowheads="1" noTextEdit="1"/>
          </p:cNvSpPr>
          <p:nvPr>
            <p:ph type="sldImg"/>
          </p:nvPr>
        </p:nvSpPr>
        <p:spPr>
          <a:xfrm>
            <a:off x="1106488" y="698500"/>
            <a:ext cx="4648200" cy="3486150"/>
          </a:xfrm>
          <a:ln/>
        </p:spPr>
      </p:sp>
      <p:sp>
        <p:nvSpPr>
          <p:cNvPr id="41988"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472256868"/>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2133348E-6D89-4508-86DD-D5C8033DA3B8}" type="slidenum">
              <a:rPr lang="en-US" altLang="en-US" smtClean="0">
                <a:latin typeface="Arial" panose="020B0604020202020204" pitchFamily="34" charset="0"/>
              </a:rPr>
              <a:pPr/>
              <a:t>61</a:t>
            </a:fld>
            <a:endParaRPr lang="en-US" altLang="en-US">
              <a:latin typeface="Arial" panose="020B0604020202020204" pitchFamily="34" charset="0"/>
            </a:endParaRPr>
          </a:p>
        </p:txBody>
      </p:sp>
      <p:sp>
        <p:nvSpPr>
          <p:cNvPr id="44035" name="Rectangle 2"/>
          <p:cNvSpPr>
            <a:spLocks noGrp="1" noRot="1" noChangeAspect="1" noChangeArrowheads="1" noTextEdit="1"/>
          </p:cNvSpPr>
          <p:nvPr>
            <p:ph type="sldImg"/>
          </p:nvPr>
        </p:nvSpPr>
        <p:spPr>
          <a:xfrm>
            <a:off x="1106488" y="698500"/>
            <a:ext cx="4648200" cy="3486150"/>
          </a:xfrm>
          <a:ln/>
        </p:spPr>
      </p:sp>
      <p:sp>
        <p:nvSpPr>
          <p:cNvPr id="44036"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49929314"/>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23A16667-E59E-4927-88D3-2F792A7D1E08}" type="slidenum">
              <a:rPr lang="en-US" altLang="en-US" smtClean="0">
                <a:latin typeface="Arial" panose="020B0604020202020204" pitchFamily="34" charset="0"/>
              </a:rPr>
              <a:pPr/>
              <a:t>62</a:t>
            </a:fld>
            <a:endParaRPr lang="en-US" altLang="en-US">
              <a:latin typeface="Arial" panose="020B0604020202020204" pitchFamily="34" charset="0"/>
            </a:endParaRPr>
          </a:p>
        </p:txBody>
      </p:sp>
      <p:sp>
        <p:nvSpPr>
          <p:cNvPr id="52227" name="Rectangle 2"/>
          <p:cNvSpPr>
            <a:spLocks noGrp="1" noRot="1" noChangeAspect="1" noChangeArrowheads="1" noTextEdit="1"/>
          </p:cNvSpPr>
          <p:nvPr>
            <p:ph type="sldImg"/>
          </p:nvPr>
        </p:nvSpPr>
        <p:spPr>
          <a:xfrm>
            <a:off x="1106488" y="698500"/>
            <a:ext cx="4648200" cy="3486150"/>
          </a:xfrm>
          <a:ln/>
        </p:spPr>
      </p:sp>
      <p:sp>
        <p:nvSpPr>
          <p:cNvPr id="52228"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933169996"/>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4C05B3AF-7F32-4DFE-BEF4-7C0B027DA396}" type="slidenum">
              <a:rPr lang="en-US" altLang="en-US" smtClean="0">
                <a:latin typeface="Arial" panose="020B0604020202020204" pitchFamily="34" charset="0"/>
              </a:rPr>
              <a:pPr/>
              <a:t>63</a:t>
            </a:fld>
            <a:endParaRPr lang="en-US" altLang="en-US">
              <a:latin typeface="Arial" panose="020B0604020202020204" pitchFamily="34" charset="0"/>
            </a:endParaRPr>
          </a:p>
        </p:txBody>
      </p:sp>
      <p:sp>
        <p:nvSpPr>
          <p:cNvPr id="54275" name="Rectangle 2"/>
          <p:cNvSpPr>
            <a:spLocks noGrp="1" noRot="1" noChangeAspect="1" noChangeArrowheads="1" noTextEdit="1"/>
          </p:cNvSpPr>
          <p:nvPr>
            <p:ph type="sldImg"/>
          </p:nvPr>
        </p:nvSpPr>
        <p:spPr>
          <a:xfrm>
            <a:off x="1106488" y="698500"/>
            <a:ext cx="4648200" cy="3486150"/>
          </a:xfrm>
          <a:ln/>
        </p:spPr>
      </p:sp>
      <p:sp>
        <p:nvSpPr>
          <p:cNvPr id="54276"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796713306"/>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43E69C86-B307-4168-9502-FED98E1CB020}" type="slidenum">
              <a:rPr lang="en-US" altLang="en-US" smtClean="0">
                <a:latin typeface="Arial" panose="020B0604020202020204" pitchFamily="34" charset="0"/>
              </a:rPr>
              <a:pPr/>
              <a:t>64</a:t>
            </a:fld>
            <a:endParaRPr lang="en-US" altLang="en-US">
              <a:latin typeface="Arial" panose="020B0604020202020204" pitchFamily="34" charset="0"/>
            </a:endParaRPr>
          </a:p>
        </p:txBody>
      </p:sp>
      <p:sp>
        <p:nvSpPr>
          <p:cNvPr id="56323" name="Rectangle 2"/>
          <p:cNvSpPr>
            <a:spLocks noGrp="1" noRot="1" noChangeAspect="1" noChangeArrowheads="1" noTextEdit="1"/>
          </p:cNvSpPr>
          <p:nvPr>
            <p:ph type="sldImg"/>
          </p:nvPr>
        </p:nvSpPr>
        <p:spPr>
          <a:xfrm>
            <a:off x="1106488" y="698500"/>
            <a:ext cx="4648200" cy="3486150"/>
          </a:xfrm>
          <a:ln/>
        </p:spPr>
      </p:sp>
      <p:sp>
        <p:nvSpPr>
          <p:cNvPr id="56324"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66422766"/>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E2A9B6E3-3D13-4B58-A7AC-FA3EE6A92E2C}" type="slidenum">
              <a:rPr lang="en-US" altLang="en-US" smtClean="0">
                <a:latin typeface="Arial" panose="020B0604020202020204" pitchFamily="34" charset="0"/>
              </a:rPr>
              <a:pPr/>
              <a:t>65</a:t>
            </a:fld>
            <a:endParaRPr lang="en-US" altLang="en-US">
              <a:latin typeface="Arial" panose="020B0604020202020204" pitchFamily="34" charset="0"/>
            </a:endParaRPr>
          </a:p>
        </p:txBody>
      </p:sp>
      <p:sp>
        <p:nvSpPr>
          <p:cNvPr id="58371" name="Rectangle 2"/>
          <p:cNvSpPr>
            <a:spLocks noGrp="1" noRot="1" noChangeAspect="1" noChangeArrowheads="1" noTextEdit="1"/>
          </p:cNvSpPr>
          <p:nvPr>
            <p:ph type="sldImg"/>
          </p:nvPr>
        </p:nvSpPr>
        <p:spPr>
          <a:xfrm>
            <a:off x="1106488" y="698500"/>
            <a:ext cx="4648200" cy="3486150"/>
          </a:xfrm>
          <a:ln/>
        </p:spPr>
      </p:sp>
      <p:sp>
        <p:nvSpPr>
          <p:cNvPr id="58372"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487083038"/>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E476E539-6F38-4C71-80DB-0EEA8FE579C5}" type="slidenum">
              <a:rPr lang="en-US" altLang="en-US" smtClean="0">
                <a:latin typeface="Arial" panose="020B0604020202020204" pitchFamily="34" charset="0"/>
              </a:rPr>
              <a:pPr/>
              <a:t>66</a:t>
            </a:fld>
            <a:endParaRPr lang="en-US" altLang="en-US">
              <a:latin typeface="Arial" panose="020B0604020202020204" pitchFamily="34" charset="0"/>
            </a:endParaRPr>
          </a:p>
        </p:txBody>
      </p:sp>
      <p:sp>
        <p:nvSpPr>
          <p:cNvPr id="60419" name="Rectangle 2"/>
          <p:cNvSpPr>
            <a:spLocks noGrp="1" noRot="1" noChangeAspect="1" noChangeArrowheads="1" noTextEdit="1"/>
          </p:cNvSpPr>
          <p:nvPr>
            <p:ph type="sldImg"/>
          </p:nvPr>
        </p:nvSpPr>
        <p:spPr>
          <a:xfrm>
            <a:off x="1106488" y="698500"/>
            <a:ext cx="4648200" cy="3486150"/>
          </a:xfrm>
          <a:ln/>
        </p:spPr>
      </p:sp>
      <p:sp>
        <p:nvSpPr>
          <p:cNvPr id="60420"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048025870"/>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AB443CD8-263F-4357-BCB0-5507CE8F7EE5}" type="slidenum">
              <a:rPr lang="en-US" altLang="en-US" smtClean="0">
                <a:latin typeface="Arial" panose="020B0604020202020204" pitchFamily="34" charset="0"/>
              </a:rPr>
              <a:pPr/>
              <a:t>67</a:t>
            </a:fld>
            <a:endParaRPr lang="en-US" altLang="en-US">
              <a:latin typeface="Arial" panose="020B0604020202020204" pitchFamily="34" charset="0"/>
            </a:endParaRPr>
          </a:p>
        </p:txBody>
      </p:sp>
      <p:sp>
        <p:nvSpPr>
          <p:cNvPr id="62467" name="Rectangle 2"/>
          <p:cNvSpPr>
            <a:spLocks noGrp="1" noRot="1" noChangeAspect="1" noChangeArrowheads="1" noTextEdit="1"/>
          </p:cNvSpPr>
          <p:nvPr>
            <p:ph type="sldImg"/>
          </p:nvPr>
        </p:nvSpPr>
        <p:spPr>
          <a:xfrm>
            <a:off x="1106488" y="698500"/>
            <a:ext cx="4648200" cy="3486150"/>
          </a:xfrm>
          <a:ln/>
        </p:spPr>
      </p:sp>
      <p:sp>
        <p:nvSpPr>
          <p:cNvPr id="62468"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455688809"/>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EFDC2B42-BA9E-498A-9C0D-98CED1FCD4F4}" type="slidenum">
              <a:rPr lang="en-US" altLang="en-US" smtClean="0">
                <a:latin typeface="Arial" panose="020B0604020202020204" pitchFamily="34" charset="0"/>
              </a:rPr>
              <a:pPr/>
              <a:t>68</a:t>
            </a:fld>
            <a:endParaRPr lang="en-US" altLang="en-US">
              <a:latin typeface="Arial" panose="020B0604020202020204" pitchFamily="34" charset="0"/>
            </a:endParaRPr>
          </a:p>
        </p:txBody>
      </p:sp>
      <p:sp>
        <p:nvSpPr>
          <p:cNvPr id="64515" name="Rectangle 2"/>
          <p:cNvSpPr>
            <a:spLocks noGrp="1" noRot="1" noChangeAspect="1" noChangeArrowheads="1" noTextEdit="1"/>
          </p:cNvSpPr>
          <p:nvPr>
            <p:ph type="sldImg"/>
          </p:nvPr>
        </p:nvSpPr>
        <p:spPr>
          <a:xfrm>
            <a:off x="1106488" y="698500"/>
            <a:ext cx="4648200" cy="3486150"/>
          </a:xfrm>
          <a:ln/>
        </p:spPr>
      </p:sp>
      <p:sp>
        <p:nvSpPr>
          <p:cNvPr id="64516"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361228958"/>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CFEBE2D8-4911-4A0C-A5C0-52F6A602EC91}" type="slidenum">
              <a:rPr lang="en-US" altLang="en-US" smtClean="0">
                <a:latin typeface="Arial" panose="020B0604020202020204" pitchFamily="34" charset="0"/>
              </a:rPr>
              <a:pPr/>
              <a:t>69</a:t>
            </a:fld>
            <a:endParaRPr lang="en-US" altLang="en-US">
              <a:latin typeface="Arial" panose="020B0604020202020204" pitchFamily="34" charset="0"/>
            </a:endParaRPr>
          </a:p>
        </p:txBody>
      </p:sp>
      <p:sp>
        <p:nvSpPr>
          <p:cNvPr id="68611" name="Rectangle 2"/>
          <p:cNvSpPr>
            <a:spLocks noGrp="1" noRot="1" noChangeAspect="1" noChangeArrowheads="1" noTextEdit="1"/>
          </p:cNvSpPr>
          <p:nvPr>
            <p:ph type="sldImg"/>
          </p:nvPr>
        </p:nvSpPr>
        <p:spPr>
          <a:xfrm>
            <a:off x="1106488" y="698500"/>
            <a:ext cx="4648200" cy="3486150"/>
          </a:xfrm>
          <a:ln/>
        </p:spPr>
      </p:sp>
      <p:sp>
        <p:nvSpPr>
          <p:cNvPr id="68612"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3350551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1843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F079603A-AC9B-4373-AC78-7B7C41AD7A50}" type="slidenum">
              <a:rPr lang="en-US" altLang="en-US" i="0" smtClean="0">
                <a:solidFill>
                  <a:srgbClr val="000000"/>
                </a:solidFill>
              </a:rPr>
              <a:pPr/>
              <a:t>7</a:t>
            </a:fld>
            <a:endParaRPr lang="en-US" altLang="en-US" i="0">
              <a:solidFill>
                <a:srgbClr val="000000"/>
              </a:solidFill>
            </a:endParaRPr>
          </a:p>
        </p:txBody>
      </p:sp>
      <p:sp>
        <p:nvSpPr>
          <p:cNvPr id="18436" name="Rectangle 2"/>
          <p:cNvSpPr>
            <a:spLocks noGrp="1" noRot="1" noChangeAspect="1" noChangeArrowheads="1" noTextEdit="1"/>
          </p:cNvSpPr>
          <p:nvPr>
            <p:ph type="sldImg"/>
          </p:nvPr>
        </p:nvSpPr>
        <p:spPr>
          <a:xfrm>
            <a:off x="1414463" y="1162050"/>
            <a:ext cx="4181475" cy="3136900"/>
          </a:xfrm>
          <a:ln/>
        </p:spPr>
      </p:sp>
      <p:sp>
        <p:nvSpPr>
          <p:cNvPr id="1843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r>
              <a:rPr lang="en-US" altLang="en-US"/>
              <a:t>SIUC has three types of pay rates for its employees:  The first type is </a:t>
            </a:r>
            <a:r>
              <a:rPr lang="en-US" altLang="en-US" u="sng"/>
              <a:t>open range</a:t>
            </a:r>
            <a:r>
              <a:rPr lang="en-US" altLang="en-US"/>
              <a:t>.  In this case, salary ranges are determined based on salary surveys for comparable jobs in the recruiting area, comparisons of ranges in effect for the same classification at other universities in the state, and a comparison of skills, efforts, responsibility and working conditions of other classifications.  Another group of classifications has </a:t>
            </a:r>
            <a:r>
              <a:rPr lang="en-US" altLang="en-US" u="sng"/>
              <a:t>negotiated</a:t>
            </a:r>
            <a:r>
              <a:rPr lang="en-US" altLang="en-US"/>
              <a:t> rates.  Rates of pay for employees in these classifications are determined by periodic negotiations between university officials and union representatives.  The third category is </a:t>
            </a:r>
            <a:r>
              <a:rPr lang="en-US" altLang="en-US" u="sng"/>
              <a:t>prevailing</a:t>
            </a:r>
            <a:r>
              <a:rPr lang="en-US" altLang="en-US"/>
              <a:t> rates.  These rates apply when the university is required by state statute to honor the wage rates contained in an area multi-employer contract.  Generally, this occurs in the case of skilled craft classifications such as Carpenters and Electricians.</a:t>
            </a:r>
          </a:p>
          <a:p>
            <a:pPr eaLnBrk="1" hangingPunct="1">
              <a:lnSpc>
                <a:spcPct val="90000"/>
              </a:lnSpc>
            </a:pPr>
            <a:endParaRPr lang="en-US" altLang="en-US"/>
          </a:p>
          <a:p>
            <a:pPr eaLnBrk="1" hangingPunct="1">
              <a:lnSpc>
                <a:spcPct val="90000"/>
              </a:lnSpc>
            </a:pPr>
            <a:r>
              <a:rPr lang="en-US" altLang="en-US"/>
              <a:t>SIU has two payrolls for civil service employees: bi-weekly and semi-monthly.  Employees that are negotiated or prevailing classifications are paid bi-weekly.  This means that they have an hourly rate of pay and are paid every other Friday. </a:t>
            </a:r>
          </a:p>
          <a:p>
            <a:pPr eaLnBrk="1" hangingPunct="1">
              <a:lnSpc>
                <a:spcPct val="90000"/>
              </a:lnSpc>
            </a:pPr>
            <a:endParaRPr lang="en-US" altLang="en-US"/>
          </a:p>
          <a:p>
            <a:pPr eaLnBrk="1" hangingPunct="1">
              <a:lnSpc>
                <a:spcPct val="90000"/>
              </a:lnSpc>
            </a:pPr>
            <a:r>
              <a:rPr lang="en-US" altLang="en-US"/>
              <a:t>Generally, full-time employees in range classifications are paid semi-monthly.  This means that employees will be paid of the 15</a:t>
            </a:r>
            <a:r>
              <a:rPr lang="en-US" altLang="en-US" baseline="30000"/>
              <a:t>th</a:t>
            </a:r>
            <a:r>
              <a:rPr lang="en-US" altLang="en-US"/>
              <a:t> and last day of each month following the date of employment.  If the pay date falls on a weekend or holiday, you will be paid on the last business day prior to your scheduled pay date.  The only exception to this is the last check in December each year which will be paid on the first business day in the new year.  </a:t>
            </a:r>
          </a:p>
          <a:p>
            <a:pPr eaLnBrk="1" hangingPunct="1">
              <a:lnSpc>
                <a:spcPct val="90000"/>
              </a:lnSpc>
            </a:pPr>
            <a:endParaRPr lang="en-US" altLang="en-US"/>
          </a:p>
        </p:txBody>
      </p:sp>
    </p:spTree>
    <p:extLst>
      <p:ext uri="{BB962C8B-B14F-4D97-AF65-F5344CB8AC3E}">
        <p14:creationId xmlns:p14="http://schemas.microsoft.com/office/powerpoint/2010/main" val="2698569631"/>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AE1C0B7E-E575-41A8-BD2F-B3C6CB0036D8}" type="slidenum">
              <a:rPr lang="en-US" altLang="en-US" smtClean="0">
                <a:latin typeface="Arial" panose="020B0604020202020204" pitchFamily="34" charset="0"/>
              </a:rPr>
              <a:pPr/>
              <a:t>70</a:t>
            </a:fld>
            <a:endParaRPr lang="en-US" altLang="en-US">
              <a:latin typeface="Arial" panose="020B0604020202020204" pitchFamily="34" charset="0"/>
            </a:endParaRPr>
          </a:p>
        </p:txBody>
      </p:sp>
      <p:sp>
        <p:nvSpPr>
          <p:cNvPr id="72707" name="Rectangle 2"/>
          <p:cNvSpPr>
            <a:spLocks noGrp="1" noRot="1" noChangeAspect="1" noChangeArrowheads="1" noTextEdit="1"/>
          </p:cNvSpPr>
          <p:nvPr>
            <p:ph type="sldImg"/>
          </p:nvPr>
        </p:nvSpPr>
        <p:spPr>
          <a:xfrm>
            <a:off x="1106488" y="698500"/>
            <a:ext cx="4648200" cy="3486150"/>
          </a:xfrm>
          <a:ln/>
        </p:spPr>
      </p:sp>
      <p:sp>
        <p:nvSpPr>
          <p:cNvPr id="72708"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3997398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285DD61-36FD-41AD-9C0B-3BFA6D473376}" type="slidenum">
              <a:rPr lang="en-US" smtClean="0"/>
              <a:t>8</a:t>
            </a:fld>
            <a:endParaRPr lang="en-US"/>
          </a:p>
        </p:txBody>
      </p:sp>
    </p:spTree>
    <p:extLst>
      <p:ext uri="{BB962C8B-B14F-4D97-AF65-F5344CB8AC3E}">
        <p14:creationId xmlns:p14="http://schemas.microsoft.com/office/powerpoint/2010/main" val="5038336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1A7660DA-8DC0-4491-A7B7-FF86D376576B}" type="slidenum">
              <a:rPr lang="en-US" altLang="en-US" i="0" smtClean="0">
                <a:solidFill>
                  <a:srgbClr val="000000"/>
                </a:solidFill>
              </a:rPr>
              <a:pPr/>
              <a:t>9</a:t>
            </a:fld>
            <a:endParaRPr lang="en-US" altLang="en-US" i="0">
              <a:solidFill>
                <a:srgbClr val="000000"/>
              </a:solidFill>
            </a:endParaRPr>
          </a:p>
        </p:txBody>
      </p:sp>
      <p:sp>
        <p:nvSpPr>
          <p:cNvPr id="22532" name="Rectangle 2"/>
          <p:cNvSpPr>
            <a:spLocks noGrp="1" noRot="1" noChangeAspect="1" noChangeArrowheads="1" noTextEdit="1"/>
          </p:cNvSpPr>
          <p:nvPr>
            <p:ph type="sldImg"/>
          </p:nvPr>
        </p:nvSpPr>
        <p:spPr>
          <a:xfrm>
            <a:off x="1414463" y="1162050"/>
            <a:ext cx="4181475" cy="3136900"/>
          </a:xfrm>
          <a:ln/>
        </p:spPr>
      </p:sp>
      <p:sp>
        <p:nvSpPr>
          <p:cNvPr id="2253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You may see your personnel record file but cannot review that of another employee. If you want to review your file, go to the reception desk here at Miles Hall and present a photo I.D.  Among other items, your application is kept in your file.  You are responsible for keeping your application up-to-date. You may update that here at Human Resources or go online to the HR website under forms and complete an application supplement.  You should update your application every time you change jobs or acquire new skills or education.  Your application is used for various purposes: it is used as documentation that you meet the qualifications to be admitted to a civil service exam; it may be used to assist you when writing an exam to insure dates of employment and education are accurate (failure to provide accurate information may result in voiding the exam); you are requested to take a copy of your application to all interviews; your application is reviewed by an employment counselor when determining your salary for range classifications; and you may want to refer to your application if you pursue job opportunities other than SIU.</a:t>
            </a:r>
          </a:p>
        </p:txBody>
      </p:sp>
    </p:spTree>
    <p:extLst>
      <p:ext uri="{BB962C8B-B14F-4D97-AF65-F5344CB8AC3E}">
        <p14:creationId xmlns:p14="http://schemas.microsoft.com/office/powerpoint/2010/main" val="34413848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8091" y="3085765"/>
            <a:ext cx="8240108"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2" y="990600"/>
            <a:ext cx="7989752" cy="1504844"/>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2" y="2495444"/>
            <a:ext cx="7989752"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pPr>
              <a:defRPr/>
            </a:pPr>
            <a:endParaRPr lang="en-US">
              <a:solidFill>
                <a:srgbClr val="000000"/>
              </a:solidFill>
            </a:endParaRP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pPr>
              <a:defRPr/>
            </a:pPr>
            <a:fld id="{97DFD927-0265-4FD1-AFA2-A78BA56855A2}"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193052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solidFill>
                <a:srgbClr val="000000"/>
              </a:solidFill>
            </a:endParaRPr>
          </a:p>
        </p:txBody>
      </p:sp>
      <p:sp>
        <p:nvSpPr>
          <p:cNvPr id="5" name="Footer Placeholder 4"/>
          <p:cNvSpPr>
            <a:spLocks noGrp="1"/>
          </p:cNvSpPr>
          <p:nvPr>
            <p:ph type="ftr" sz="quarter" idx="11"/>
          </p:nvPr>
        </p:nvSpPr>
        <p:spPr/>
        <p:txBody>
          <a:body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fld id="{AE555FFD-F6E4-4F61-AC6C-760EE4725337}"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76178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6629400" y="599725"/>
            <a:ext cx="2057399"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629400" y="675725"/>
            <a:ext cx="1503123"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81192" y="675725"/>
            <a:ext cx="592220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745255" y="5956136"/>
            <a:ext cx="947672" cy="365125"/>
          </a:xfrm>
        </p:spPr>
        <p:txBody>
          <a:bodyPr/>
          <a:lstStyle>
            <a:lvl1pPr>
              <a:defRPr>
                <a:solidFill>
                  <a:schemeClr val="accent1">
                    <a:lumMod val="75000"/>
                    <a:lumOff val="25000"/>
                  </a:schemeClr>
                </a:solidFill>
              </a:defRPr>
            </a:lvl1pPr>
          </a:lstStyle>
          <a:p>
            <a:pPr>
              <a:defRPr/>
            </a:pPr>
            <a:endParaRPr lang="en-US">
              <a:solidFill>
                <a:srgbClr val="000000"/>
              </a:solidFill>
            </a:endParaRPr>
          </a:p>
        </p:txBody>
      </p:sp>
      <p:sp>
        <p:nvSpPr>
          <p:cNvPr id="5" name="Footer Placeholder 4"/>
          <p:cNvSpPr>
            <a:spLocks noGrp="1"/>
          </p:cNvSpPr>
          <p:nvPr>
            <p:ph type="ftr" sz="quarter" idx="11"/>
          </p:nvPr>
        </p:nvSpPr>
        <p:spPr>
          <a:xfrm>
            <a:off x="581192" y="5951810"/>
            <a:ext cx="5922209" cy="365125"/>
          </a:xfrm>
        </p:spPr>
        <p:txBody>
          <a:body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pPr>
              <a:defRPr/>
            </a:pPr>
            <a:fld id="{7F81E17A-E4F9-4AB8-B8E0-0735A59CBC6F}"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976416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581192" y="2228003"/>
            <a:ext cx="7989752" cy="36307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solidFill>
                <a:srgbClr val="000000"/>
              </a:solidFill>
            </a:endParaRPr>
          </a:p>
        </p:txBody>
      </p:sp>
      <p:sp>
        <p:nvSpPr>
          <p:cNvPr id="5" name="Footer Placeholder 4"/>
          <p:cNvSpPr>
            <a:spLocks noGrp="1"/>
          </p:cNvSpPr>
          <p:nvPr>
            <p:ph type="ftr" sz="quarter" idx="11"/>
          </p:nvPr>
        </p:nvSpPr>
        <p:spPr/>
        <p:txBody>
          <a:body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fld id="{5902B11F-7061-4141-9F65-37434A3DBF53}"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672570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52646" y="5141973"/>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36573"/>
            <a:ext cx="7989751" cy="1504844"/>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3" y="4541417"/>
            <a:ext cx="7989751"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pPr>
              <a:defRPr/>
            </a:pPr>
            <a:endParaRPr lang="en-US">
              <a:solidFill>
                <a:srgbClr val="000000"/>
              </a:solidFill>
            </a:endParaRP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pPr>
              <a:defRPr/>
            </a:pPr>
            <a:fld id="{0C7AFA75-9010-48DD-B90A-783CDA0B4CB6}"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710068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81192" y="2228002"/>
            <a:ext cx="3899527"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282" y="2228003"/>
            <a:ext cx="390766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solidFill>
                <a:srgbClr val="000000"/>
              </a:solidFill>
            </a:endParaRPr>
          </a:p>
        </p:txBody>
      </p:sp>
      <p:sp>
        <p:nvSpPr>
          <p:cNvPr id="6" name="Footer Placeholder 5"/>
          <p:cNvSpPr>
            <a:spLocks noGrp="1"/>
          </p:cNvSpPr>
          <p:nvPr>
            <p:ph type="ftr" sz="quarter" idx="11"/>
          </p:nvPr>
        </p:nvSpPr>
        <p:spPr/>
        <p:txBody>
          <a:bodyPr/>
          <a:lstStyle/>
          <a:p>
            <a:pPr>
              <a:defRPr/>
            </a:pPr>
            <a:endParaRPr lang="en-US">
              <a:solidFill>
                <a:srgbClr val="000000"/>
              </a:solidFill>
            </a:endParaRPr>
          </a:p>
        </p:txBody>
      </p:sp>
      <p:sp>
        <p:nvSpPr>
          <p:cNvPr id="7" name="Slide Number Placeholder 6"/>
          <p:cNvSpPr>
            <a:spLocks noGrp="1"/>
          </p:cNvSpPr>
          <p:nvPr>
            <p:ph type="sldNum" sz="quarter" idx="12"/>
          </p:nvPr>
        </p:nvSpPr>
        <p:spPr/>
        <p:txBody>
          <a:bodyPr/>
          <a:lstStyle/>
          <a:p>
            <a:pPr>
              <a:defRPr/>
            </a:pPr>
            <a:fld id="{7F28597A-F0D7-4458-ABBD-F9826020E3C2}"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60693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87219" y="2228003"/>
            <a:ext cx="3593500"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2" y="2926051"/>
            <a:ext cx="3899527"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69308" y="2228003"/>
            <a:ext cx="3601635"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282" y="2926051"/>
            <a:ext cx="3907662"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solidFill>
                <a:srgbClr val="000000"/>
              </a:solidFill>
            </a:endParaRPr>
          </a:p>
        </p:txBody>
      </p:sp>
      <p:sp>
        <p:nvSpPr>
          <p:cNvPr id="8" name="Footer Placeholder 7"/>
          <p:cNvSpPr>
            <a:spLocks noGrp="1"/>
          </p:cNvSpPr>
          <p:nvPr>
            <p:ph type="ftr" sz="quarter" idx="11"/>
          </p:nvPr>
        </p:nvSpPr>
        <p:spPr/>
        <p:txBody>
          <a:bodyPr/>
          <a:lstStyle/>
          <a:p>
            <a:pPr>
              <a:defRPr/>
            </a:pPr>
            <a:endParaRPr lang="en-US">
              <a:solidFill>
                <a:srgbClr val="000000"/>
              </a:solidFill>
            </a:endParaRPr>
          </a:p>
        </p:txBody>
      </p:sp>
      <p:sp>
        <p:nvSpPr>
          <p:cNvPr id="9" name="Slide Number Placeholder 8"/>
          <p:cNvSpPr>
            <a:spLocks noGrp="1"/>
          </p:cNvSpPr>
          <p:nvPr>
            <p:ph type="sldNum" sz="quarter" idx="12"/>
          </p:nvPr>
        </p:nvSpPr>
        <p:spPr/>
        <p:txBody>
          <a:bodyPr/>
          <a:lstStyle/>
          <a:p>
            <a:pPr>
              <a:defRPr/>
            </a:pPr>
            <a:fld id="{7D39FA19-3F11-462C-8151-E7AA145150C3}"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141622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solidFill>
                <a:srgbClr val="000000"/>
              </a:solidFill>
            </a:endParaRPr>
          </a:p>
        </p:txBody>
      </p:sp>
      <p:sp>
        <p:nvSpPr>
          <p:cNvPr id="4" name="Footer Placeholder 3"/>
          <p:cNvSpPr>
            <a:spLocks noGrp="1"/>
          </p:cNvSpPr>
          <p:nvPr>
            <p:ph type="ftr" sz="quarter" idx="11"/>
          </p:nvPr>
        </p:nvSpPr>
        <p:spPr/>
        <p:txBody>
          <a:bodyPr/>
          <a:lstStyle/>
          <a:p>
            <a:pPr>
              <a:defRPr/>
            </a:pPr>
            <a:endParaRPr lang="en-US">
              <a:solidFill>
                <a:srgbClr val="000000"/>
              </a:solidFill>
            </a:endParaRPr>
          </a:p>
        </p:txBody>
      </p:sp>
      <p:sp>
        <p:nvSpPr>
          <p:cNvPr id="5" name="Slide Number Placeholder 4"/>
          <p:cNvSpPr>
            <a:spLocks noGrp="1"/>
          </p:cNvSpPr>
          <p:nvPr>
            <p:ph type="sldNum" sz="quarter" idx="12"/>
          </p:nvPr>
        </p:nvSpPr>
        <p:spPr/>
        <p:txBody>
          <a:bodyPr/>
          <a:lstStyle/>
          <a:p>
            <a:pPr>
              <a:defRPr/>
            </a:pPr>
            <a:fld id="{D21605ED-EC4A-4488-9043-33BE833858C9}"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623726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solidFill>
                <a:srgbClr val="000000"/>
              </a:solidFill>
            </a:endParaRPr>
          </a:p>
        </p:txBody>
      </p:sp>
      <p:sp>
        <p:nvSpPr>
          <p:cNvPr id="3" name="Footer Placeholder 2"/>
          <p:cNvSpPr>
            <a:spLocks noGrp="1"/>
          </p:cNvSpPr>
          <p:nvPr>
            <p:ph type="ftr" sz="quarter" idx="11"/>
          </p:nvPr>
        </p:nvSpPr>
        <p:spPr/>
        <p:txBody>
          <a:bodyPr/>
          <a:lstStyle/>
          <a:p>
            <a:pPr>
              <a:defRPr/>
            </a:pPr>
            <a:endParaRPr lang="en-US">
              <a:solidFill>
                <a:srgbClr val="000000"/>
              </a:solidFill>
            </a:endParaRPr>
          </a:p>
        </p:txBody>
      </p:sp>
      <p:sp>
        <p:nvSpPr>
          <p:cNvPr id="4" name="Slide Number Placeholder 3"/>
          <p:cNvSpPr>
            <a:spLocks noGrp="1"/>
          </p:cNvSpPr>
          <p:nvPr>
            <p:ph type="sldNum" sz="quarter" idx="12"/>
          </p:nvPr>
        </p:nvSpPr>
        <p:spPr/>
        <p:txBody>
          <a:bodyPr/>
          <a:lstStyle/>
          <a:p>
            <a:pPr>
              <a:defRPr/>
            </a:pPr>
            <a:fld id="{B2DE847D-FF82-46BE-ADF5-8FC20E754682}"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998003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52646" y="5141973"/>
            <a:ext cx="8238707"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352" y="5262296"/>
            <a:ext cx="353662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6399" y="601200"/>
            <a:ext cx="824040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305617" y="5262295"/>
            <a:ext cx="426532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pPr>
              <a:defRPr/>
            </a:pPr>
            <a:endParaRPr lang="en-US">
              <a:solidFill>
                <a:srgbClr val="000000"/>
              </a:solidFill>
            </a:endParaRPr>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pPr>
              <a:defRPr/>
            </a:pPr>
            <a:endParaRPr lang="en-US">
              <a:solidFill>
                <a:srgbClr val="000000"/>
              </a:solidFill>
            </a:endParaRP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pPr>
              <a:defRPr/>
            </a:pPr>
            <a:fld id="{53A9E746-384A-47A6-96CF-1655721C8F38}"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780491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2" y="4693389"/>
            <a:ext cx="7989752"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8093" y="599725"/>
            <a:ext cx="8238706"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6"/>
            <a:ext cx="7989752"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solidFill>
                <a:srgbClr val="000000"/>
              </a:solidFill>
            </a:endParaRPr>
          </a:p>
        </p:txBody>
      </p:sp>
      <p:sp>
        <p:nvSpPr>
          <p:cNvPr id="6" name="Footer Placeholder 5"/>
          <p:cNvSpPr>
            <a:spLocks noGrp="1"/>
          </p:cNvSpPr>
          <p:nvPr>
            <p:ph type="ftr" sz="quarter" idx="11"/>
          </p:nvPr>
        </p:nvSpPr>
        <p:spPr/>
        <p:txBody>
          <a:bodyPr/>
          <a:lstStyle/>
          <a:p>
            <a:pPr>
              <a:defRPr/>
            </a:pPr>
            <a:endParaRPr lang="en-US">
              <a:solidFill>
                <a:srgbClr val="000000"/>
              </a:solidFill>
            </a:endParaRPr>
          </a:p>
        </p:txBody>
      </p:sp>
      <p:sp>
        <p:nvSpPr>
          <p:cNvPr id="7" name="Slide Number Placeholder 6"/>
          <p:cNvSpPr>
            <a:spLocks noGrp="1"/>
          </p:cNvSpPr>
          <p:nvPr>
            <p:ph type="sldNum" sz="quarter" idx="12"/>
          </p:nvPr>
        </p:nvSpPr>
        <p:spPr/>
        <p:txBody>
          <a:bodyPr/>
          <a:lstStyle/>
          <a:p>
            <a:pPr>
              <a:defRPr/>
            </a:pPr>
            <a:fld id="{9134864D-374D-4132-B720-10A68C8DE79B}"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714686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687474"/>
            <a:ext cx="7989752" cy="1083329"/>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228003"/>
            <a:ext cx="7989752" cy="3630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559327" y="5956136"/>
            <a:ext cx="2133600" cy="365125"/>
          </a:xfrm>
          <a:prstGeom prst="rect">
            <a:avLst/>
          </a:prstGeom>
        </p:spPr>
        <p:txBody>
          <a:bodyPr vert="horz" lIns="91440" tIns="45720" rIns="91440" bIns="45720" rtlCol="0" anchor="ctr"/>
          <a:lstStyle>
            <a:lvl1pPr algn="r">
              <a:defRPr sz="900">
                <a:solidFill>
                  <a:schemeClr val="accent2"/>
                </a:solidFill>
              </a:defRPr>
            </a:lvl1pPr>
          </a:lstStyle>
          <a:p>
            <a:pPr fontAlgn="base">
              <a:spcBef>
                <a:spcPct val="0"/>
              </a:spcBef>
              <a:spcAft>
                <a:spcPct val="0"/>
              </a:spcAft>
              <a:defRPr/>
            </a:pPr>
            <a:endParaRPr lang="en-US">
              <a:solidFill>
                <a:srgbClr val="000000"/>
              </a:solidFill>
            </a:endParaRPr>
          </a:p>
        </p:txBody>
      </p:sp>
      <p:sp>
        <p:nvSpPr>
          <p:cNvPr id="5" name="Footer Placeholder 4"/>
          <p:cNvSpPr>
            <a:spLocks noGrp="1"/>
          </p:cNvSpPr>
          <p:nvPr>
            <p:ph type="ftr" sz="quarter" idx="3"/>
          </p:nvPr>
        </p:nvSpPr>
        <p:spPr>
          <a:xfrm>
            <a:off x="581192" y="5951810"/>
            <a:ext cx="4870585" cy="365125"/>
          </a:xfrm>
          <a:prstGeom prst="rect">
            <a:avLst/>
          </a:prstGeom>
        </p:spPr>
        <p:txBody>
          <a:bodyPr vert="horz" lIns="91440" tIns="45720" rIns="91440" bIns="45720" rtlCol="0" anchor="ctr"/>
          <a:lstStyle>
            <a:lvl1pPr algn="l">
              <a:defRPr sz="900" cap="all">
                <a:solidFill>
                  <a:schemeClr val="accent2"/>
                </a:solidFill>
              </a:defRPr>
            </a:lvl1pPr>
          </a:lstStyle>
          <a:p>
            <a:pPr fontAlgn="base">
              <a:spcBef>
                <a:spcPct val="0"/>
              </a:spcBef>
              <a:spcAft>
                <a:spcPct val="0"/>
              </a:spcAft>
              <a:defRPr/>
            </a:pPr>
            <a:endParaRPr lang="en-US">
              <a:solidFill>
                <a:srgbClr val="000000"/>
              </a:solidFill>
            </a:endParaRPr>
          </a:p>
        </p:txBody>
      </p:sp>
      <p:sp>
        <p:nvSpPr>
          <p:cNvPr id="6" name="Slide Number Placeholder 5"/>
          <p:cNvSpPr>
            <a:spLocks noGrp="1"/>
          </p:cNvSpPr>
          <p:nvPr>
            <p:ph type="sldNum" sz="quarter" idx="4"/>
          </p:nvPr>
        </p:nvSpPr>
        <p:spPr>
          <a:xfrm>
            <a:off x="7800476" y="5956136"/>
            <a:ext cx="770468" cy="365125"/>
          </a:xfrm>
          <a:prstGeom prst="rect">
            <a:avLst/>
          </a:prstGeom>
        </p:spPr>
        <p:txBody>
          <a:bodyPr vert="horz" lIns="91440" tIns="45720" rIns="91440" bIns="45720" rtlCol="0" anchor="ctr"/>
          <a:lstStyle>
            <a:lvl1pPr algn="r">
              <a:defRPr sz="900">
                <a:solidFill>
                  <a:schemeClr val="accent2"/>
                </a:solidFill>
              </a:defRPr>
            </a:lvl1pPr>
          </a:lstStyle>
          <a:p>
            <a:pPr fontAlgn="base">
              <a:spcBef>
                <a:spcPct val="0"/>
              </a:spcBef>
              <a:spcAft>
                <a:spcPct val="0"/>
              </a:spcAft>
              <a:defRPr/>
            </a:pPr>
            <a:fld id="{7FF921C2-A4D3-4C20-BB9D-AD29E2DFDF1B}"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
        <p:nvSpPr>
          <p:cNvPr id="9" name="Rectangle 8"/>
          <p:cNvSpPr/>
          <p:nvPr/>
        </p:nvSpPr>
        <p:spPr>
          <a:xfrm>
            <a:off x="448091" y="441325"/>
            <a:ext cx="2719909" cy="10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976001" y="441325"/>
            <a:ext cx="2710800" cy="10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216601" y="441325"/>
            <a:ext cx="2710800" cy="10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83039607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childTnLst>
                                </p:cTn>
                              </p:par>
                              <p:par>
                                <p:cTn id="15" presetID="23" presetClass="entr" presetSubtype="16"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1" end="1"/>
                                            </p:txEl>
                                          </p:spTgt>
                                        </p:tgtEl>
                                        <p:attrNameLst>
                                          <p:attrName>ppt_h</p:attrName>
                                        </p:attrNameLst>
                                      </p:cBhvr>
                                      <p:tavLst>
                                        <p:tav tm="0">
                                          <p:val>
                                            <p:fltVal val="0"/>
                                          </p:val>
                                        </p:tav>
                                        <p:tav tm="100000">
                                          <p:val>
                                            <p:strVal val="#ppt_h"/>
                                          </p:val>
                                        </p:tav>
                                      </p:tavLst>
                                    </p:anim>
                                  </p:childTnLst>
                                </p:cTn>
                              </p:par>
                              <p:par>
                                <p:cTn id="19" presetID="23" presetClass="entr" presetSubtype="16"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childTnLst>
                                </p:cTn>
                              </p:par>
                              <p:par>
                                <p:cTn id="23" presetID="23" presetClass="entr" presetSubtype="16"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par>
                                <p:cTn id="27" presetID="23" presetClass="entr" presetSubtype="16"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p:cTn id="2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hf sldNum="0"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hr.siu.edu/employment/"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s://hr.siu.educommon/documents/employment/current-employee-request-instructions.pdf" TargetMode="External"/><Relationship Id="rId4" Type="http://schemas.openxmlformats.org/officeDocument/2006/relationships/hyperlink" Target="https://jobs.siu.edu/staff"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hr.siu.edu/_common/documents/employment/current-employee-request-instructions.pdf"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sucss.illinois.gov/pages/classspec/default.asp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hr.siu.edu/_common/documents/faculty-staff/cs-classification-salaries.pdf"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policies.siu.edu/employees-handbook/"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hr.siu.edu/faculty-staff/" TargetMode="External"/><Relationship Id="rId4" Type="http://schemas.openxmlformats.org/officeDocument/2006/relationships/hyperlink" Target="https://hr.siu.edu/contact-us/"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hrss.siu.edu/"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s://hr.siu.edu/hr-self-service/"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oit.siu.edu/salukitech/tutorials/net-id.php"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oit.siu.edu/it-faculty-staff/" TargetMode="External"/><Relationship Id="rId5" Type="http://schemas.openxmlformats.org/officeDocument/2006/relationships/hyperlink" Target="https://oit.siu.edu/" TargetMode="External"/><Relationship Id="rId4" Type="http://schemas.openxmlformats.org/officeDocument/2006/relationships/hyperlink" Target="https://salukitech.siu.edu/"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alukitech.siu.edu/lanadmin"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oit.siu.edu/infosecurity/"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hyperlink" Target="http://secureit.siu.edu/passwords/" TargetMode="External"/><Relationship Id="rId4" Type="http://schemas.openxmlformats.org/officeDocument/2006/relationships/hyperlink" Target="https://oit.siu.edu/infosecurity/training-awareness/spam-scam-advice.php"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parking.siu.edu/"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laborrelations.siu.edu/labor-contracts/index.html"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hyperlink" Target="https://eforms.siu.edu/siuforms/info/ler0100.php"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laborrelations.siu.edu/forms/index.php"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hyperlink" Target="https://laborrelations.siu.edu/labor-contracts/"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policies.siu.edu/personnel-policies/chapter4/ch4-faps/discipfa.php"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hyperlink" Target="https://policies.siu.edu/employees-handbook/chapter4/civil-service/discipcs.php"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hr.siu.edu/faculty-staff/holiday-schedules.php"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cscouncil.siu.edu/"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5" Type="http://schemas.openxmlformats.org/officeDocument/2006/relationships/hyperlink" Target="https://facultysenate.siu.edu/" TargetMode="External"/><Relationship Id="rId4" Type="http://schemas.openxmlformats.org/officeDocument/2006/relationships/hyperlink" Target="https://apstaff.siu.edu/" TargetMode="Externa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policies.siu.edu/personnel-policies/chapter4/ch4-all/confint.php"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www.smokefree.siu.edu/" TargetMode="External"/><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iusystem.edu/board-of-trustees/legislation/board-legislation-policies.shtml" TargetMode="External"/><Relationship Id="rId2" Type="http://schemas.openxmlformats.org/officeDocument/2006/relationships/notesSlide" Target="../notesSlides/notesSlide41.xml"/><Relationship Id="rId1" Type="http://schemas.openxmlformats.org/officeDocument/2006/relationships/slideLayout" Target="../slideLayouts/slideLayout2.xml"/><Relationship Id="rId4" Type="http://schemas.openxmlformats.org/officeDocument/2006/relationships/hyperlink" Target="https://vcaf.siu.edu/training-documentation.php"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siusystem.edu/board-of-trustees/legislation/board-legislation-policies.shtml" TargetMode="External"/><Relationship Id="rId2" Type="http://schemas.openxmlformats.org/officeDocument/2006/relationships/notesSlide" Target="../notesSlides/notesSlide42.xml"/><Relationship Id="rId1" Type="http://schemas.openxmlformats.org/officeDocument/2006/relationships/slideLayout" Target="../slideLayouts/slideLayout2.xml"/><Relationship Id="rId6" Type="http://schemas.openxmlformats.org/officeDocument/2006/relationships/hyperlink" Target="https://oit.siu.edu/" TargetMode="External"/><Relationship Id="rId5" Type="http://schemas.openxmlformats.org/officeDocument/2006/relationships/hyperlink" Target="https://oit.siu.edu/infosecurity/about-us/" TargetMode="External"/><Relationship Id="rId4" Type="http://schemas.openxmlformats.org/officeDocument/2006/relationships/hyperlink" Target="https://oit.siu.edu/infosecurity/"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policies.siu.edu/personnel-policies/chapter4/ch4-all/sexual.php" TargetMode="External"/><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policies.siu.edu/policies/workplaceviolence.php" TargetMode="External"/><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hyperlink" Target="mailto:tmoore@siu.edu" TargetMode="External"/><Relationship Id="rId2" Type="http://schemas.openxmlformats.org/officeDocument/2006/relationships/notesSlide" Target="../notesSlides/notesSlide46.xml"/><Relationship Id="rId1" Type="http://schemas.openxmlformats.org/officeDocument/2006/relationships/slideLayout" Target="../slideLayouts/slideLayout2.xml"/><Relationship Id="rId6" Type="http://schemas.openxmlformats.org/officeDocument/2006/relationships/hyperlink" Target="mailto:katie.Rumsey@siu.edu" TargetMode="External"/><Relationship Id="rId5" Type="http://schemas.openxmlformats.org/officeDocument/2006/relationships/hyperlink" Target="mailto:alexandra.kelly@siu.edu" TargetMode="External"/><Relationship Id="rId4" Type="http://schemas.openxmlformats.org/officeDocument/2006/relationships/hyperlink" Target="mailto:hsparkman@siu.edu" TargetMode="Externa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policies.siu.edu/" TargetMode="External"/><Relationship Id="rId2" Type="http://schemas.openxmlformats.org/officeDocument/2006/relationships/notesSlide" Target="../notesSlides/notesSlide48.xml"/><Relationship Id="rId1" Type="http://schemas.openxmlformats.org/officeDocument/2006/relationships/slideLayout" Target="../slideLayouts/slideLayout2.xml"/><Relationship Id="rId4" Type="http://schemas.openxmlformats.org/officeDocument/2006/relationships/hyperlink" Target="https://laborrelations.siu.edu/labor-contracts/"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eforms.siu.edu/" TargetMode="External"/><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policies.siu.edu/personnel-policies/chapter6/leaveall.php" TargetMode="External"/><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policies.siu.edu/personnel-policies/chapter6/leaveall.php" TargetMode="External"/><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policies.siu.edu/personnel-policies/chapter6/leaveall.php" TargetMode="External"/><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policies.siu.edu/personnel-policies/chapter6/leaveall.php" TargetMode="External"/><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www.ilga.gov/legislation/ilcs/ilcs3.asp?ActID=2734&amp;ChapterID=68" TargetMode="External"/><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s://policies.siu.edu/personnel-policies/chapter6/leavecs.php" TargetMode="External"/><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hyperlink" Target="https://hr.siu.edu/_common/documents/forms/employee-medical-leave-guidelines.pdf" TargetMode="External"/><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policies.siu.edu/personnel-policies/chapter6/family-military-leave.php" TargetMode="External"/><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policies.siu.edu/policies/vessa.php" TargetMode="External"/><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policies.siu.edu/personnel-policies/chapter6/leaveall.php" TargetMode="External"/><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policies.siu.edu/personnel-policies/chapter6/leavecs.php#voting" TargetMode="External"/><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https://eforms.siu.edu/siuforms/info/hro1052.php" TargetMode="External"/><Relationship Id="rId2" Type="http://schemas.openxmlformats.org/officeDocument/2006/relationships/notesSlide" Target="../notesSlides/notesSlide67.xml"/><Relationship Id="rId1" Type="http://schemas.openxmlformats.org/officeDocument/2006/relationships/slideLayout" Target="../slideLayouts/slideLayout2.xml"/><Relationship Id="rId4" Type="http://schemas.openxmlformats.org/officeDocument/2006/relationships/hyperlink" Target="https://policies.siu.edu/personnel-policies/chapter8/tuitwaiv.php" TargetMode="External"/></Relationships>
</file>

<file path=ppt/slides/_rels/slide68.xml.rels><?xml version="1.0" encoding="UTF-8" standalone="yes"?>
<Relationships xmlns="http://schemas.openxmlformats.org/package/2006/relationships"><Relationship Id="rId3" Type="http://schemas.openxmlformats.org/officeDocument/2006/relationships/hyperlink" Target="https://eforms.siu.edu/siuforms/info/hro1053.php" TargetMode="External"/><Relationship Id="rId2" Type="http://schemas.openxmlformats.org/officeDocument/2006/relationships/notesSlide" Target="../notesSlides/notesSlide68.xml"/><Relationship Id="rId1" Type="http://schemas.openxmlformats.org/officeDocument/2006/relationships/slideLayout" Target="../slideLayouts/slideLayout2.xml"/><Relationship Id="rId4" Type="http://schemas.openxmlformats.org/officeDocument/2006/relationships/hyperlink" Target="https://policies.siu.edu/personnel-policies/chapter8/tuitdep.php"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policies.siu.edu/employees-handbook/chapter8/tuitdead.php" TargetMode="External"/><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752475" y="2229323"/>
            <a:ext cx="7696200" cy="810247"/>
          </a:xfrm>
        </p:spPr>
        <p:txBody>
          <a:bodyPr>
            <a:normAutofit fontScale="90000"/>
          </a:bodyPr>
          <a:lstStyle/>
          <a:p>
            <a:pPr algn="ctr" eaLnBrk="1" hangingPunct="1"/>
            <a:r>
              <a:rPr lang="en-US" altLang="en-US" sz="4500" dirty="0"/>
              <a:t>SIU New Employee Orientation</a:t>
            </a:r>
          </a:p>
        </p:txBody>
      </p:sp>
      <p:sp>
        <p:nvSpPr>
          <p:cNvPr id="5123" name="Rectangle 3"/>
          <p:cNvSpPr>
            <a:spLocks noGrp="1" noChangeArrowheads="1"/>
          </p:cNvSpPr>
          <p:nvPr>
            <p:ph type="subTitle" idx="1"/>
          </p:nvPr>
        </p:nvSpPr>
        <p:spPr>
          <a:xfrm>
            <a:off x="1714500" y="3950353"/>
            <a:ext cx="5772150" cy="1747838"/>
          </a:xfrm>
        </p:spPr>
        <p:txBody>
          <a:bodyPr>
            <a:normAutofit lnSpcReduction="10000"/>
          </a:bodyPr>
          <a:lstStyle/>
          <a:p>
            <a:pPr algn="ctr" eaLnBrk="1" hangingPunct="1">
              <a:lnSpc>
                <a:spcPct val="80000"/>
              </a:lnSpc>
            </a:pPr>
            <a:r>
              <a:rPr lang="en-US" altLang="en-US" dirty="0">
                <a:solidFill>
                  <a:schemeClr val="bg1"/>
                </a:solidFill>
                <a:latin typeface="Arial" panose="020B0604020202020204" pitchFamily="34" charset="0"/>
              </a:rPr>
              <a:t>Welcome to </a:t>
            </a:r>
          </a:p>
          <a:p>
            <a:pPr algn="ctr" eaLnBrk="1" hangingPunct="1">
              <a:lnSpc>
                <a:spcPct val="80000"/>
              </a:lnSpc>
            </a:pPr>
            <a:r>
              <a:rPr lang="en-US" altLang="en-US" dirty="0">
                <a:solidFill>
                  <a:schemeClr val="bg1"/>
                </a:solidFill>
                <a:latin typeface="Arial" panose="020B0604020202020204" pitchFamily="34" charset="0"/>
              </a:rPr>
              <a:t>Southern Illinois University Carbondale</a:t>
            </a:r>
          </a:p>
          <a:p>
            <a:pPr eaLnBrk="1" hangingPunct="1">
              <a:lnSpc>
                <a:spcPct val="80000"/>
              </a:lnSpc>
            </a:pPr>
            <a:endParaRPr lang="en-US" altLang="en-US" dirty="0">
              <a:solidFill>
                <a:schemeClr val="bg1"/>
              </a:solidFill>
              <a:latin typeface="Arial" panose="020B0604020202020204" pitchFamily="34" charset="0"/>
            </a:endParaRPr>
          </a:p>
          <a:p>
            <a:pPr algn="ctr" eaLnBrk="1" hangingPunct="1">
              <a:lnSpc>
                <a:spcPct val="80000"/>
              </a:lnSpc>
            </a:pPr>
            <a:r>
              <a:rPr lang="en-US" altLang="en-US" dirty="0">
                <a:solidFill>
                  <a:schemeClr val="bg1"/>
                </a:solidFill>
                <a:latin typeface="Arial" panose="020B0604020202020204" pitchFamily="34" charset="0"/>
              </a:rPr>
              <a:t>Human Resources</a:t>
            </a:r>
          </a:p>
          <a:p>
            <a:pPr algn="ctr" eaLnBrk="1" hangingPunct="1">
              <a:lnSpc>
                <a:spcPct val="80000"/>
              </a:lnSpc>
            </a:pPr>
            <a:r>
              <a:rPr lang="en-US" altLang="en-US" dirty="0">
                <a:solidFill>
                  <a:schemeClr val="bg1"/>
                </a:solidFill>
                <a:latin typeface="Arial" panose="020B0604020202020204" pitchFamily="34" charset="0"/>
              </a:rPr>
              <a:t>Nicholas Wortman, Associate Vice Chancellor for Human Resources</a:t>
            </a:r>
          </a:p>
        </p:txBody>
      </p:sp>
    </p:spTree>
    <p:extLst>
      <p:ext uri="{BB962C8B-B14F-4D97-AF65-F5344CB8AC3E}">
        <p14:creationId xmlns:p14="http://schemas.microsoft.com/office/powerpoint/2010/main" val="645855132"/>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Maintain/update Civil Service Application</a:t>
            </a:r>
          </a:p>
        </p:txBody>
      </p:sp>
      <p:sp>
        <p:nvSpPr>
          <p:cNvPr id="3" name="Content Placeholder 2"/>
          <p:cNvSpPr>
            <a:spLocks noGrp="1"/>
          </p:cNvSpPr>
          <p:nvPr>
            <p:ph idx="1"/>
          </p:nvPr>
        </p:nvSpPr>
        <p:spPr/>
        <p:txBody>
          <a:bodyPr>
            <a:normAutofit/>
          </a:bodyPr>
          <a:lstStyle/>
          <a:p>
            <a:pPr eaLnBrk="1" hangingPunct="1"/>
            <a:endParaRPr lang="en-US" altLang="en-US" dirty="0"/>
          </a:p>
          <a:p>
            <a:pPr eaLnBrk="1" hangingPunct="1"/>
            <a:r>
              <a:rPr lang="en-US" altLang="en-US" dirty="0"/>
              <a:t>Update your application with your new job here at SIUC and at any time you gain additional experience or education</a:t>
            </a:r>
          </a:p>
          <a:p>
            <a:pPr eaLnBrk="1" hangingPunct="1"/>
            <a:endParaRPr lang="en-US" altLang="en-US" dirty="0"/>
          </a:p>
          <a:p>
            <a:pPr eaLnBrk="1" hangingPunct="1"/>
            <a:r>
              <a:rPr lang="en-US" altLang="en-US" dirty="0" err="1"/>
              <a:t>NeoEd</a:t>
            </a:r>
            <a:r>
              <a:rPr lang="en-US" altLang="en-US" dirty="0"/>
              <a:t> applications are not kept in your employee file. Access your </a:t>
            </a:r>
            <a:r>
              <a:rPr lang="en-US" altLang="en-US" dirty="0" err="1"/>
              <a:t>NeoEd</a:t>
            </a:r>
            <a:r>
              <a:rPr lang="en-US" altLang="en-US" dirty="0"/>
              <a:t> application through your Applicant login at jobs.siu.edu.</a:t>
            </a:r>
          </a:p>
          <a:p>
            <a:pPr eaLnBrk="1" hangingPunct="1"/>
            <a:endParaRPr lang="en-US" altLang="en-US" dirty="0"/>
          </a:p>
          <a:p>
            <a:pPr eaLnBrk="1" hangingPunct="1"/>
            <a:r>
              <a:rPr lang="en-US" altLang="en-US" dirty="0"/>
              <a:t>If you only have submitted a paper application, you will need to create a new application in the </a:t>
            </a:r>
            <a:r>
              <a:rPr lang="en-US" altLang="en-US" dirty="0" err="1"/>
              <a:t>NeoEd</a:t>
            </a:r>
            <a:r>
              <a:rPr lang="en-US" altLang="en-US" dirty="0"/>
              <a:t> system to be considered for any other Civil Service employment at SIUC</a:t>
            </a:r>
          </a:p>
          <a:p>
            <a:endParaRPr lang="en-US" dirty="0"/>
          </a:p>
          <a:p>
            <a:endParaRPr lang="en-US" dirty="0"/>
          </a:p>
        </p:txBody>
      </p:sp>
    </p:spTree>
    <p:extLst>
      <p:ext uri="{BB962C8B-B14F-4D97-AF65-F5344CB8AC3E}">
        <p14:creationId xmlns:p14="http://schemas.microsoft.com/office/powerpoint/2010/main" val="3573926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98241"/>
          </a:xfrm>
        </p:spPr>
        <p:txBody>
          <a:bodyPr/>
          <a:lstStyle/>
          <a:p>
            <a:r>
              <a:rPr lang="en-US" dirty="0"/>
              <a:t>Job Opportunities</a:t>
            </a:r>
          </a:p>
        </p:txBody>
      </p:sp>
      <p:sp>
        <p:nvSpPr>
          <p:cNvPr id="3" name="Content Placeholder 2"/>
          <p:cNvSpPr>
            <a:spLocks noGrp="1"/>
          </p:cNvSpPr>
          <p:nvPr>
            <p:ph idx="1"/>
          </p:nvPr>
        </p:nvSpPr>
        <p:spPr>
          <a:xfrm>
            <a:off x="457200" y="1828801"/>
            <a:ext cx="8229600" cy="5029199"/>
          </a:xfrm>
        </p:spPr>
        <p:txBody>
          <a:bodyPr>
            <a:normAutofit/>
          </a:bodyPr>
          <a:lstStyle/>
          <a:p>
            <a:r>
              <a:rPr lang="en-US" sz="2000" dirty="0"/>
              <a:t>Civil Service job openings are advertised at </a:t>
            </a:r>
            <a:r>
              <a:rPr lang="en-US" sz="2000" dirty="0">
                <a:hlinkClick r:id="rId3"/>
              </a:rPr>
              <a:t>hr.siu.edu/employment</a:t>
            </a:r>
            <a:r>
              <a:rPr lang="en-US" sz="2000" dirty="0"/>
              <a:t> and/or </a:t>
            </a:r>
            <a:r>
              <a:rPr lang="en-US" sz="2000" dirty="0">
                <a:hlinkClick r:id="rId4"/>
              </a:rPr>
              <a:t>jobs.siu.edu/staff</a:t>
            </a:r>
            <a:endParaRPr lang="en-US" sz="2000" dirty="0"/>
          </a:p>
          <a:p>
            <a:r>
              <a:rPr lang="en-US" sz="2000" dirty="0"/>
              <a:t>Current employees are allowed to test for any classification for which they qualify whether it is advertised as a vacancy or not. Electronic forms to request review for other classifications are available at hr.siu.edu in the </a:t>
            </a:r>
            <a:r>
              <a:rPr lang="en-US" sz="2000" dirty="0" err="1"/>
              <a:t>NeoEd</a:t>
            </a:r>
            <a:r>
              <a:rPr lang="en-US" sz="2000" dirty="0"/>
              <a:t> box “Current Employee Civil Service Request”</a:t>
            </a:r>
          </a:p>
          <a:p>
            <a:r>
              <a:rPr lang="en-US" sz="2000" dirty="0"/>
              <a:t>An Instructional guide for the online Current Employee Request Form(s) can be found at </a:t>
            </a:r>
            <a:r>
              <a:rPr lang="en-US" sz="2000" dirty="0">
                <a:hlinkClick r:id="rId5"/>
              </a:rPr>
              <a:t>https://hr.siu.edu.pdf</a:t>
            </a:r>
            <a:endParaRPr lang="en-US" sz="2000" dirty="0"/>
          </a:p>
        </p:txBody>
      </p:sp>
    </p:spTree>
    <p:extLst>
      <p:ext uri="{BB962C8B-B14F-4D97-AF65-F5344CB8AC3E}">
        <p14:creationId xmlns:p14="http://schemas.microsoft.com/office/powerpoint/2010/main" val="11096382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Veteran’s Preference</a:t>
            </a:r>
            <a:endParaRPr lang="en-US" dirty="0"/>
          </a:p>
        </p:txBody>
      </p:sp>
      <p:sp>
        <p:nvSpPr>
          <p:cNvPr id="3" name="Content Placeholder 2"/>
          <p:cNvSpPr>
            <a:spLocks noGrp="1"/>
          </p:cNvSpPr>
          <p:nvPr>
            <p:ph idx="1"/>
          </p:nvPr>
        </p:nvSpPr>
        <p:spPr/>
        <p:txBody>
          <a:bodyPr/>
          <a:lstStyle/>
          <a:p>
            <a:pPr eaLnBrk="1" hangingPunct="1"/>
            <a:r>
              <a:rPr lang="en-US" altLang="en-US" dirty="0"/>
              <a:t>Veterans who show proof of their honorable discharge and meet other specific criteria, will receive either 3, 5, or 10 veterans preference points on a passing exam score</a:t>
            </a:r>
          </a:p>
          <a:p>
            <a:pPr eaLnBrk="1" hangingPunct="1"/>
            <a:endParaRPr lang="en-US" altLang="en-US" dirty="0"/>
          </a:p>
          <a:p>
            <a:pPr eaLnBrk="1" hangingPunct="1"/>
            <a:r>
              <a:rPr lang="en-US" altLang="en-US" dirty="0"/>
              <a:t>Veterans preference points are not added to promotional examination scores</a:t>
            </a:r>
          </a:p>
        </p:txBody>
      </p:sp>
    </p:spTree>
    <p:extLst>
      <p:ext uri="{BB962C8B-B14F-4D97-AF65-F5344CB8AC3E}">
        <p14:creationId xmlns:p14="http://schemas.microsoft.com/office/powerpoint/2010/main" val="1179421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Promotional Preference</a:t>
            </a:r>
            <a:endParaRPr lang="en-US" dirty="0"/>
          </a:p>
        </p:txBody>
      </p:sp>
      <p:sp>
        <p:nvSpPr>
          <p:cNvPr id="3" name="Content Placeholder 2"/>
          <p:cNvSpPr>
            <a:spLocks noGrp="1"/>
          </p:cNvSpPr>
          <p:nvPr>
            <p:ph idx="1"/>
          </p:nvPr>
        </p:nvSpPr>
        <p:spPr>
          <a:xfrm>
            <a:off x="457200" y="1828801"/>
            <a:ext cx="8229600" cy="4846319"/>
          </a:xfrm>
        </p:spPr>
        <p:txBody>
          <a:bodyPr/>
          <a:lstStyle/>
          <a:p>
            <a:pPr eaLnBrk="1" hangingPunct="1"/>
            <a:r>
              <a:rPr lang="en-US" altLang="en-US" dirty="0"/>
              <a:t>Employees may be given preferred treatment in placement on the register for classifications in their promotional line.</a:t>
            </a:r>
          </a:p>
          <a:p>
            <a:pPr eaLnBrk="1" hangingPunct="1"/>
            <a:endParaRPr lang="en-US" altLang="en-US" dirty="0"/>
          </a:p>
          <a:p>
            <a:pPr eaLnBrk="1" hangingPunct="1"/>
            <a:r>
              <a:rPr lang="en-US" altLang="en-US" dirty="0"/>
              <a:t>Once you have completed your probation period and test for a higher classification in your promotional line your promotional passing score is placed ahead of both non-university applicants and other University employee candidates not in the same promotional line</a:t>
            </a:r>
          </a:p>
          <a:p>
            <a:pPr eaLnBrk="1" hangingPunct="1"/>
            <a:endParaRPr lang="en-US" altLang="en-US" dirty="0"/>
          </a:p>
          <a:p>
            <a:pPr eaLnBrk="1" hangingPunct="1"/>
            <a:r>
              <a:rPr lang="en-US" altLang="en-US" dirty="0"/>
              <a:t>Exam scores from tests taken before completion of your probation period can be “rescored” from original entry to promotional upon request</a:t>
            </a:r>
          </a:p>
          <a:p>
            <a:endParaRPr lang="en-US" dirty="0"/>
          </a:p>
        </p:txBody>
      </p:sp>
    </p:spTree>
    <p:extLst>
      <p:ext uri="{BB962C8B-B14F-4D97-AF65-F5344CB8AC3E}">
        <p14:creationId xmlns:p14="http://schemas.microsoft.com/office/powerpoint/2010/main" val="17407832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en-US" dirty="0"/>
              <a:t>Seniority and Service Time</a:t>
            </a:r>
          </a:p>
        </p:txBody>
      </p:sp>
      <p:sp>
        <p:nvSpPr>
          <p:cNvPr id="29699" name="Rectangle 3"/>
          <p:cNvSpPr>
            <a:spLocks noGrp="1" noChangeArrowheads="1"/>
          </p:cNvSpPr>
          <p:nvPr>
            <p:ph idx="1"/>
          </p:nvPr>
        </p:nvSpPr>
        <p:spPr>
          <a:xfrm>
            <a:off x="270588" y="1676400"/>
            <a:ext cx="8229600" cy="4302125"/>
          </a:xfrm>
        </p:spPr>
        <p:txBody>
          <a:bodyPr>
            <a:normAutofit/>
          </a:bodyPr>
          <a:lstStyle/>
          <a:p>
            <a:pPr eaLnBrk="1" hangingPunct="1"/>
            <a:endParaRPr lang="en-US" altLang="en-US" sz="2700" u="sng" dirty="0"/>
          </a:p>
          <a:p>
            <a:pPr eaLnBrk="1" hangingPunct="1"/>
            <a:r>
              <a:rPr lang="en-US" altLang="en-US" sz="2700" u="sng" dirty="0"/>
              <a:t>Seniority</a:t>
            </a:r>
            <a:r>
              <a:rPr lang="en-US" altLang="en-US" sz="2700" dirty="0"/>
              <a:t> – describes the amount of time worked in a classification or in classifications within the same promotional line after completing the probationary period</a:t>
            </a:r>
          </a:p>
          <a:p>
            <a:pPr eaLnBrk="1" hangingPunct="1"/>
            <a:endParaRPr lang="en-US" altLang="en-US" sz="2700" dirty="0"/>
          </a:p>
          <a:p>
            <a:pPr eaLnBrk="1" hangingPunct="1"/>
            <a:r>
              <a:rPr lang="en-US" altLang="en-US" sz="2700" u="sng" dirty="0"/>
              <a:t>Service Hours</a:t>
            </a:r>
            <a:r>
              <a:rPr lang="en-US" altLang="en-US" sz="2700" dirty="0"/>
              <a:t> – the amount of time worked in a classification prior to completing probationary period</a:t>
            </a:r>
          </a:p>
          <a:p>
            <a:pPr eaLnBrk="1" hangingPunct="1"/>
            <a:endParaRPr lang="en-US" altLang="en-US" sz="2700" dirty="0"/>
          </a:p>
        </p:txBody>
      </p:sp>
    </p:spTree>
    <p:extLst>
      <p:ext uri="{BB962C8B-B14F-4D97-AF65-F5344CB8AC3E}">
        <p14:creationId xmlns:p14="http://schemas.microsoft.com/office/powerpoint/2010/main" val="2043637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ltLang="en-US" dirty="0"/>
              <a:t>Layoff</a:t>
            </a:r>
          </a:p>
        </p:txBody>
      </p:sp>
      <p:sp>
        <p:nvSpPr>
          <p:cNvPr id="31747" name="Rectangle 3"/>
          <p:cNvSpPr>
            <a:spLocks noGrp="1" noChangeArrowheads="1"/>
          </p:cNvSpPr>
          <p:nvPr>
            <p:ph idx="1"/>
          </p:nvPr>
        </p:nvSpPr>
        <p:spPr>
          <a:xfrm>
            <a:off x="457200" y="1828801"/>
            <a:ext cx="8229600" cy="4851917"/>
          </a:xfrm>
        </p:spPr>
        <p:txBody>
          <a:bodyPr>
            <a:normAutofit fontScale="92500" lnSpcReduction="10000"/>
          </a:bodyPr>
          <a:lstStyle/>
          <a:p>
            <a:pPr eaLnBrk="1" hangingPunct="1"/>
            <a:r>
              <a:rPr lang="en-US" altLang="en-US" sz="2000" dirty="0"/>
              <a:t>Policies and procedures are in place, refer to the employee handbook. Contact Employment &amp; Classification at 536-3369 if you think you are going to be affected by a layoff situation</a:t>
            </a:r>
          </a:p>
          <a:p>
            <a:pPr eaLnBrk="1" hangingPunct="1"/>
            <a:endParaRPr lang="en-US" altLang="en-US" sz="2000" dirty="0"/>
          </a:p>
          <a:p>
            <a:pPr eaLnBrk="1" hangingPunct="1"/>
            <a:r>
              <a:rPr lang="en-US" altLang="en-US" sz="2000" dirty="0"/>
              <a:t>If you are laid off after probation and are the least senior employee in your job classification, you will be placed on the register as Reemployment and be recalled based on your seniority</a:t>
            </a:r>
          </a:p>
          <a:p>
            <a:pPr eaLnBrk="1" hangingPunct="1"/>
            <a:endParaRPr lang="en-US" altLang="en-US" sz="2000" dirty="0"/>
          </a:p>
          <a:p>
            <a:pPr eaLnBrk="1" hangingPunct="1"/>
            <a:r>
              <a:rPr lang="en-US" altLang="en-US" sz="2000" dirty="0"/>
              <a:t>If you are not the least senior employee in your job classification, you will be relocated in the university to another position in your job classification</a:t>
            </a:r>
          </a:p>
          <a:p>
            <a:pPr marL="0" indent="0" eaLnBrk="1" hangingPunct="1">
              <a:buNone/>
            </a:pPr>
            <a:endParaRPr lang="en-US" altLang="en-US" sz="2000" dirty="0"/>
          </a:p>
          <a:p>
            <a:pPr eaLnBrk="1" hangingPunct="1"/>
            <a:r>
              <a:rPr lang="en-US" altLang="en-US" sz="2000" dirty="0"/>
              <a:t>If you are laid off during your probation period, you will be placed on the restoral register and will be referred to interview for vacant positions as they become available</a:t>
            </a:r>
          </a:p>
        </p:txBody>
      </p:sp>
    </p:spTree>
    <p:extLst>
      <p:ext uri="{BB962C8B-B14F-4D97-AF65-F5344CB8AC3E}">
        <p14:creationId xmlns:p14="http://schemas.microsoft.com/office/powerpoint/2010/main" val="17763618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en-US"/>
              <a:t>Reassignment</a:t>
            </a:r>
          </a:p>
        </p:txBody>
      </p:sp>
      <p:sp>
        <p:nvSpPr>
          <p:cNvPr id="33795" name="Rectangle 3"/>
          <p:cNvSpPr>
            <a:spLocks noGrp="1" noChangeArrowheads="1"/>
          </p:cNvSpPr>
          <p:nvPr>
            <p:ph idx="1"/>
          </p:nvPr>
        </p:nvSpPr>
        <p:spPr>
          <a:xfrm>
            <a:off x="457200" y="2410691"/>
            <a:ext cx="7823200" cy="4447310"/>
          </a:xfrm>
        </p:spPr>
        <p:txBody>
          <a:bodyPr>
            <a:normAutofit fontScale="92500" lnSpcReduction="20000"/>
          </a:bodyPr>
          <a:lstStyle/>
          <a:p>
            <a:pPr eaLnBrk="1" hangingPunct="1">
              <a:lnSpc>
                <a:spcPct val="90000"/>
              </a:lnSpc>
            </a:pPr>
            <a:r>
              <a:rPr lang="en-US" sz="2800" dirty="0"/>
              <a:t>Re-Assignment (lateral move) request forms are available at jobs.siu.edu for consideration to move to a different department within your current classification once you have successfully complete the probation period</a:t>
            </a:r>
          </a:p>
          <a:p>
            <a:pPr>
              <a:lnSpc>
                <a:spcPct val="90000"/>
              </a:lnSpc>
            </a:pPr>
            <a:r>
              <a:rPr lang="en-US" sz="2800" dirty="0"/>
              <a:t>An Instructional guide for the online Current Employee Request Form(s) can be found at </a:t>
            </a:r>
            <a:r>
              <a:rPr lang="en-US" sz="2800" dirty="0">
                <a:hlinkClick r:id="rId3"/>
              </a:rPr>
              <a:t>https://hr.siu.edu/_common/documents/employment/current-employee-request-instructions.pdf</a:t>
            </a:r>
            <a:r>
              <a:rPr lang="en-US" sz="2800" dirty="0"/>
              <a:t> </a:t>
            </a:r>
          </a:p>
          <a:p>
            <a:pPr eaLnBrk="1" hangingPunct="1">
              <a:lnSpc>
                <a:spcPct val="90000"/>
              </a:lnSpc>
            </a:pPr>
            <a:r>
              <a:rPr lang="en-US" sz="2800" dirty="0"/>
              <a:t>No additional probation period is required</a:t>
            </a:r>
          </a:p>
          <a:p>
            <a:pPr eaLnBrk="1" hangingPunct="1">
              <a:lnSpc>
                <a:spcPct val="90000"/>
              </a:lnSpc>
            </a:pPr>
            <a:r>
              <a:rPr lang="en-US" sz="2800" dirty="0"/>
              <a:t>Seniority, vacation and sick time moves with you</a:t>
            </a:r>
          </a:p>
          <a:p>
            <a:pPr eaLnBrk="1" hangingPunct="1">
              <a:lnSpc>
                <a:spcPct val="90000"/>
              </a:lnSpc>
            </a:pPr>
            <a:r>
              <a:rPr lang="en-US" sz="2800" dirty="0"/>
              <a:t>Voluntary option for the department</a:t>
            </a:r>
          </a:p>
          <a:p>
            <a:pPr eaLnBrk="1" hangingPunct="1">
              <a:lnSpc>
                <a:spcPct val="90000"/>
              </a:lnSpc>
            </a:pPr>
            <a:endParaRPr lang="en-US" altLang="en-US" sz="2700" dirty="0"/>
          </a:p>
          <a:p>
            <a:pPr eaLnBrk="1" hangingPunct="1">
              <a:lnSpc>
                <a:spcPct val="90000"/>
              </a:lnSpc>
            </a:pPr>
            <a:endParaRPr lang="en-US" altLang="en-US" sz="2700" dirty="0"/>
          </a:p>
        </p:txBody>
      </p:sp>
    </p:spTree>
    <p:extLst>
      <p:ext uri="{BB962C8B-B14F-4D97-AF65-F5344CB8AC3E}">
        <p14:creationId xmlns:p14="http://schemas.microsoft.com/office/powerpoint/2010/main" val="26339371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Separation</a:t>
            </a:r>
          </a:p>
        </p:txBody>
      </p:sp>
      <p:sp>
        <p:nvSpPr>
          <p:cNvPr id="35843" name="Rectangle 3"/>
          <p:cNvSpPr>
            <a:spLocks noGrp="1" noChangeArrowheads="1"/>
          </p:cNvSpPr>
          <p:nvPr>
            <p:ph idx="1"/>
          </p:nvPr>
        </p:nvSpPr>
        <p:spPr/>
        <p:txBody>
          <a:bodyPr>
            <a:normAutofit/>
          </a:bodyPr>
          <a:lstStyle/>
          <a:p>
            <a:pPr eaLnBrk="1" hangingPunct="1"/>
            <a:r>
              <a:rPr lang="en-US" altLang="en-US" dirty="0"/>
              <a:t>If you leave the University, or if you move to another position on campus, you are requested to give at least 2 weeks notice</a:t>
            </a:r>
          </a:p>
          <a:p>
            <a:pPr eaLnBrk="1" hangingPunct="1"/>
            <a:endParaRPr lang="en-US" altLang="en-US" dirty="0"/>
          </a:p>
          <a:p>
            <a:pPr eaLnBrk="1" hangingPunct="1"/>
            <a:r>
              <a:rPr lang="en-US" altLang="en-US" dirty="0"/>
              <a:t>If you resign from the University your department should contact Employee Records for the procedure to follow and to confirm any unused vacation and sick leave</a:t>
            </a:r>
          </a:p>
          <a:p>
            <a:pPr eaLnBrk="1" hangingPunct="1"/>
            <a:endParaRPr lang="en-US" altLang="en-US" dirty="0"/>
          </a:p>
          <a:p>
            <a:pPr eaLnBrk="1" hangingPunct="1"/>
            <a:r>
              <a:rPr lang="en-US" altLang="en-US" dirty="0"/>
              <a:t>On your last day, you will be requested to go through an exit interview with Employee Benefits and you can have further questions answered at that time</a:t>
            </a:r>
          </a:p>
        </p:txBody>
      </p:sp>
    </p:spTree>
    <p:extLst>
      <p:ext uri="{BB962C8B-B14F-4D97-AF65-F5344CB8AC3E}">
        <p14:creationId xmlns:p14="http://schemas.microsoft.com/office/powerpoint/2010/main" val="11458514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en-US"/>
              <a:t>Career Planning</a:t>
            </a:r>
          </a:p>
        </p:txBody>
      </p:sp>
      <p:sp>
        <p:nvSpPr>
          <p:cNvPr id="37891" name="Rectangle 3"/>
          <p:cNvSpPr>
            <a:spLocks noGrp="1" noChangeArrowheads="1"/>
          </p:cNvSpPr>
          <p:nvPr>
            <p:ph idx="1"/>
          </p:nvPr>
        </p:nvSpPr>
        <p:spPr/>
        <p:txBody>
          <a:bodyPr>
            <a:normAutofit lnSpcReduction="10000"/>
          </a:bodyPr>
          <a:lstStyle/>
          <a:p>
            <a:r>
              <a:rPr lang="en-US" altLang="en-US" sz="2600" dirty="0"/>
              <a:t>For a full list of Civil Service classifications you can visit the SUCSS website at </a:t>
            </a:r>
            <a:r>
              <a:rPr lang="en-US" altLang="en-US" sz="2600" dirty="0">
                <a:hlinkClick r:id="rId3"/>
              </a:rPr>
              <a:t>https://www.sucss.illinois.gov/pages/classspec/default.aspx</a:t>
            </a:r>
            <a:endParaRPr lang="en-US" altLang="en-US" sz="2600" dirty="0"/>
          </a:p>
          <a:p>
            <a:r>
              <a:rPr lang="en-US" altLang="en-US" sz="2600" dirty="0"/>
              <a:t>Our University does not use all of the classifications listed on the SUCSS website, for a list of classifications utilized here at SIUC visit </a:t>
            </a:r>
            <a:r>
              <a:rPr lang="en-US" altLang="en-US" sz="2600" dirty="0">
                <a:hlinkClick r:id="rId4"/>
              </a:rPr>
              <a:t>https://hr.siu.edu/_common/documents/faculty-staff/cs-classification-salaries.pdf</a:t>
            </a:r>
            <a:endParaRPr lang="en-US" altLang="en-US" sz="2600" dirty="0"/>
          </a:p>
          <a:p>
            <a:endParaRPr lang="en-US" altLang="en-US" sz="2600" dirty="0"/>
          </a:p>
        </p:txBody>
      </p:sp>
    </p:spTree>
    <p:extLst>
      <p:ext uri="{BB962C8B-B14F-4D97-AF65-F5344CB8AC3E}">
        <p14:creationId xmlns:p14="http://schemas.microsoft.com/office/powerpoint/2010/main" val="2249845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altLang="en-US" sz="3000" dirty="0"/>
              <a:t>General Information for All Employees</a:t>
            </a:r>
          </a:p>
        </p:txBody>
      </p:sp>
      <p:sp>
        <p:nvSpPr>
          <p:cNvPr id="39939" name="Rectangle 3"/>
          <p:cNvSpPr>
            <a:spLocks noGrp="1" noChangeArrowheads="1"/>
          </p:cNvSpPr>
          <p:nvPr>
            <p:ph idx="1"/>
          </p:nvPr>
        </p:nvSpPr>
        <p:spPr/>
        <p:txBody>
          <a:bodyPr>
            <a:normAutofit fontScale="62500" lnSpcReduction="20000"/>
          </a:bodyPr>
          <a:lstStyle/>
          <a:p>
            <a:pPr eaLnBrk="1" hangingPunct="1">
              <a:lnSpc>
                <a:spcPct val="80000"/>
              </a:lnSpc>
            </a:pPr>
            <a:r>
              <a:rPr lang="en-US" altLang="en-US" sz="2000" dirty="0"/>
              <a:t>HRSS</a:t>
            </a:r>
          </a:p>
          <a:p>
            <a:pPr eaLnBrk="1" hangingPunct="1">
              <a:lnSpc>
                <a:spcPct val="80000"/>
              </a:lnSpc>
            </a:pPr>
            <a:r>
              <a:rPr lang="en-US" altLang="en-US" sz="2000" dirty="0"/>
              <a:t>ID Cards</a:t>
            </a:r>
          </a:p>
          <a:p>
            <a:pPr eaLnBrk="1" hangingPunct="1">
              <a:lnSpc>
                <a:spcPct val="80000"/>
              </a:lnSpc>
            </a:pPr>
            <a:r>
              <a:rPr lang="en-US" altLang="en-US" sz="2000" dirty="0"/>
              <a:t>University Network ID and E-Mail Account</a:t>
            </a:r>
          </a:p>
          <a:p>
            <a:pPr eaLnBrk="1" hangingPunct="1">
              <a:lnSpc>
                <a:spcPct val="80000"/>
              </a:lnSpc>
            </a:pPr>
            <a:r>
              <a:rPr lang="en-US" altLang="en-US" sz="2000" dirty="0"/>
              <a:t>Local Area Network Administrators (LAN Admin)</a:t>
            </a:r>
          </a:p>
          <a:p>
            <a:pPr eaLnBrk="1" hangingPunct="1">
              <a:lnSpc>
                <a:spcPct val="80000"/>
              </a:lnSpc>
            </a:pPr>
            <a:r>
              <a:rPr lang="en-US" altLang="en-US" sz="2000" dirty="0"/>
              <a:t>Information Security</a:t>
            </a:r>
          </a:p>
          <a:p>
            <a:pPr eaLnBrk="1" hangingPunct="1">
              <a:lnSpc>
                <a:spcPct val="80000"/>
              </a:lnSpc>
            </a:pPr>
            <a:r>
              <a:rPr lang="en-US" altLang="en-US" sz="2000" dirty="0"/>
              <a:t>Parking</a:t>
            </a:r>
          </a:p>
          <a:p>
            <a:pPr eaLnBrk="1" hangingPunct="1">
              <a:lnSpc>
                <a:spcPct val="80000"/>
              </a:lnSpc>
            </a:pPr>
            <a:r>
              <a:rPr lang="en-US" altLang="en-US" sz="2000" dirty="0"/>
              <a:t>Performance Evaluation</a:t>
            </a:r>
          </a:p>
          <a:p>
            <a:pPr eaLnBrk="1" hangingPunct="1">
              <a:lnSpc>
                <a:spcPct val="80000"/>
              </a:lnSpc>
            </a:pPr>
            <a:r>
              <a:rPr lang="en-US" altLang="en-US" sz="2000" dirty="0"/>
              <a:t>Grievance Procedure</a:t>
            </a:r>
          </a:p>
          <a:p>
            <a:pPr eaLnBrk="1" hangingPunct="1">
              <a:lnSpc>
                <a:spcPct val="80000"/>
              </a:lnSpc>
            </a:pPr>
            <a:r>
              <a:rPr lang="en-US" altLang="en-US" sz="2000" dirty="0"/>
              <a:t>Disciplinary Action</a:t>
            </a:r>
          </a:p>
          <a:p>
            <a:pPr eaLnBrk="1" hangingPunct="1">
              <a:lnSpc>
                <a:spcPct val="80000"/>
              </a:lnSpc>
            </a:pPr>
            <a:r>
              <a:rPr lang="en-US" altLang="en-US" sz="2000" dirty="0"/>
              <a:t>Holidays</a:t>
            </a:r>
          </a:p>
          <a:p>
            <a:pPr eaLnBrk="1" hangingPunct="1">
              <a:lnSpc>
                <a:spcPct val="80000"/>
              </a:lnSpc>
            </a:pPr>
            <a:r>
              <a:rPr lang="en-US" altLang="en-US" sz="2000" dirty="0"/>
              <a:t>Employee Assistance Program</a:t>
            </a:r>
          </a:p>
          <a:p>
            <a:pPr eaLnBrk="1" hangingPunct="1">
              <a:lnSpc>
                <a:spcPct val="80000"/>
              </a:lnSpc>
            </a:pPr>
            <a:r>
              <a:rPr lang="en-US" altLang="en-US" sz="2000" dirty="0"/>
              <a:t>Constituency Groups</a:t>
            </a:r>
          </a:p>
          <a:p>
            <a:pPr eaLnBrk="1" hangingPunct="1">
              <a:lnSpc>
                <a:spcPct val="80000"/>
              </a:lnSpc>
            </a:pPr>
            <a:r>
              <a:rPr lang="en-US" altLang="en-US" sz="2000" dirty="0"/>
              <a:t>Emergency University Closure</a:t>
            </a:r>
          </a:p>
          <a:p>
            <a:pPr eaLnBrk="1" hangingPunct="1">
              <a:lnSpc>
                <a:spcPct val="80000"/>
              </a:lnSpc>
            </a:pPr>
            <a:r>
              <a:rPr lang="en-US" altLang="en-US" sz="2000" dirty="0"/>
              <a:t>Outside Employment or Consulting</a:t>
            </a:r>
          </a:p>
          <a:p>
            <a:pPr eaLnBrk="1" hangingPunct="1">
              <a:lnSpc>
                <a:spcPct val="80000"/>
              </a:lnSpc>
            </a:pPr>
            <a:r>
              <a:rPr lang="en-US" altLang="en-US" sz="2000" dirty="0"/>
              <a:t>Service Award Program</a:t>
            </a:r>
          </a:p>
        </p:txBody>
      </p:sp>
    </p:spTree>
    <p:extLst>
      <p:ext uri="{BB962C8B-B14F-4D97-AF65-F5344CB8AC3E}">
        <p14:creationId xmlns:p14="http://schemas.microsoft.com/office/powerpoint/2010/main" val="3195421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lgn="ctr" eaLnBrk="1" hangingPunct="1"/>
            <a:r>
              <a:rPr lang="en-US" altLang="en-US" dirty="0"/>
              <a:t>Human Resources Website</a:t>
            </a:r>
            <a:br>
              <a:rPr lang="en-US" altLang="en-US" dirty="0"/>
            </a:br>
            <a:r>
              <a:rPr lang="en-US" altLang="en-US" sz="3000" u="sng" dirty="0"/>
              <a:t>hr.siu.edu</a:t>
            </a:r>
          </a:p>
        </p:txBody>
      </p:sp>
      <p:sp>
        <p:nvSpPr>
          <p:cNvPr id="7171" name="Rectangle 3"/>
          <p:cNvSpPr>
            <a:spLocks noGrp="1" noChangeArrowheads="1"/>
          </p:cNvSpPr>
          <p:nvPr>
            <p:ph idx="1"/>
          </p:nvPr>
        </p:nvSpPr>
        <p:spPr>
          <a:xfrm>
            <a:off x="457200" y="2514600"/>
            <a:ext cx="8229600" cy="3655926"/>
          </a:xfrm>
        </p:spPr>
        <p:txBody>
          <a:bodyPr>
            <a:normAutofit/>
          </a:bodyPr>
          <a:lstStyle/>
          <a:p>
            <a:pPr eaLnBrk="1" hangingPunct="1"/>
            <a:r>
              <a:rPr lang="en-US" altLang="en-US" sz="3000" dirty="0"/>
              <a:t>Employee Handbook</a:t>
            </a:r>
          </a:p>
          <a:p>
            <a:pPr lvl="1" eaLnBrk="1" hangingPunct="1"/>
            <a:r>
              <a:rPr lang="en-US" altLang="en-US" sz="2700" dirty="0">
                <a:hlinkClick r:id="rId3"/>
              </a:rPr>
              <a:t>https://policies.siu.edu/employees-handbook/</a:t>
            </a:r>
            <a:endParaRPr lang="en-US" altLang="en-US" sz="3000" dirty="0"/>
          </a:p>
          <a:p>
            <a:pPr eaLnBrk="1" hangingPunct="1"/>
            <a:r>
              <a:rPr lang="en-US" altLang="en-US" sz="3000" dirty="0"/>
              <a:t>Human Resources Staff</a:t>
            </a:r>
          </a:p>
          <a:p>
            <a:pPr lvl="1" eaLnBrk="1" hangingPunct="1"/>
            <a:r>
              <a:rPr lang="en-US" altLang="en-US" sz="2700" dirty="0">
                <a:hlinkClick r:id="rId4"/>
              </a:rPr>
              <a:t>https://hr.siu.edu/contact-us/</a:t>
            </a:r>
            <a:endParaRPr lang="en-US" altLang="en-US" sz="3000" dirty="0"/>
          </a:p>
          <a:p>
            <a:pPr eaLnBrk="1" hangingPunct="1"/>
            <a:r>
              <a:rPr lang="en-US" altLang="en-US" sz="3000" dirty="0"/>
              <a:t>Other Useful Information</a:t>
            </a:r>
          </a:p>
          <a:p>
            <a:pPr lvl="1" eaLnBrk="1" hangingPunct="1"/>
            <a:r>
              <a:rPr lang="en-US" altLang="en-US" sz="2700" dirty="0">
                <a:hlinkClick r:id="rId5"/>
              </a:rPr>
              <a:t>https://hr.siu.edu/faculty-staff/</a:t>
            </a:r>
            <a:endParaRPr lang="en-US" altLang="en-US" sz="2700" dirty="0"/>
          </a:p>
          <a:p>
            <a:pPr eaLnBrk="1" hangingPunct="1"/>
            <a:endParaRPr lang="en-US" altLang="en-US" sz="2700" dirty="0"/>
          </a:p>
          <a:p>
            <a:pPr eaLnBrk="1" hangingPunct="1"/>
            <a:endParaRPr lang="en-US" altLang="en-US" sz="2700" dirty="0"/>
          </a:p>
        </p:txBody>
      </p:sp>
    </p:spTree>
    <p:extLst>
      <p:ext uri="{BB962C8B-B14F-4D97-AF65-F5344CB8AC3E}">
        <p14:creationId xmlns:p14="http://schemas.microsoft.com/office/powerpoint/2010/main" val="37565257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Human Resources Self Service</a:t>
            </a:r>
          </a:p>
        </p:txBody>
      </p:sp>
      <p:sp>
        <p:nvSpPr>
          <p:cNvPr id="3" name="Content Placeholder 2"/>
          <p:cNvSpPr>
            <a:spLocks noGrp="1"/>
          </p:cNvSpPr>
          <p:nvPr>
            <p:ph idx="1"/>
          </p:nvPr>
        </p:nvSpPr>
        <p:spPr/>
        <p:txBody>
          <a:bodyPr/>
          <a:lstStyle/>
          <a:p>
            <a:r>
              <a:rPr lang="en-US" dirty="0">
                <a:hlinkClick r:id="rId3"/>
              </a:rPr>
              <a:t>hrss.siu.edu</a:t>
            </a:r>
            <a:endParaRPr lang="en-US" dirty="0"/>
          </a:p>
          <a:p>
            <a:r>
              <a:rPr lang="en-US" dirty="0"/>
              <a:t>Change your personal information</a:t>
            </a:r>
          </a:p>
          <a:p>
            <a:r>
              <a:rPr lang="en-US" dirty="0"/>
              <a:t>View your </a:t>
            </a:r>
            <a:r>
              <a:rPr lang="en-US" dirty="0" err="1"/>
              <a:t>Payslips</a:t>
            </a:r>
            <a:endParaRPr lang="en-US" dirty="0"/>
          </a:p>
          <a:p>
            <a:r>
              <a:rPr lang="en-US" dirty="0"/>
              <a:t>View your W2 if you’ve opted in with Electronic Consent</a:t>
            </a:r>
          </a:p>
          <a:p>
            <a:r>
              <a:rPr lang="en-US" dirty="0"/>
              <a:t>For assistance, please visit </a:t>
            </a:r>
            <a:r>
              <a:rPr lang="en-US" dirty="0">
                <a:hlinkClick r:id="rId4"/>
              </a:rPr>
              <a:t>https://hr.siu.edu/hr-self-service/ </a:t>
            </a:r>
            <a:r>
              <a:rPr lang="en-US" dirty="0"/>
              <a:t> or call Human Resources at 618-536-3369</a:t>
            </a:r>
          </a:p>
          <a:p>
            <a:r>
              <a:rPr lang="en-US" dirty="0"/>
              <a:t>Please Note:  This website is not connected to your network ID password.  Use Login Assistance for the first time use.  </a:t>
            </a:r>
          </a:p>
        </p:txBody>
      </p:sp>
    </p:spTree>
    <p:extLst>
      <p:ext uri="{BB962C8B-B14F-4D97-AF65-F5344CB8AC3E}">
        <p14:creationId xmlns:p14="http://schemas.microsoft.com/office/powerpoint/2010/main" val="35373838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en-US"/>
              <a:t>ID Cards</a:t>
            </a:r>
          </a:p>
        </p:txBody>
      </p:sp>
      <p:sp>
        <p:nvSpPr>
          <p:cNvPr id="7171" name="Rectangle 3"/>
          <p:cNvSpPr>
            <a:spLocks noGrp="1" noChangeArrowheads="1"/>
          </p:cNvSpPr>
          <p:nvPr>
            <p:ph idx="1"/>
          </p:nvPr>
        </p:nvSpPr>
        <p:spPr/>
        <p:txBody>
          <a:bodyPr/>
          <a:lstStyle/>
          <a:p>
            <a:pPr eaLnBrk="1" hangingPunct="1">
              <a:lnSpc>
                <a:spcPct val="80000"/>
              </a:lnSpc>
            </a:pPr>
            <a:r>
              <a:rPr lang="en-US" altLang="en-US" sz="2100" dirty="0"/>
              <a:t>Permanent Staff ID Card- Dawg Tag</a:t>
            </a:r>
          </a:p>
          <a:p>
            <a:pPr eaLnBrk="1" hangingPunct="1">
              <a:lnSpc>
                <a:spcPct val="80000"/>
              </a:lnSpc>
            </a:pPr>
            <a:r>
              <a:rPr lang="en-US" altLang="en-US" sz="2100" dirty="0"/>
              <a:t>Civil Service – Form in initial packet from Employee Benefits</a:t>
            </a:r>
          </a:p>
          <a:p>
            <a:pPr eaLnBrk="1" hangingPunct="1">
              <a:lnSpc>
                <a:spcPct val="80000"/>
              </a:lnSpc>
            </a:pPr>
            <a:r>
              <a:rPr lang="en-US" altLang="en-US" sz="2100" dirty="0"/>
              <a:t>Administrative/Professional and Faculty – hire packet from Employment Benefits</a:t>
            </a:r>
          </a:p>
          <a:p>
            <a:pPr eaLnBrk="1" hangingPunct="1">
              <a:lnSpc>
                <a:spcPct val="80000"/>
              </a:lnSpc>
            </a:pPr>
            <a:r>
              <a:rPr lang="en-US" altLang="en-US" sz="2100" dirty="0"/>
              <a:t>Administrative Office at the Student Center</a:t>
            </a:r>
          </a:p>
          <a:p>
            <a:pPr lvl="1" eaLnBrk="1" hangingPunct="1">
              <a:lnSpc>
                <a:spcPct val="80000"/>
              </a:lnSpc>
            </a:pPr>
            <a:r>
              <a:rPr lang="en-US" altLang="en-US" sz="1800" dirty="0"/>
              <a:t>Contact  536-3351 for questions</a:t>
            </a:r>
          </a:p>
          <a:p>
            <a:pPr eaLnBrk="1" hangingPunct="1">
              <a:lnSpc>
                <a:spcPct val="80000"/>
              </a:lnSpc>
            </a:pPr>
            <a:r>
              <a:rPr lang="en-US" altLang="en-US" sz="2100" dirty="0"/>
              <a:t>Uses</a:t>
            </a:r>
          </a:p>
          <a:p>
            <a:pPr lvl="1" eaLnBrk="1" hangingPunct="1">
              <a:lnSpc>
                <a:spcPct val="80000"/>
              </a:lnSpc>
            </a:pPr>
            <a:r>
              <a:rPr lang="en-US" altLang="en-US" sz="1800" dirty="0"/>
              <a:t>Check out materials at Morris Library</a:t>
            </a:r>
          </a:p>
          <a:p>
            <a:pPr lvl="1" eaLnBrk="1" hangingPunct="1">
              <a:lnSpc>
                <a:spcPct val="80000"/>
              </a:lnSpc>
            </a:pPr>
            <a:r>
              <a:rPr lang="en-US" altLang="en-US" sz="1800" dirty="0"/>
              <a:t>Cash personal checks at the Student Center</a:t>
            </a:r>
          </a:p>
          <a:p>
            <a:pPr lvl="1" eaLnBrk="1" hangingPunct="1">
              <a:lnSpc>
                <a:spcPct val="80000"/>
              </a:lnSpc>
            </a:pPr>
            <a:r>
              <a:rPr lang="en-US" altLang="en-US" sz="1800" dirty="0"/>
              <a:t>Purchase a Recreation Center pass</a:t>
            </a:r>
          </a:p>
        </p:txBody>
      </p:sp>
    </p:spTree>
    <p:extLst>
      <p:ext uri="{BB962C8B-B14F-4D97-AF65-F5344CB8AC3E}">
        <p14:creationId xmlns:p14="http://schemas.microsoft.com/office/powerpoint/2010/main" val="30819178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dirty="0">
                <a:solidFill>
                  <a:schemeClr val="bg2">
                    <a:lumMod val="75000"/>
                  </a:schemeClr>
                </a:solidFill>
              </a:rPr>
              <a:t>Network ID and E-Mail Account</a:t>
            </a:r>
          </a:p>
        </p:txBody>
      </p:sp>
      <p:sp>
        <p:nvSpPr>
          <p:cNvPr id="76803" name="Rectangle 3"/>
          <p:cNvSpPr>
            <a:spLocks noGrp="1" noChangeArrowheads="1"/>
          </p:cNvSpPr>
          <p:nvPr>
            <p:ph idx="1"/>
          </p:nvPr>
        </p:nvSpPr>
        <p:spPr/>
        <p:txBody>
          <a:bodyPr>
            <a:normAutofit lnSpcReduction="10000"/>
          </a:bodyPr>
          <a:lstStyle/>
          <a:p>
            <a:pPr eaLnBrk="1" hangingPunct="1">
              <a:lnSpc>
                <a:spcPct val="80000"/>
              </a:lnSpc>
              <a:defRPr/>
            </a:pPr>
            <a:r>
              <a:rPr lang="en-US" altLang="en-US" sz="2100" dirty="0"/>
              <a:t>Network ID Help</a:t>
            </a:r>
          </a:p>
          <a:p>
            <a:pPr lvl="1" eaLnBrk="1" hangingPunct="1">
              <a:lnSpc>
                <a:spcPct val="80000"/>
              </a:lnSpc>
              <a:defRPr/>
            </a:pPr>
            <a:r>
              <a:rPr lang="en-US" altLang="en-US" sz="1800" dirty="0">
                <a:hlinkClick r:id="rId3"/>
              </a:rPr>
              <a:t>https://oit.siu.edu/salukitech/tutorials/net-id.php</a:t>
            </a:r>
            <a:endParaRPr lang="en-US" altLang="en-US" sz="1800" dirty="0"/>
          </a:p>
          <a:p>
            <a:pPr eaLnBrk="1" hangingPunct="1">
              <a:lnSpc>
                <a:spcPct val="80000"/>
              </a:lnSpc>
              <a:defRPr/>
            </a:pPr>
            <a:r>
              <a:rPr lang="en-US" altLang="en-US" sz="2100" dirty="0" err="1"/>
              <a:t>SalukiTech</a:t>
            </a:r>
            <a:endParaRPr lang="en-US" altLang="en-US" sz="2100" dirty="0"/>
          </a:p>
          <a:p>
            <a:pPr lvl="1" eaLnBrk="1" hangingPunct="1">
              <a:lnSpc>
                <a:spcPct val="80000"/>
              </a:lnSpc>
              <a:defRPr/>
            </a:pPr>
            <a:r>
              <a:rPr lang="en-US" altLang="en-US" sz="1800" dirty="0">
                <a:hlinkClick r:id="rId4"/>
              </a:rPr>
              <a:t>https://salukitech.siu.edu/</a:t>
            </a:r>
            <a:endParaRPr lang="en-US" altLang="en-US" sz="1800" dirty="0"/>
          </a:p>
          <a:p>
            <a:pPr lvl="1" eaLnBrk="1" hangingPunct="1">
              <a:lnSpc>
                <a:spcPct val="80000"/>
              </a:lnSpc>
              <a:defRPr/>
            </a:pPr>
            <a:r>
              <a:rPr lang="en-US" altLang="en-US" sz="1800" dirty="0"/>
              <a:t>Support line:  453-5155</a:t>
            </a:r>
          </a:p>
          <a:p>
            <a:pPr lvl="1" eaLnBrk="1" hangingPunct="1">
              <a:lnSpc>
                <a:spcPct val="80000"/>
              </a:lnSpc>
              <a:defRPr/>
            </a:pPr>
            <a:r>
              <a:rPr lang="en-US" altLang="en-US" sz="1800" dirty="0">
                <a:cs typeface="Times New Roman" panose="02020603050405020304" pitchFamily="18" charset="0"/>
              </a:rPr>
              <a:t>Provides computer, password, email, and account assistance</a:t>
            </a:r>
          </a:p>
          <a:p>
            <a:pPr eaLnBrk="1" hangingPunct="1">
              <a:lnSpc>
                <a:spcPct val="80000"/>
              </a:lnSpc>
              <a:defRPr/>
            </a:pPr>
            <a:r>
              <a:rPr lang="en-US" altLang="en-US" sz="2100" dirty="0"/>
              <a:t>Information Technology</a:t>
            </a:r>
          </a:p>
          <a:p>
            <a:pPr lvl="1" eaLnBrk="1" hangingPunct="1">
              <a:lnSpc>
                <a:spcPct val="80000"/>
              </a:lnSpc>
              <a:defRPr/>
            </a:pPr>
            <a:r>
              <a:rPr lang="en-US" altLang="en-US" sz="1800" dirty="0">
                <a:hlinkClick r:id="rId5"/>
              </a:rPr>
              <a:t>https://oit.siu.edu/</a:t>
            </a:r>
            <a:endParaRPr lang="en-US" altLang="en-US" sz="1800" dirty="0"/>
          </a:p>
          <a:p>
            <a:pPr eaLnBrk="1" hangingPunct="1">
              <a:lnSpc>
                <a:spcPct val="80000"/>
              </a:lnSpc>
              <a:defRPr/>
            </a:pPr>
            <a:r>
              <a:rPr lang="en-US" altLang="en-US" sz="2100" dirty="0"/>
              <a:t>Information Technology for Faculty and Staff</a:t>
            </a:r>
          </a:p>
          <a:p>
            <a:pPr lvl="1" eaLnBrk="1" hangingPunct="1">
              <a:lnSpc>
                <a:spcPct val="80000"/>
              </a:lnSpc>
              <a:defRPr/>
            </a:pPr>
            <a:r>
              <a:rPr lang="en-US" altLang="en-US" sz="1800" dirty="0">
                <a:solidFill>
                  <a:srgbClr val="FF0000"/>
                </a:solidFill>
                <a:hlinkClick r:id="rId6"/>
              </a:rPr>
              <a:t>https://oit.siu.edu/it-faculty-staff/</a:t>
            </a:r>
            <a:endParaRPr lang="en-US" altLang="en-US" sz="1800" dirty="0">
              <a:solidFill>
                <a:srgbClr val="FF0000"/>
              </a:solidFill>
            </a:endParaRPr>
          </a:p>
          <a:p>
            <a:pPr marL="353616" lvl="1" indent="0" eaLnBrk="1" hangingPunct="1">
              <a:lnSpc>
                <a:spcPct val="80000"/>
              </a:lnSpc>
              <a:buNone/>
              <a:defRPr/>
            </a:pPr>
            <a:endParaRPr lang="en-US" altLang="en-US" sz="1800" dirty="0">
              <a:solidFill>
                <a:srgbClr val="FF0000"/>
              </a:solidFill>
            </a:endParaRPr>
          </a:p>
          <a:p>
            <a:pPr marL="0" indent="0" eaLnBrk="1" hangingPunct="1">
              <a:lnSpc>
                <a:spcPct val="80000"/>
              </a:lnSpc>
              <a:buNone/>
              <a:defRPr/>
            </a:pPr>
            <a:endParaRPr lang="en-US" altLang="en-US" sz="2100" dirty="0">
              <a:solidFill>
                <a:srgbClr val="FF0000"/>
              </a:solidFill>
            </a:endParaRPr>
          </a:p>
        </p:txBody>
      </p:sp>
    </p:spTree>
    <p:extLst>
      <p:ext uri="{BB962C8B-B14F-4D97-AF65-F5344CB8AC3E}">
        <p14:creationId xmlns:p14="http://schemas.microsoft.com/office/powerpoint/2010/main" val="4064144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dirty="0"/>
              <a:t>University E-Mail Accounts</a:t>
            </a:r>
          </a:p>
        </p:txBody>
      </p:sp>
      <p:sp>
        <p:nvSpPr>
          <p:cNvPr id="11267" name="Content Placeholder 2"/>
          <p:cNvSpPr>
            <a:spLocks noGrp="1"/>
          </p:cNvSpPr>
          <p:nvPr>
            <p:ph idx="1"/>
          </p:nvPr>
        </p:nvSpPr>
        <p:spPr/>
        <p:txBody>
          <a:bodyPr/>
          <a:lstStyle/>
          <a:p>
            <a:r>
              <a:rPr lang="en-US" altLang="en-US" dirty="0"/>
              <a:t>Siu.edu is the official email account that all SIU communications will be mailed.</a:t>
            </a:r>
          </a:p>
          <a:p>
            <a:r>
              <a:rPr lang="en-US" altLang="en-US" dirty="0"/>
              <a:t>Include/forward this site to your alternative email account to ensure you are in receipt of all siu.edu communications.</a:t>
            </a:r>
          </a:p>
          <a:p>
            <a:r>
              <a:rPr lang="en-US" altLang="en-US" dirty="0"/>
              <a:t>Professional use of this account is highly encouraged, as it is subject to FOIA.</a:t>
            </a:r>
          </a:p>
        </p:txBody>
      </p:sp>
    </p:spTree>
    <p:extLst>
      <p:ext uri="{BB962C8B-B14F-4D97-AF65-F5344CB8AC3E}">
        <p14:creationId xmlns:p14="http://schemas.microsoft.com/office/powerpoint/2010/main" val="29916971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dirty="0">
                <a:solidFill>
                  <a:schemeClr val="bg2">
                    <a:lumMod val="75000"/>
                  </a:schemeClr>
                </a:solidFill>
              </a:rPr>
              <a:t>LAN Admins</a:t>
            </a:r>
          </a:p>
        </p:txBody>
      </p:sp>
      <p:sp>
        <p:nvSpPr>
          <p:cNvPr id="76803" name="Rectangle 3"/>
          <p:cNvSpPr>
            <a:spLocks noGrp="1" noChangeArrowheads="1"/>
          </p:cNvSpPr>
          <p:nvPr>
            <p:ph idx="1"/>
          </p:nvPr>
        </p:nvSpPr>
        <p:spPr/>
        <p:txBody>
          <a:bodyPr/>
          <a:lstStyle/>
          <a:p>
            <a:pPr eaLnBrk="1" hangingPunct="1">
              <a:lnSpc>
                <a:spcPct val="80000"/>
              </a:lnSpc>
              <a:defRPr/>
            </a:pPr>
            <a:r>
              <a:rPr lang="en-US" altLang="en-US" dirty="0">
                <a:solidFill>
                  <a:srgbClr val="FF0000"/>
                </a:solidFill>
                <a:hlinkClick r:id="rId3"/>
              </a:rPr>
              <a:t>https://salukitech.siu.edu/lanadmin</a:t>
            </a:r>
            <a:endParaRPr lang="en-US" altLang="en-US" dirty="0">
              <a:solidFill>
                <a:srgbClr val="FF0000"/>
              </a:solidFill>
            </a:endParaRPr>
          </a:p>
          <a:p>
            <a:pPr lvl="1" eaLnBrk="1" hangingPunct="1">
              <a:lnSpc>
                <a:spcPct val="80000"/>
              </a:lnSpc>
              <a:defRPr/>
            </a:pPr>
            <a:endParaRPr lang="en-US" altLang="en-US" sz="1800" dirty="0">
              <a:solidFill>
                <a:srgbClr val="FF0000"/>
              </a:solidFill>
            </a:endParaRPr>
          </a:p>
          <a:p>
            <a:pPr marL="0" indent="0" eaLnBrk="1" hangingPunct="1">
              <a:buNone/>
              <a:defRPr/>
            </a:pPr>
            <a:r>
              <a:rPr lang="en-US" altLang="en-US" sz="2100" i="1" dirty="0"/>
              <a:t>Note: If you are a new SIUC LAN Admin or will assume LAN Admin duties as part of your role at SIUC, Information Technology has assembled pertinent information located at the above link.  It is important that all LAN Admins become familiar with this information as it provides essential information needed by LAN Admins on campus.</a:t>
            </a:r>
          </a:p>
        </p:txBody>
      </p:sp>
    </p:spTree>
    <p:extLst>
      <p:ext uri="{BB962C8B-B14F-4D97-AF65-F5344CB8AC3E}">
        <p14:creationId xmlns:p14="http://schemas.microsoft.com/office/powerpoint/2010/main" val="16625402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dirty="0">
                <a:solidFill>
                  <a:schemeClr val="bg2">
                    <a:lumMod val="75000"/>
                  </a:schemeClr>
                </a:solidFill>
              </a:rPr>
              <a:t>Information Security</a:t>
            </a:r>
          </a:p>
        </p:txBody>
      </p:sp>
      <p:sp>
        <p:nvSpPr>
          <p:cNvPr id="15363" name="Rectangle 3"/>
          <p:cNvSpPr>
            <a:spLocks noGrp="1" noChangeArrowheads="1"/>
          </p:cNvSpPr>
          <p:nvPr>
            <p:ph idx="1"/>
          </p:nvPr>
        </p:nvSpPr>
        <p:spPr/>
        <p:txBody>
          <a:bodyPr/>
          <a:lstStyle/>
          <a:p>
            <a:pPr eaLnBrk="1" hangingPunct="1">
              <a:lnSpc>
                <a:spcPct val="80000"/>
              </a:lnSpc>
              <a:defRPr/>
            </a:pPr>
            <a:r>
              <a:rPr lang="en-US" altLang="en-US" sz="2100" dirty="0"/>
              <a:t>SecureIT</a:t>
            </a:r>
          </a:p>
          <a:p>
            <a:pPr lvl="1">
              <a:lnSpc>
                <a:spcPct val="80000"/>
              </a:lnSpc>
              <a:defRPr/>
            </a:pPr>
            <a:r>
              <a:rPr lang="en-US" altLang="en-US" sz="1800">
                <a:hlinkClick r:id="rId3"/>
              </a:rPr>
              <a:t>https://oit.siu.edu/infosecurity/</a:t>
            </a:r>
            <a:r>
              <a:rPr lang="en-US" altLang="en-US" sz="1800"/>
              <a:t> </a:t>
            </a:r>
            <a:endParaRPr lang="en-US" altLang="en-US" sz="1800" dirty="0"/>
          </a:p>
          <a:p>
            <a:pPr eaLnBrk="1" hangingPunct="1">
              <a:lnSpc>
                <a:spcPct val="80000"/>
              </a:lnSpc>
              <a:defRPr/>
            </a:pPr>
            <a:r>
              <a:rPr lang="en-US" altLang="en-US" sz="2100" dirty="0"/>
              <a:t>Scam/Spam Advice</a:t>
            </a:r>
          </a:p>
          <a:p>
            <a:pPr lvl="1" eaLnBrk="1" hangingPunct="1">
              <a:lnSpc>
                <a:spcPct val="80000"/>
              </a:lnSpc>
              <a:defRPr/>
            </a:pPr>
            <a:r>
              <a:rPr lang="en-US" altLang="en-US" sz="1800" dirty="0">
                <a:hlinkClick r:id="rId4"/>
              </a:rPr>
              <a:t>https://oit.siu.edu/infosecurity/training-awareness/spam-scam-advice.php</a:t>
            </a:r>
            <a:endParaRPr lang="en-US" altLang="en-US" sz="1800" dirty="0"/>
          </a:p>
          <a:p>
            <a:pPr eaLnBrk="1" hangingPunct="1">
              <a:lnSpc>
                <a:spcPct val="80000"/>
              </a:lnSpc>
              <a:defRPr/>
            </a:pPr>
            <a:r>
              <a:rPr lang="en-US" altLang="en-US" sz="2100" dirty="0"/>
              <a:t>Password Safety</a:t>
            </a:r>
          </a:p>
          <a:p>
            <a:pPr lvl="1" eaLnBrk="1" hangingPunct="1">
              <a:lnSpc>
                <a:spcPct val="80000"/>
              </a:lnSpc>
              <a:defRPr/>
            </a:pPr>
            <a:r>
              <a:rPr lang="en-US" altLang="en-US" sz="1800" dirty="0">
                <a:hlinkClick r:id="rId5"/>
              </a:rPr>
              <a:t>https://secureit.siu.edu/passwords/</a:t>
            </a:r>
            <a:endParaRPr lang="en-US" altLang="en-US" sz="1800" dirty="0"/>
          </a:p>
          <a:p>
            <a:pPr marL="0" indent="0" eaLnBrk="1" hangingPunct="1">
              <a:lnSpc>
                <a:spcPct val="80000"/>
              </a:lnSpc>
              <a:buNone/>
              <a:defRPr/>
            </a:pPr>
            <a:endParaRPr lang="en-US" altLang="en-US" dirty="0"/>
          </a:p>
        </p:txBody>
      </p:sp>
    </p:spTree>
    <p:extLst>
      <p:ext uri="{BB962C8B-B14F-4D97-AF65-F5344CB8AC3E}">
        <p14:creationId xmlns:p14="http://schemas.microsoft.com/office/powerpoint/2010/main" val="30395292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Parking</a:t>
            </a:r>
          </a:p>
        </p:txBody>
      </p:sp>
      <p:sp>
        <p:nvSpPr>
          <p:cNvPr id="17411" name="Rectangle 3"/>
          <p:cNvSpPr>
            <a:spLocks noGrp="1" noChangeArrowheads="1"/>
          </p:cNvSpPr>
          <p:nvPr>
            <p:ph idx="1"/>
          </p:nvPr>
        </p:nvSpPr>
        <p:spPr/>
        <p:txBody>
          <a:bodyPr/>
          <a:lstStyle/>
          <a:p>
            <a:pPr eaLnBrk="1" hangingPunct="1">
              <a:lnSpc>
                <a:spcPct val="90000"/>
              </a:lnSpc>
            </a:pPr>
            <a:r>
              <a:rPr lang="en-US" altLang="en-US" dirty="0"/>
              <a:t>MUST purchase permit for all motor vehicles (including motorcycles)</a:t>
            </a:r>
          </a:p>
          <a:p>
            <a:pPr eaLnBrk="1" hangingPunct="1">
              <a:lnSpc>
                <a:spcPct val="90000"/>
              </a:lnSpc>
            </a:pPr>
            <a:r>
              <a:rPr lang="en-US" altLang="en-US" dirty="0"/>
              <a:t>12-month period ending August 31</a:t>
            </a:r>
            <a:r>
              <a:rPr lang="en-US" altLang="en-US" baseline="30000" dirty="0"/>
              <a:t>st</a:t>
            </a:r>
            <a:r>
              <a:rPr lang="en-US" altLang="en-US" dirty="0"/>
              <a:t> </a:t>
            </a:r>
          </a:p>
          <a:p>
            <a:pPr eaLnBrk="1" hangingPunct="1">
              <a:lnSpc>
                <a:spcPct val="90000"/>
              </a:lnSpc>
            </a:pPr>
            <a:r>
              <a:rPr lang="en-US" altLang="en-US" dirty="0" err="1"/>
              <a:t>Trueblood</a:t>
            </a:r>
            <a:r>
              <a:rPr lang="en-US" altLang="en-US" dirty="0"/>
              <a:t> Hall-ground floor or Online</a:t>
            </a:r>
          </a:p>
          <a:p>
            <a:pPr eaLnBrk="1" hangingPunct="1">
              <a:lnSpc>
                <a:spcPct val="90000"/>
              </a:lnSpc>
            </a:pPr>
            <a:r>
              <a:rPr lang="en-US" altLang="en-US" dirty="0"/>
              <a:t>Need Staff ID, Drivers License, Vehicle Registration to purchase permit</a:t>
            </a:r>
          </a:p>
          <a:p>
            <a:pPr eaLnBrk="1" hangingPunct="1">
              <a:lnSpc>
                <a:spcPct val="90000"/>
              </a:lnSpc>
            </a:pPr>
            <a:r>
              <a:rPr lang="en-US" altLang="en-US" dirty="0"/>
              <a:t>Bicycles must be registered, no charge for decal</a:t>
            </a:r>
          </a:p>
          <a:p>
            <a:pPr>
              <a:lnSpc>
                <a:spcPct val="90000"/>
              </a:lnSpc>
            </a:pPr>
            <a:r>
              <a:rPr lang="en-US" altLang="en-US" dirty="0"/>
              <a:t>Visit </a:t>
            </a:r>
            <a:r>
              <a:rPr lang="en-US" altLang="en-US" dirty="0">
                <a:hlinkClick r:id="rId3"/>
              </a:rPr>
              <a:t>https://parking.siu.edu/</a:t>
            </a:r>
            <a:r>
              <a:rPr lang="en-US" altLang="en-US" dirty="0"/>
              <a:t> for most current parking decal rates</a:t>
            </a:r>
          </a:p>
        </p:txBody>
      </p:sp>
    </p:spTree>
    <p:extLst>
      <p:ext uri="{BB962C8B-B14F-4D97-AF65-F5344CB8AC3E}">
        <p14:creationId xmlns:p14="http://schemas.microsoft.com/office/powerpoint/2010/main" val="20731549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97541" y="1021977"/>
            <a:ext cx="6239434" cy="720762"/>
          </a:xfrm>
        </p:spPr>
        <p:txBody>
          <a:bodyPr>
            <a:normAutofit fontScale="90000"/>
          </a:bodyPr>
          <a:lstStyle/>
          <a:p>
            <a:pPr eaLnBrk="1" hangingPunct="1"/>
            <a:r>
              <a:rPr lang="en-US" altLang="en-US" sz="3600" dirty="0"/>
              <a:t>Performance Evaluations</a:t>
            </a:r>
          </a:p>
        </p:txBody>
      </p:sp>
      <p:sp>
        <p:nvSpPr>
          <p:cNvPr id="21507" name="Rectangle 3"/>
          <p:cNvSpPr>
            <a:spLocks noGrp="1" noChangeArrowheads="1"/>
          </p:cNvSpPr>
          <p:nvPr>
            <p:ph idx="1"/>
          </p:nvPr>
        </p:nvSpPr>
        <p:spPr>
          <a:xfrm>
            <a:off x="497541" y="2060762"/>
            <a:ext cx="7506148" cy="4447614"/>
          </a:xfrm>
        </p:spPr>
        <p:txBody>
          <a:bodyPr>
            <a:normAutofit fontScale="92500" lnSpcReduction="20000"/>
          </a:bodyPr>
          <a:lstStyle/>
          <a:p>
            <a:pPr eaLnBrk="1" hangingPunct="1">
              <a:defRPr/>
            </a:pPr>
            <a:r>
              <a:rPr lang="en-US" altLang="en-US" sz="2100" dirty="0"/>
              <a:t>Faculty</a:t>
            </a:r>
          </a:p>
          <a:p>
            <a:pPr lvl="1" eaLnBrk="1" hangingPunct="1">
              <a:defRPr/>
            </a:pPr>
            <a:r>
              <a:rPr lang="en-US" altLang="en-US" sz="1800" dirty="0"/>
              <a:t>Annual basis each year by Chair or Dean</a:t>
            </a:r>
          </a:p>
          <a:p>
            <a:pPr lvl="1" eaLnBrk="1" hangingPunct="1">
              <a:defRPr/>
            </a:pPr>
            <a:r>
              <a:rPr lang="en-US" altLang="en-US" sz="1800" dirty="0"/>
              <a:t>Letter form</a:t>
            </a:r>
          </a:p>
          <a:p>
            <a:pPr lvl="1" eaLnBrk="1" hangingPunct="1">
              <a:defRPr/>
            </a:pPr>
            <a:r>
              <a:rPr lang="en-US" altLang="en-US" sz="1800" dirty="0"/>
              <a:t>Based on teaching, research, and/or service</a:t>
            </a:r>
          </a:p>
          <a:p>
            <a:pPr lvl="1" eaLnBrk="1" hangingPunct="1">
              <a:defRPr/>
            </a:pPr>
            <a:r>
              <a:rPr lang="en-US" altLang="en-US" sz="1800" dirty="0">
                <a:hlinkClick r:id="rId3"/>
              </a:rPr>
              <a:t>http://laborrelations.siu.edu/labor-contracts/index.html</a:t>
            </a:r>
            <a:endParaRPr lang="en-US" altLang="en-US" sz="1800" dirty="0"/>
          </a:p>
          <a:p>
            <a:pPr eaLnBrk="1" hangingPunct="1">
              <a:defRPr/>
            </a:pPr>
            <a:r>
              <a:rPr lang="en-US" altLang="en-US" sz="2100" dirty="0"/>
              <a:t>A/P</a:t>
            </a:r>
          </a:p>
          <a:p>
            <a:pPr lvl="1">
              <a:defRPr/>
            </a:pPr>
            <a:r>
              <a:rPr lang="en-US" altLang="en-US" sz="2000" dirty="0"/>
              <a:t>Annual basis at the beginning of the year</a:t>
            </a:r>
          </a:p>
          <a:p>
            <a:pPr lvl="1">
              <a:defRPr/>
            </a:pPr>
            <a:r>
              <a:rPr lang="en-US" altLang="en-US" sz="2000" u="sng" dirty="0">
                <a:hlinkClick r:id="rId4"/>
              </a:rPr>
              <a:t>https://eforms.siu.edu/siuforms/info/ler0100.php</a:t>
            </a:r>
            <a:endParaRPr lang="en-US" altLang="en-US" sz="2000" u="sng" dirty="0"/>
          </a:p>
          <a:p>
            <a:pPr marL="324000" lvl="1" indent="0">
              <a:buNone/>
              <a:defRPr/>
            </a:pPr>
            <a:endParaRPr lang="en-US" altLang="en-US" sz="1900" dirty="0"/>
          </a:p>
          <a:p>
            <a:pPr eaLnBrk="1" hangingPunct="1">
              <a:defRPr/>
            </a:pPr>
            <a:r>
              <a:rPr lang="en-US" altLang="en-US" sz="2100" dirty="0"/>
              <a:t>Civil Service</a:t>
            </a:r>
          </a:p>
          <a:p>
            <a:pPr lvl="1" eaLnBrk="1" hangingPunct="1">
              <a:defRPr/>
            </a:pPr>
            <a:r>
              <a:rPr lang="en-US" altLang="en-US" sz="1800" dirty="0"/>
              <a:t>3 month, 6 month, (during probation) and annually</a:t>
            </a:r>
          </a:p>
          <a:p>
            <a:pPr lvl="1" eaLnBrk="1" hangingPunct="1">
              <a:defRPr/>
            </a:pPr>
            <a:r>
              <a:rPr lang="en-US" altLang="en-US" sz="1800" u="sng" dirty="0"/>
              <a:t>https://eforms.siu.edu/siuforms/info/ler0100.php</a:t>
            </a:r>
            <a:endParaRPr lang="en-US" altLang="en-US" sz="1800" dirty="0"/>
          </a:p>
        </p:txBody>
      </p:sp>
    </p:spTree>
    <p:extLst>
      <p:ext uri="{BB962C8B-B14F-4D97-AF65-F5344CB8AC3E}">
        <p14:creationId xmlns:p14="http://schemas.microsoft.com/office/powerpoint/2010/main" val="32322230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608704"/>
            <a:ext cx="8229600" cy="1143000"/>
          </a:xfrm>
        </p:spPr>
        <p:txBody>
          <a:bodyPr/>
          <a:lstStyle/>
          <a:p>
            <a:pPr eaLnBrk="1" hangingPunct="1"/>
            <a:r>
              <a:rPr lang="en-US" altLang="en-US" dirty="0"/>
              <a:t>Grievance Procedure</a:t>
            </a:r>
          </a:p>
        </p:txBody>
      </p:sp>
      <p:sp>
        <p:nvSpPr>
          <p:cNvPr id="23555" name="Rectangle 3"/>
          <p:cNvSpPr>
            <a:spLocks noGrp="1" noChangeArrowheads="1"/>
          </p:cNvSpPr>
          <p:nvPr>
            <p:ph idx="1"/>
          </p:nvPr>
        </p:nvSpPr>
        <p:spPr/>
        <p:txBody>
          <a:bodyPr/>
          <a:lstStyle/>
          <a:p>
            <a:pPr eaLnBrk="1" hangingPunct="1">
              <a:defRPr/>
            </a:pPr>
            <a:r>
              <a:rPr lang="en-US" altLang="en-US" dirty="0"/>
              <a:t>Refer to handbook on Human Resources website</a:t>
            </a:r>
          </a:p>
          <a:p>
            <a:pPr lvl="1" eaLnBrk="1" hangingPunct="1">
              <a:defRPr/>
            </a:pPr>
            <a:r>
              <a:rPr lang="en-US" altLang="en-US" u="sng" dirty="0">
                <a:hlinkClick r:id="rId3"/>
              </a:rPr>
              <a:t>http://laborrelations.siu.edu/forms/index.php</a:t>
            </a:r>
            <a:endParaRPr lang="en-US" altLang="en-US" u="sng" dirty="0"/>
          </a:p>
          <a:p>
            <a:pPr marL="353615" lvl="1" indent="0" eaLnBrk="1" hangingPunct="1">
              <a:buNone/>
              <a:defRPr/>
            </a:pPr>
            <a:endParaRPr lang="en-US" altLang="en-US" dirty="0"/>
          </a:p>
          <a:p>
            <a:pPr eaLnBrk="1" hangingPunct="1">
              <a:defRPr/>
            </a:pPr>
            <a:r>
              <a:rPr lang="en-US" altLang="en-US" dirty="0"/>
              <a:t>Negotiated Civil Service</a:t>
            </a:r>
          </a:p>
          <a:p>
            <a:pPr lvl="1" eaLnBrk="1" hangingPunct="1">
              <a:defRPr/>
            </a:pPr>
            <a:r>
              <a:rPr lang="en-US" altLang="en-US" dirty="0"/>
              <a:t>Procedures may be different</a:t>
            </a:r>
          </a:p>
          <a:p>
            <a:pPr lvl="1" eaLnBrk="1" hangingPunct="1">
              <a:defRPr/>
            </a:pPr>
            <a:r>
              <a:rPr lang="en-US" altLang="en-US" dirty="0"/>
              <a:t>Review bargaining agreement</a:t>
            </a:r>
          </a:p>
          <a:p>
            <a:pPr lvl="1">
              <a:defRPr/>
            </a:pPr>
            <a:r>
              <a:rPr lang="en-US" altLang="en-US" dirty="0">
                <a:hlinkClick r:id="rId4"/>
              </a:rPr>
              <a:t>https://laborrelations.siu.edu/labor-contracts/</a:t>
            </a:r>
            <a:r>
              <a:rPr lang="en-US" altLang="en-US" dirty="0"/>
              <a:t> </a:t>
            </a:r>
          </a:p>
          <a:p>
            <a:pPr lvl="1" eaLnBrk="1" hangingPunct="1">
              <a:defRPr/>
            </a:pPr>
            <a:endParaRPr lang="en-US" altLang="en-US" dirty="0"/>
          </a:p>
        </p:txBody>
      </p:sp>
    </p:spTree>
    <p:extLst>
      <p:ext uri="{BB962C8B-B14F-4D97-AF65-F5344CB8AC3E}">
        <p14:creationId xmlns:p14="http://schemas.microsoft.com/office/powerpoint/2010/main" val="37746108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597946"/>
            <a:ext cx="8229600" cy="1143000"/>
          </a:xfrm>
        </p:spPr>
        <p:txBody>
          <a:bodyPr/>
          <a:lstStyle/>
          <a:p>
            <a:pPr eaLnBrk="1" hangingPunct="1"/>
            <a:r>
              <a:rPr lang="en-US" altLang="en-US" dirty="0"/>
              <a:t>Disciplinary Action</a:t>
            </a:r>
          </a:p>
        </p:txBody>
      </p:sp>
      <p:sp>
        <p:nvSpPr>
          <p:cNvPr id="25603" name="Rectangle 3"/>
          <p:cNvSpPr>
            <a:spLocks noGrp="1" noChangeArrowheads="1"/>
          </p:cNvSpPr>
          <p:nvPr>
            <p:ph idx="1"/>
          </p:nvPr>
        </p:nvSpPr>
        <p:spPr/>
        <p:txBody>
          <a:bodyPr>
            <a:normAutofit fontScale="92500" lnSpcReduction="10000"/>
          </a:bodyPr>
          <a:lstStyle/>
          <a:p>
            <a:pPr eaLnBrk="1" hangingPunct="1"/>
            <a:r>
              <a:rPr lang="en-US" altLang="en-US" sz="2700" dirty="0"/>
              <a:t>Faculty &amp; A/P</a:t>
            </a:r>
          </a:p>
          <a:p>
            <a:pPr lvl="1" eaLnBrk="1" hangingPunct="1"/>
            <a:r>
              <a:rPr lang="en-US" altLang="en-US" sz="2400" dirty="0">
                <a:hlinkClick r:id="rId3"/>
              </a:rPr>
              <a:t>https://policies.siu.edu/personnel-policies/chapter4/ch4-faps/discipfa.php</a:t>
            </a:r>
            <a:endParaRPr lang="en-US" altLang="en-US" sz="2400" dirty="0"/>
          </a:p>
          <a:p>
            <a:pPr eaLnBrk="1" hangingPunct="1"/>
            <a:r>
              <a:rPr lang="en-US" altLang="en-US" sz="2700" dirty="0"/>
              <a:t>Civil Service</a:t>
            </a:r>
          </a:p>
          <a:p>
            <a:pPr lvl="1" eaLnBrk="1" hangingPunct="1"/>
            <a:r>
              <a:rPr lang="en-US" altLang="en-US" sz="2400" dirty="0"/>
              <a:t>All employees, including probationary employees, are to exhibit appropriate work-related behavior while on University property and/or time.</a:t>
            </a:r>
          </a:p>
          <a:p>
            <a:pPr lvl="1" eaLnBrk="1" hangingPunct="1"/>
            <a:r>
              <a:rPr lang="en-US" altLang="en-US" sz="2400" dirty="0">
                <a:hlinkClick r:id="rId4"/>
              </a:rPr>
              <a:t>https://policies.siu.edu/employees-handbook/chapter4/civil-service/discipcs.php</a:t>
            </a:r>
            <a:endParaRPr lang="en-US" altLang="en-US" sz="2400" dirty="0"/>
          </a:p>
          <a:p>
            <a:pPr lvl="1" eaLnBrk="1" hangingPunct="1">
              <a:buFont typeface="Wingdings" panose="05000000000000000000" pitchFamily="2" charset="2"/>
              <a:buNone/>
            </a:pPr>
            <a:endParaRPr lang="en-US" altLang="en-US" sz="2400" dirty="0"/>
          </a:p>
        </p:txBody>
      </p:sp>
    </p:spTree>
    <p:extLst>
      <p:ext uri="{BB962C8B-B14F-4D97-AF65-F5344CB8AC3E}">
        <p14:creationId xmlns:p14="http://schemas.microsoft.com/office/powerpoint/2010/main" val="3276808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367327" y="738143"/>
            <a:ext cx="6172200" cy="857250"/>
          </a:xfrm>
        </p:spPr>
        <p:txBody>
          <a:bodyPr>
            <a:normAutofit fontScale="90000"/>
          </a:bodyPr>
          <a:lstStyle/>
          <a:p>
            <a:pPr algn="ctr" eaLnBrk="1" hangingPunct="1"/>
            <a:r>
              <a:rPr lang="en-US" altLang="en-US" sz="3000" dirty="0"/>
              <a:t>Employment &amp; Classification Staff</a:t>
            </a:r>
          </a:p>
        </p:txBody>
      </p:sp>
      <p:sp>
        <p:nvSpPr>
          <p:cNvPr id="9219" name="Rectangle 4"/>
          <p:cNvSpPr>
            <a:spLocks noGrp="1" noChangeArrowheads="1"/>
          </p:cNvSpPr>
          <p:nvPr>
            <p:ph idx="1"/>
          </p:nvPr>
        </p:nvSpPr>
        <p:spPr>
          <a:xfrm>
            <a:off x="934429" y="1825241"/>
            <a:ext cx="7852252" cy="4849879"/>
          </a:xfrm>
        </p:spPr>
        <p:txBody>
          <a:bodyPr>
            <a:normAutofit fontScale="70000" lnSpcReduction="20000"/>
          </a:bodyPr>
          <a:lstStyle/>
          <a:p>
            <a:pPr marL="0" indent="0" eaLnBrk="1" hangingPunct="1">
              <a:lnSpc>
                <a:spcPct val="90000"/>
              </a:lnSpc>
              <a:buNone/>
              <a:defRPr/>
            </a:pPr>
            <a:endParaRPr lang="en-US" altLang="en-US" sz="1800" b="1" dirty="0"/>
          </a:p>
          <a:p>
            <a:pPr eaLnBrk="1" hangingPunct="1">
              <a:lnSpc>
                <a:spcPct val="90000"/>
              </a:lnSpc>
              <a:defRPr/>
            </a:pPr>
            <a:endParaRPr lang="en-US" altLang="en-US" sz="1800" b="1" dirty="0"/>
          </a:p>
          <a:p>
            <a:pPr eaLnBrk="1" hangingPunct="1">
              <a:lnSpc>
                <a:spcPct val="90000"/>
              </a:lnSpc>
              <a:defRPr/>
            </a:pPr>
            <a:r>
              <a:rPr lang="en-US" altLang="en-US" sz="1800" b="1" dirty="0"/>
              <a:t>Nicholas Wortman			</a:t>
            </a:r>
            <a:r>
              <a:rPr lang="en-US" altLang="en-US" sz="1800" dirty="0"/>
              <a:t>Assistant Vice Chancellor</a:t>
            </a:r>
          </a:p>
          <a:p>
            <a:pPr>
              <a:lnSpc>
                <a:spcPct val="90000"/>
              </a:lnSpc>
              <a:defRPr/>
            </a:pPr>
            <a:r>
              <a:rPr lang="en-US" altLang="en-US" b="1" dirty="0"/>
              <a:t>Renee Colombo			</a:t>
            </a:r>
            <a:r>
              <a:rPr lang="en-US" altLang="en-US" dirty="0"/>
              <a:t>Director of Talent Acquisition and Compensation Services</a:t>
            </a:r>
            <a:endParaRPr lang="en-US" altLang="en-US" sz="1800" b="1" dirty="0"/>
          </a:p>
          <a:p>
            <a:pPr marL="0" indent="0" eaLnBrk="1" hangingPunct="1">
              <a:lnSpc>
                <a:spcPct val="90000"/>
              </a:lnSpc>
              <a:buNone/>
              <a:defRPr/>
            </a:pPr>
            <a:endParaRPr lang="en-US" altLang="en-US" sz="1800" dirty="0"/>
          </a:p>
          <a:p>
            <a:pPr eaLnBrk="1" hangingPunct="1">
              <a:lnSpc>
                <a:spcPct val="90000"/>
              </a:lnSpc>
              <a:defRPr/>
            </a:pPr>
            <a:r>
              <a:rPr lang="en-US" altLang="en-US" sz="1800" b="1" dirty="0"/>
              <a:t>Makayla Dierks			</a:t>
            </a:r>
            <a:r>
              <a:rPr lang="en-US" altLang="en-US" sz="1800" dirty="0"/>
              <a:t>Employment Assistant Manager</a:t>
            </a:r>
          </a:p>
          <a:p>
            <a:pPr eaLnBrk="1" hangingPunct="1">
              <a:lnSpc>
                <a:spcPct val="90000"/>
              </a:lnSpc>
              <a:defRPr/>
            </a:pPr>
            <a:r>
              <a:rPr lang="en-US" altLang="en-US" b="1" dirty="0"/>
              <a:t>Heather Rich</a:t>
            </a:r>
            <a:r>
              <a:rPr lang="en-US" altLang="en-US" sz="1200" b="1" dirty="0"/>
              <a:t>				</a:t>
            </a:r>
            <a:r>
              <a:rPr lang="en-US" altLang="en-US" dirty="0"/>
              <a:t>Employment Assistant Manager</a:t>
            </a:r>
          </a:p>
          <a:p>
            <a:pPr lvl="3">
              <a:lnSpc>
                <a:spcPct val="90000"/>
              </a:lnSpc>
              <a:defRPr/>
            </a:pPr>
            <a:endParaRPr lang="en-US" altLang="en-US" b="1" dirty="0"/>
          </a:p>
          <a:p>
            <a:pPr eaLnBrk="1" hangingPunct="1">
              <a:lnSpc>
                <a:spcPct val="90000"/>
              </a:lnSpc>
              <a:defRPr/>
            </a:pPr>
            <a:r>
              <a:rPr lang="en-US" altLang="en-US" sz="1800" b="1" dirty="0"/>
              <a:t>Ashley Followell			</a:t>
            </a:r>
            <a:r>
              <a:rPr lang="en-US" altLang="en-US" sz="1800" dirty="0"/>
              <a:t>Equal Opportunity Officer</a:t>
            </a:r>
          </a:p>
          <a:p>
            <a:pPr eaLnBrk="1" hangingPunct="1">
              <a:lnSpc>
                <a:spcPct val="90000"/>
              </a:lnSpc>
              <a:defRPr/>
            </a:pPr>
            <a:r>
              <a:rPr lang="en-US" altLang="en-US" sz="1800" b="1" dirty="0"/>
              <a:t>Arianne Smith			</a:t>
            </a:r>
            <a:r>
              <a:rPr lang="en-US" altLang="en-US" sz="1800" dirty="0"/>
              <a:t>Administrative Aide</a:t>
            </a:r>
            <a:r>
              <a:rPr lang="en-US" altLang="en-US" sz="1800" b="1" dirty="0"/>
              <a:t>		</a:t>
            </a:r>
          </a:p>
          <a:p>
            <a:pPr eaLnBrk="1" hangingPunct="1">
              <a:lnSpc>
                <a:spcPct val="90000"/>
              </a:lnSpc>
              <a:defRPr/>
            </a:pPr>
            <a:endParaRPr lang="en-US" altLang="en-US" sz="1800" dirty="0"/>
          </a:p>
          <a:p>
            <a:pPr eaLnBrk="1" hangingPunct="1">
              <a:lnSpc>
                <a:spcPct val="90000"/>
              </a:lnSpc>
              <a:defRPr/>
            </a:pPr>
            <a:r>
              <a:rPr lang="en-US" altLang="en-US" sz="1800" b="1" dirty="0"/>
              <a:t>Barbara Niechciol			</a:t>
            </a:r>
            <a:r>
              <a:rPr lang="en-US" altLang="en-US" sz="1800" dirty="0"/>
              <a:t>Human Resource Officer</a:t>
            </a:r>
            <a:r>
              <a:rPr lang="en-US" altLang="en-US" sz="1800" b="1" dirty="0"/>
              <a:t>			</a:t>
            </a:r>
          </a:p>
          <a:p>
            <a:pPr marL="0" indent="0" eaLnBrk="1" hangingPunct="1">
              <a:lnSpc>
                <a:spcPct val="90000"/>
              </a:lnSpc>
              <a:buNone/>
              <a:defRPr/>
            </a:pPr>
            <a:endParaRPr lang="en-US" altLang="en-US" sz="1800" b="1" dirty="0"/>
          </a:p>
          <a:p>
            <a:pPr eaLnBrk="1" hangingPunct="1">
              <a:lnSpc>
                <a:spcPct val="90000"/>
              </a:lnSpc>
              <a:defRPr/>
            </a:pPr>
            <a:r>
              <a:rPr lang="en-US" altLang="en-US" sz="1800" b="1" dirty="0"/>
              <a:t>Kathy Bendler			</a:t>
            </a:r>
            <a:r>
              <a:rPr lang="en-US" altLang="en-US" sz="1800" dirty="0"/>
              <a:t>Human Resource Representative</a:t>
            </a:r>
          </a:p>
          <a:p>
            <a:pPr>
              <a:lnSpc>
                <a:spcPct val="90000"/>
              </a:lnSpc>
              <a:defRPr/>
            </a:pPr>
            <a:r>
              <a:rPr lang="en-US" altLang="en-US" sz="1800" b="1" dirty="0"/>
              <a:t>Vacant  				</a:t>
            </a:r>
            <a:r>
              <a:rPr lang="en-US" altLang="en-US" sz="1800" dirty="0"/>
              <a:t>Human Resource Representative –Testing</a:t>
            </a:r>
          </a:p>
          <a:p>
            <a:pPr>
              <a:lnSpc>
                <a:spcPct val="90000"/>
              </a:lnSpc>
              <a:defRPr/>
            </a:pPr>
            <a:r>
              <a:rPr lang="en-US" altLang="en-US" sz="1800" b="1" dirty="0"/>
              <a:t>Kristi Cummings			</a:t>
            </a:r>
            <a:r>
              <a:rPr lang="en-US" altLang="en-US" sz="1800" dirty="0"/>
              <a:t>Human Resource Assistant</a:t>
            </a:r>
          </a:p>
          <a:p>
            <a:pPr>
              <a:lnSpc>
                <a:spcPct val="90000"/>
              </a:lnSpc>
              <a:defRPr/>
            </a:pPr>
            <a:r>
              <a:rPr lang="en-US" altLang="en-US" sz="1800" b="1" dirty="0"/>
              <a:t>Kaitlyn Lewis				</a:t>
            </a:r>
            <a:r>
              <a:rPr lang="en-US" altLang="en-US" sz="1800" dirty="0"/>
              <a:t>Human Resource Assistant</a:t>
            </a:r>
            <a:endParaRPr lang="en-US" altLang="en-US" sz="1800" b="1" dirty="0"/>
          </a:p>
          <a:p>
            <a:pPr marL="0" indent="0" eaLnBrk="1" hangingPunct="1">
              <a:lnSpc>
                <a:spcPct val="90000"/>
              </a:lnSpc>
              <a:buNone/>
              <a:defRPr/>
            </a:pPr>
            <a:endParaRPr lang="en-US" altLang="en-US" sz="1800" dirty="0"/>
          </a:p>
          <a:p>
            <a:pPr eaLnBrk="1" hangingPunct="1">
              <a:lnSpc>
                <a:spcPct val="90000"/>
              </a:lnSpc>
              <a:defRPr/>
            </a:pPr>
            <a:r>
              <a:rPr lang="en-US" altLang="en-US" sz="1800" b="1" dirty="0"/>
              <a:t>Office Phone Number</a:t>
            </a:r>
            <a:r>
              <a:rPr lang="en-US" altLang="en-US" sz="1800" dirty="0"/>
              <a:t>		618-536-3369</a:t>
            </a:r>
          </a:p>
          <a:p>
            <a:pPr eaLnBrk="1" hangingPunct="1">
              <a:lnSpc>
                <a:spcPct val="90000"/>
              </a:lnSpc>
              <a:defRPr/>
            </a:pPr>
            <a:endParaRPr lang="en-US" altLang="en-US" sz="1800" dirty="0"/>
          </a:p>
          <a:p>
            <a:pPr eaLnBrk="1" hangingPunct="1">
              <a:lnSpc>
                <a:spcPct val="90000"/>
              </a:lnSpc>
              <a:defRPr/>
            </a:pPr>
            <a:endParaRPr lang="en-US" altLang="en-US" sz="900" dirty="0"/>
          </a:p>
          <a:p>
            <a:pPr eaLnBrk="1" hangingPunct="1">
              <a:lnSpc>
                <a:spcPct val="90000"/>
              </a:lnSpc>
              <a:defRPr/>
            </a:pPr>
            <a:endParaRPr lang="en-US" altLang="en-US" sz="1800" dirty="0"/>
          </a:p>
        </p:txBody>
      </p:sp>
    </p:spTree>
    <p:extLst>
      <p:ext uri="{BB962C8B-B14F-4D97-AF65-F5344CB8AC3E}">
        <p14:creationId xmlns:p14="http://schemas.microsoft.com/office/powerpoint/2010/main" val="24953331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en-US"/>
              <a:t>Holidays</a:t>
            </a:r>
          </a:p>
        </p:txBody>
      </p:sp>
      <p:sp>
        <p:nvSpPr>
          <p:cNvPr id="27651" name="Rectangle 3"/>
          <p:cNvSpPr>
            <a:spLocks noGrp="1" noChangeArrowheads="1"/>
          </p:cNvSpPr>
          <p:nvPr>
            <p:ph idx="1"/>
          </p:nvPr>
        </p:nvSpPr>
        <p:spPr>
          <a:xfrm>
            <a:off x="581192" y="2228003"/>
            <a:ext cx="7989752" cy="4172797"/>
          </a:xfrm>
        </p:spPr>
        <p:txBody>
          <a:bodyPr>
            <a:normAutofit/>
          </a:bodyPr>
          <a:lstStyle/>
          <a:p>
            <a:pPr eaLnBrk="1" hangingPunct="1"/>
            <a:r>
              <a:rPr lang="en-US" altLang="en-US" sz="3000" dirty="0"/>
              <a:t>14 paid holidays each year</a:t>
            </a:r>
          </a:p>
          <a:p>
            <a:pPr lvl="1" eaLnBrk="1" hangingPunct="1"/>
            <a:r>
              <a:rPr lang="en-US" altLang="en-US" sz="2700" dirty="0"/>
              <a:t>The holidays will be designated by the Chancellor for publication by July 1</a:t>
            </a:r>
            <a:r>
              <a:rPr lang="en-US" altLang="en-US" sz="2700" baseline="30000" dirty="0"/>
              <a:t>st</a:t>
            </a:r>
            <a:r>
              <a:rPr lang="en-US" altLang="en-US" sz="2700" dirty="0"/>
              <a:t> each year.</a:t>
            </a:r>
          </a:p>
          <a:p>
            <a:pPr marL="353616" lvl="1" indent="0" eaLnBrk="1" hangingPunct="1">
              <a:buNone/>
            </a:pPr>
            <a:endParaRPr lang="en-US" altLang="en-US" sz="2700" dirty="0"/>
          </a:p>
          <a:p>
            <a:pPr eaLnBrk="1" hangingPunct="1"/>
            <a:r>
              <a:rPr lang="en-US" altLang="en-US" sz="3000" dirty="0">
                <a:hlinkClick r:id="rId3"/>
              </a:rPr>
              <a:t>https://hr.siu.edu/faculty-staff/holiday-schedules.php</a:t>
            </a:r>
            <a:endParaRPr lang="en-US" altLang="en-US" sz="3000" dirty="0"/>
          </a:p>
          <a:p>
            <a:pPr eaLnBrk="1" hangingPunct="1">
              <a:buFont typeface="Wingdings" panose="05000000000000000000" pitchFamily="2" charset="2"/>
              <a:buNone/>
            </a:pPr>
            <a:r>
              <a:rPr lang="en-US" altLang="en-US" sz="2700" dirty="0"/>
              <a:t>	</a:t>
            </a:r>
          </a:p>
          <a:p>
            <a:pPr eaLnBrk="1" hangingPunct="1">
              <a:buFont typeface="Wingdings" panose="05000000000000000000" pitchFamily="2" charset="2"/>
              <a:buNone/>
            </a:pPr>
            <a:endParaRPr lang="en-US" altLang="en-US" sz="2700" dirty="0"/>
          </a:p>
          <a:p>
            <a:pPr eaLnBrk="1" hangingPunct="1">
              <a:buFont typeface="Wingdings" panose="05000000000000000000" pitchFamily="2" charset="2"/>
              <a:buNone/>
            </a:pPr>
            <a:endParaRPr lang="en-US" altLang="en-US" sz="2700" dirty="0"/>
          </a:p>
        </p:txBody>
      </p:sp>
    </p:spTree>
    <p:extLst>
      <p:ext uri="{BB962C8B-B14F-4D97-AF65-F5344CB8AC3E}">
        <p14:creationId xmlns:p14="http://schemas.microsoft.com/office/powerpoint/2010/main" val="16830363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608704"/>
            <a:ext cx="8229600" cy="1143000"/>
          </a:xfrm>
        </p:spPr>
        <p:txBody>
          <a:bodyPr/>
          <a:lstStyle/>
          <a:p>
            <a:pPr eaLnBrk="1" hangingPunct="1"/>
            <a:r>
              <a:rPr lang="en-US" altLang="en-US" dirty="0"/>
              <a:t>Employee Assistance Program	</a:t>
            </a:r>
          </a:p>
        </p:txBody>
      </p:sp>
      <p:sp>
        <p:nvSpPr>
          <p:cNvPr id="29699" name="Rectangle 3"/>
          <p:cNvSpPr>
            <a:spLocks noGrp="1" noChangeArrowheads="1"/>
          </p:cNvSpPr>
          <p:nvPr>
            <p:ph idx="1"/>
          </p:nvPr>
        </p:nvSpPr>
        <p:spPr/>
        <p:txBody>
          <a:bodyPr>
            <a:normAutofit lnSpcReduction="10000"/>
          </a:bodyPr>
          <a:lstStyle/>
          <a:p>
            <a:pPr eaLnBrk="1" hangingPunct="1"/>
            <a:r>
              <a:rPr lang="en-US" altLang="en-US" sz="2100" dirty="0"/>
              <a:t>Assistance for:</a:t>
            </a:r>
          </a:p>
          <a:p>
            <a:pPr lvl="1" eaLnBrk="1" hangingPunct="1"/>
            <a:r>
              <a:rPr lang="en-US" altLang="en-US" sz="1800" dirty="0"/>
              <a:t>Alcohol/drug related abuse</a:t>
            </a:r>
          </a:p>
          <a:p>
            <a:pPr lvl="1" eaLnBrk="1" hangingPunct="1"/>
            <a:r>
              <a:rPr lang="en-US" altLang="en-US" sz="1800" dirty="0"/>
              <a:t>Family/marital or work problems</a:t>
            </a:r>
          </a:p>
          <a:p>
            <a:pPr lvl="1" eaLnBrk="1" hangingPunct="1"/>
            <a:r>
              <a:rPr lang="en-US" altLang="en-US" sz="1800" dirty="0"/>
              <a:t>Depression</a:t>
            </a:r>
          </a:p>
          <a:p>
            <a:pPr lvl="1" eaLnBrk="1" hangingPunct="1"/>
            <a:r>
              <a:rPr lang="en-US" altLang="en-US" sz="1800" dirty="0"/>
              <a:t>Childcare</a:t>
            </a:r>
          </a:p>
          <a:p>
            <a:pPr eaLnBrk="1" hangingPunct="1"/>
            <a:r>
              <a:rPr lang="en-US" altLang="en-US" sz="2100" dirty="0"/>
              <a:t>Magellan Behavioral Health</a:t>
            </a:r>
          </a:p>
          <a:p>
            <a:pPr lvl="1" eaLnBrk="1" hangingPunct="1">
              <a:buFont typeface="Wingdings" panose="05000000000000000000" pitchFamily="2" charset="2"/>
              <a:buNone/>
            </a:pPr>
            <a:r>
              <a:rPr lang="en-US" altLang="en-US" sz="1800" dirty="0"/>
              <a:t>(Administrator for the program)</a:t>
            </a:r>
          </a:p>
          <a:p>
            <a:pPr eaLnBrk="1" hangingPunct="1"/>
            <a:r>
              <a:rPr lang="en-US" altLang="en-US" sz="2100" dirty="0"/>
              <a:t>Check your insurance for coverage</a:t>
            </a:r>
          </a:p>
          <a:p>
            <a:pPr eaLnBrk="1" hangingPunct="1"/>
            <a:r>
              <a:rPr lang="en-US" altLang="en-US" sz="2100" dirty="0"/>
              <a:t>Contact Human Resources at 536-3369</a:t>
            </a:r>
          </a:p>
        </p:txBody>
      </p:sp>
    </p:spTree>
    <p:extLst>
      <p:ext uri="{BB962C8B-B14F-4D97-AF65-F5344CB8AC3E}">
        <p14:creationId xmlns:p14="http://schemas.microsoft.com/office/powerpoint/2010/main" val="29802280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587188"/>
            <a:ext cx="8229600" cy="1143000"/>
          </a:xfrm>
        </p:spPr>
        <p:txBody>
          <a:bodyPr/>
          <a:lstStyle/>
          <a:p>
            <a:pPr eaLnBrk="1" hangingPunct="1"/>
            <a:r>
              <a:rPr lang="en-US" altLang="en-US" dirty="0"/>
              <a:t>Constituency Groups</a:t>
            </a:r>
          </a:p>
        </p:txBody>
      </p:sp>
      <p:sp>
        <p:nvSpPr>
          <p:cNvPr id="31747" name="Rectangle 3"/>
          <p:cNvSpPr>
            <a:spLocks noGrp="1" noChangeArrowheads="1"/>
          </p:cNvSpPr>
          <p:nvPr>
            <p:ph idx="1"/>
          </p:nvPr>
        </p:nvSpPr>
        <p:spPr/>
        <p:txBody>
          <a:bodyPr>
            <a:normAutofit fontScale="92500" lnSpcReduction="20000"/>
          </a:bodyPr>
          <a:lstStyle/>
          <a:p>
            <a:pPr eaLnBrk="1" hangingPunct="1"/>
            <a:r>
              <a:rPr lang="en-US" altLang="en-US" sz="2800" dirty="0"/>
              <a:t>You may receive emails periodically from your constituency group</a:t>
            </a:r>
          </a:p>
          <a:p>
            <a:pPr eaLnBrk="1" hangingPunct="1"/>
            <a:r>
              <a:rPr lang="en-US" altLang="en-US" sz="2800" dirty="0"/>
              <a:t>Civil Service Council</a:t>
            </a:r>
          </a:p>
          <a:p>
            <a:pPr lvl="1" eaLnBrk="1" hangingPunct="1"/>
            <a:r>
              <a:rPr lang="en-US" altLang="en-US" sz="2500" dirty="0">
                <a:hlinkClick r:id="rId3"/>
              </a:rPr>
              <a:t>https://cscouncil.siu.edu/</a:t>
            </a:r>
            <a:endParaRPr lang="en-US" altLang="en-US" sz="2800" dirty="0"/>
          </a:p>
          <a:p>
            <a:pPr eaLnBrk="1" hangingPunct="1"/>
            <a:r>
              <a:rPr lang="en-US" altLang="en-US" sz="2800" dirty="0"/>
              <a:t>Administrative/Professional Staff Council</a:t>
            </a:r>
          </a:p>
          <a:p>
            <a:pPr lvl="1" eaLnBrk="1" hangingPunct="1"/>
            <a:r>
              <a:rPr lang="en-US" altLang="en-US" sz="2500" dirty="0">
                <a:hlinkClick r:id="rId4"/>
              </a:rPr>
              <a:t>https://apstaff.siu.edu/</a:t>
            </a:r>
            <a:endParaRPr lang="en-US" altLang="en-US" sz="2800" dirty="0"/>
          </a:p>
          <a:p>
            <a:pPr eaLnBrk="1" hangingPunct="1"/>
            <a:r>
              <a:rPr lang="en-US" altLang="en-US" sz="2800" dirty="0"/>
              <a:t>Faculty Senate</a:t>
            </a:r>
          </a:p>
          <a:p>
            <a:pPr lvl="1" eaLnBrk="1" hangingPunct="1"/>
            <a:r>
              <a:rPr lang="en-US" altLang="en-US" sz="2500" dirty="0">
                <a:hlinkClick r:id="rId5"/>
              </a:rPr>
              <a:t>https://facultysenate.siu.edu/</a:t>
            </a:r>
            <a:endParaRPr lang="en-US" altLang="en-US" sz="2500" dirty="0"/>
          </a:p>
        </p:txBody>
      </p:sp>
    </p:spTree>
    <p:extLst>
      <p:ext uri="{BB962C8B-B14F-4D97-AF65-F5344CB8AC3E}">
        <p14:creationId xmlns:p14="http://schemas.microsoft.com/office/powerpoint/2010/main" val="20899688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en-US"/>
              <a:t>Emergency University Closure</a:t>
            </a:r>
          </a:p>
        </p:txBody>
      </p:sp>
      <p:sp>
        <p:nvSpPr>
          <p:cNvPr id="33795" name="Rectangle 3"/>
          <p:cNvSpPr>
            <a:spLocks noGrp="1" noChangeArrowheads="1"/>
          </p:cNvSpPr>
          <p:nvPr>
            <p:ph idx="1"/>
          </p:nvPr>
        </p:nvSpPr>
        <p:spPr/>
        <p:txBody>
          <a:bodyPr/>
          <a:lstStyle/>
          <a:p>
            <a:pPr eaLnBrk="1" hangingPunct="1"/>
            <a:r>
              <a:rPr lang="en-US" altLang="en-US" dirty="0"/>
              <a:t>Chancellor or authorized individual</a:t>
            </a:r>
          </a:p>
          <a:p>
            <a:pPr lvl="1" eaLnBrk="1" hangingPunct="1"/>
            <a:r>
              <a:rPr lang="en-US" altLang="en-US" dirty="0"/>
              <a:t>Natural emergency</a:t>
            </a:r>
          </a:p>
          <a:p>
            <a:pPr lvl="1" eaLnBrk="1" hangingPunct="1"/>
            <a:r>
              <a:rPr lang="en-US" altLang="en-US" dirty="0"/>
              <a:t>In support of national or state policy</a:t>
            </a:r>
          </a:p>
          <a:p>
            <a:pPr lvl="1" eaLnBrk="1" hangingPunct="1"/>
            <a:r>
              <a:rPr lang="en-US" altLang="en-US" dirty="0"/>
              <a:t>For reasons of health &amp; safety</a:t>
            </a:r>
          </a:p>
          <a:p>
            <a:pPr lvl="1" eaLnBrk="1" hangingPunct="1"/>
            <a:endParaRPr lang="en-US" altLang="en-US" dirty="0"/>
          </a:p>
          <a:p>
            <a:pPr eaLnBrk="1" hangingPunct="1"/>
            <a:r>
              <a:rPr lang="en-US" altLang="en-US" dirty="0"/>
              <a:t>Decision to close will be communicated through area radio stations, television and other feasible means.</a:t>
            </a:r>
          </a:p>
          <a:p>
            <a:pPr eaLnBrk="1" hangingPunct="1"/>
            <a:endParaRPr lang="en-US" altLang="en-US" dirty="0"/>
          </a:p>
          <a:p>
            <a:pPr eaLnBrk="1" hangingPunct="1"/>
            <a:r>
              <a:rPr lang="en-US" altLang="en-US" dirty="0"/>
              <a:t>If you’ve entered your cell phone number in the mobile phone field of HRSS you will be automatically signed up for text alerts</a:t>
            </a:r>
          </a:p>
        </p:txBody>
      </p:sp>
    </p:spTree>
    <p:extLst>
      <p:ext uri="{BB962C8B-B14F-4D97-AF65-F5344CB8AC3E}">
        <p14:creationId xmlns:p14="http://schemas.microsoft.com/office/powerpoint/2010/main" val="35667535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a:t>Outside Employment or Consulting</a:t>
            </a:r>
          </a:p>
        </p:txBody>
      </p:sp>
      <p:sp>
        <p:nvSpPr>
          <p:cNvPr id="35843" name="Rectangle 3"/>
          <p:cNvSpPr>
            <a:spLocks noGrp="1" noChangeArrowheads="1"/>
          </p:cNvSpPr>
          <p:nvPr>
            <p:ph idx="1"/>
          </p:nvPr>
        </p:nvSpPr>
        <p:spPr/>
        <p:txBody>
          <a:bodyPr/>
          <a:lstStyle/>
          <a:p>
            <a:pPr eaLnBrk="1" hangingPunct="1"/>
            <a:r>
              <a:rPr lang="en-US" altLang="en-US" sz="3000" dirty="0"/>
              <a:t>Conflict of Interest Policy</a:t>
            </a:r>
          </a:p>
          <a:p>
            <a:pPr lvl="1" eaLnBrk="1" hangingPunct="1"/>
            <a:r>
              <a:rPr lang="en-US" altLang="en-US" sz="2400" u="sng" dirty="0">
                <a:hlinkClick r:id="rId3"/>
              </a:rPr>
              <a:t>http://policies.siu.edu/personnel-policies/chapter4/ch4-all/confint.php</a:t>
            </a:r>
            <a:endParaRPr lang="en-US" altLang="en-US" sz="2700" u="sng" dirty="0"/>
          </a:p>
          <a:p>
            <a:pPr eaLnBrk="1" hangingPunct="1"/>
            <a:r>
              <a:rPr lang="en-US" altLang="en-US" sz="3000" dirty="0"/>
              <a:t>Prior Administrative Approval</a:t>
            </a:r>
          </a:p>
          <a:p>
            <a:pPr lvl="1" eaLnBrk="1" hangingPunct="1"/>
            <a:r>
              <a:rPr lang="en-US" altLang="en-US" sz="2700" dirty="0"/>
              <a:t>Level depends on anticipated income</a:t>
            </a:r>
          </a:p>
        </p:txBody>
      </p:sp>
    </p:spTree>
    <p:extLst>
      <p:ext uri="{BB962C8B-B14F-4D97-AF65-F5344CB8AC3E}">
        <p14:creationId xmlns:p14="http://schemas.microsoft.com/office/powerpoint/2010/main" val="4800332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en-US"/>
              <a:t>Policies</a:t>
            </a:r>
          </a:p>
        </p:txBody>
      </p:sp>
      <p:sp>
        <p:nvSpPr>
          <p:cNvPr id="37891" name="Rectangle 3"/>
          <p:cNvSpPr>
            <a:spLocks noGrp="1" noChangeArrowheads="1"/>
          </p:cNvSpPr>
          <p:nvPr>
            <p:ph idx="1"/>
          </p:nvPr>
        </p:nvSpPr>
        <p:spPr/>
        <p:txBody>
          <a:bodyPr>
            <a:normAutofit fontScale="92500" lnSpcReduction="20000"/>
          </a:bodyPr>
          <a:lstStyle/>
          <a:p>
            <a:pPr eaLnBrk="1" hangingPunct="1">
              <a:lnSpc>
                <a:spcPct val="80000"/>
              </a:lnSpc>
            </a:pPr>
            <a:r>
              <a:rPr lang="en-US" altLang="en-US" sz="2800" dirty="0"/>
              <a:t>Affirmative Action</a:t>
            </a:r>
          </a:p>
          <a:p>
            <a:pPr eaLnBrk="1" hangingPunct="1">
              <a:lnSpc>
                <a:spcPct val="80000"/>
              </a:lnSpc>
            </a:pPr>
            <a:r>
              <a:rPr lang="en-US" altLang="en-US" sz="2800" dirty="0"/>
              <a:t>Alcohol &amp; Drug Policy</a:t>
            </a:r>
          </a:p>
          <a:p>
            <a:pPr eaLnBrk="1" hangingPunct="1">
              <a:lnSpc>
                <a:spcPct val="80000"/>
              </a:lnSpc>
            </a:pPr>
            <a:r>
              <a:rPr lang="en-US" altLang="en-US" sz="2800" dirty="0"/>
              <a:t>ADA of 1990</a:t>
            </a:r>
          </a:p>
          <a:p>
            <a:pPr eaLnBrk="1" hangingPunct="1">
              <a:lnSpc>
                <a:spcPct val="80000"/>
              </a:lnSpc>
            </a:pPr>
            <a:r>
              <a:rPr lang="en-US" altLang="en-US" sz="2800" dirty="0"/>
              <a:t>Clean Air Policy</a:t>
            </a:r>
          </a:p>
          <a:p>
            <a:pPr eaLnBrk="1" hangingPunct="1">
              <a:lnSpc>
                <a:spcPct val="80000"/>
              </a:lnSpc>
            </a:pPr>
            <a:r>
              <a:rPr lang="en-US" altLang="en-US" sz="2800" dirty="0"/>
              <a:t>Identity Protection Policy</a:t>
            </a:r>
          </a:p>
          <a:p>
            <a:pPr eaLnBrk="1" hangingPunct="1">
              <a:lnSpc>
                <a:spcPct val="80000"/>
              </a:lnSpc>
            </a:pPr>
            <a:r>
              <a:rPr lang="en-US" altLang="en-US" sz="2800" dirty="0"/>
              <a:t>Information Security</a:t>
            </a:r>
          </a:p>
          <a:p>
            <a:pPr eaLnBrk="1" hangingPunct="1">
              <a:lnSpc>
                <a:spcPct val="80000"/>
              </a:lnSpc>
            </a:pPr>
            <a:r>
              <a:rPr lang="en-US" altLang="en-US" sz="2800" dirty="0"/>
              <a:t>Sexual Harassment Policy</a:t>
            </a:r>
          </a:p>
          <a:p>
            <a:pPr eaLnBrk="1" hangingPunct="1">
              <a:lnSpc>
                <a:spcPct val="80000"/>
              </a:lnSpc>
            </a:pPr>
            <a:r>
              <a:rPr lang="en-US" altLang="en-US" sz="2800" dirty="0"/>
              <a:t>Workplace Violence Policy</a:t>
            </a:r>
          </a:p>
          <a:p>
            <a:pPr eaLnBrk="1" hangingPunct="1">
              <a:lnSpc>
                <a:spcPct val="80000"/>
              </a:lnSpc>
            </a:pPr>
            <a:r>
              <a:rPr lang="en-US" altLang="en-US" sz="2800" dirty="0"/>
              <a:t>All policies can be found on line at </a:t>
            </a:r>
            <a:r>
              <a:rPr lang="en-US" altLang="en-US" sz="2800" u="sng" dirty="0"/>
              <a:t>policies.siu.edu</a:t>
            </a:r>
          </a:p>
        </p:txBody>
      </p:sp>
    </p:spTree>
    <p:extLst>
      <p:ext uri="{BB962C8B-B14F-4D97-AF65-F5344CB8AC3E}">
        <p14:creationId xmlns:p14="http://schemas.microsoft.com/office/powerpoint/2010/main" val="34637801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altLang="en-US" dirty="0"/>
              <a:t>Affirmative Action	</a:t>
            </a:r>
          </a:p>
        </p:txBody>
      </p:sp>
      <p:sp>
        <p:nvSpPr>
          <p:cNvPr id="39939" name="Rectangle 3"/>
          <p:cNvSpPr>
            <a:spLocks noGrp="1" noChangeArrowheads="1"/>
          </p:cNvSpPr>
          <p:nvPr>
            <p:ph idx="1"/>
          </p:nvPr>
        </p:nvSpPr>
        <p:spPr>
          <a:xfrm>
            <a:off x="457200" y="1821243"/>
            <a:ext cx="8229600" cy="3836607"/>
          </a:xfrm>
        </p:spPr>
        <p:txBody>
          <a:bodyPr>
            <a:normAutofit lnSpcReduction="10000"/>
          </a:bodyPr>
          <a:lstStyle/>
          <a:p>
            <a:pPr marL="67866" indent="0" eaLnBrk="1" hangingPunct="1">
              <a:buNone/>
            </a:pPr>
            <a:r>
              <a:rPr lang="en-US" altLang="en-US" sz="2000" i="1" dirty="0"/>
              <a:t>It is the policy of Southern Illinois University, Carbondale to provide equal employment and educational opportunities for all qualified persons without regard to race, color, religion, sex, national origin, age, disability, status as a protected veteran, sexual orientation, or marital status.  The University is committed to the principles of equal employment opportunity and affirmative action and will continue to conduct all personnel actions in accordance with the letter and spirit of applicable state and federal statutes and regulations.  Personnel actions include, but are not limited to, recruitment, hiring, position assignments, compensation, training, promotion, tenure consideration and award, retention, lay-off, termination, and benefits.</a:t>
            </a:r>
          </a:p>
          <a:p>
            <a:pPr marL="67866" indent="0">
              <a:buNone/>
            </a:pPr>
            <a:endParaRPr lang="en-US" altLang="en-US" i="1" dirty="0"/>
          </a:p>
          <a:p>
            <a:pPr marL="67866" indent="0">
              <a:buNone/>
            </a:pPr>
            <a:r>
              <a:rPr lang="en-US" altLang="en-US" i="1" dirty="0"/>
              <a:t>https://affact.siu.edu/</a:t>
            </a:r>
            <a:endParaRPr lang="en-US" altLang="en-US" sz="1800" i="1" dirty="0"/>
          </a:p>
        </p:txBody>
      </p:sp>
    </p:spTree>
    <p:extLst>
      <p:ext uri="{BB962C8B-B14F-4D97-AF65-F5344CB8AC3E}">
        <p14:creationId xmlns:p14="http://schemas.microsoft.com/office/powerpoint/2010/main" val="18166770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altLang="en-US"/>
              <a:t>Alcohol and Drug Policy</a:t>
            </a:r>
          </a:p>
        </p:txBody>
      </p:sp>
      <p:sp>
        <p:nvSpPr>
          <p:cNvPr id="41987" name="Rectangle 3"/>
          <p:cNvSpPr>
            <a:spLocks noGrp="1" noChangeArrowheads="1"/>
          </p:cNvSpPr>
          <p:nvPr>
            <p:ph idx="1"/>
          </p:nvPr>
        </p:nvSpPr>
        <p:spPr/>
        <p:txBody>
          <a:bodyPr/>
          <a:lstStyle/>
          <a:p>
            <a:pPr eaLnBrk="1" hangingPunct="1"/>
            <a:r>
              <a:rPr lang="en-US" altLang="en-US" sz="2700" dirty="0"/>
              <a:t>Use of any illicit drug on property owned or controlled by the Board of Trustees is prohibited.</a:t>
            </a:r>
          </a:p>
          <a:p>
            <a:pPr eaLnBrk="1" hangingPunct="1"/>
            <a:endParaRPr lang="en-US" altLang="en-US" sz="2700" dirty="0"/>
          </a:p>
          <a:p>
            <a:pPr eaLnBrk="1" hangingPunct="1"/>
            <a:r>
              <a:rPr lang="en-US" altLang="en-US" sz="2700" dirty="0"/>
              <a:t>Alcohol may not be used as part of ANY University activity, UNLESS the use is authorized.</a:t>
            </a:r>
          </a:p>
          <a:p>
            <a:pPr marL="0" indent="0">
              <a:buNone/>
            </a:pPr>
            <a:endParaRPr lang="en-US" altLang="en-US" dirty="0"/>
          </a:p>
          <a:p>
            <a:pPr marL="0" indent="0">
              <a:buNone/>
            </a:pPr>
            <a:r>
              <a:rPr lang="en-US" altLang="en-US" dirty="0"/>
              <a:t>https://policies.siu.edu/personnel-policies/chapter4/ch4-all/drugcond.php</a:t>
            </a:r>
          </a:p>
        </p:txBody>
      </p:sp>
    </p:spTree>
    <p:extLst>
      <p:ext uri="{BB962C8B-B14F-4D97-AF65-F5344CB8AC3E}">
        <p14:creationId xmlns:p14="http://schemas.microsoft.com/office/powerpoint/2010/main" val="25573986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altLang="en-US" sz="3000"/>
              <a:t>American with Disabilities Act of 1990</a:t>
            </a:r>
          </a:p>
        </p:txBody>
      </p:sp>
      <p:sp>
        <p:nvSpPr>
          <p:cNvPr id="44035" name="Rectangle 3"/>
          <p:cNvSpPr>
            <a:spLocks noGrp="1" noChangeArrowheads="1"/>
          </p:cNvSpPr>
          <p:nvPr>
            <p:ph idx="1"/>
          </p:nvPr>
        </p:nvSpPr>
        <p:spPr/>
        <p:txBody>
          <a:bodyPr/>
          <a:lstStyle/>
          <a:p>
            <a:pPr eaLnBrk="1" hangingPunct="1">
              <a:buFont typeface="Wingdings" panose="05000000000000000000" pitchFamily="2" charset="2"/>
              <a:buNone/>
            </a:pPr>
            <a:r>
              <a:rPr lang="en-US" altLang="en-US" dirty="0"/>
              <a:t>     “</a:t>
            </a:r>
            <a:r>
              <a:rPr lang="en-US" altLang="en-US" sz="2700" dirty="0"/>
              <a:t>No qualified individual with a disability shall by reason of such disability, be excluded from participation in or be denied the benefit of the services, programs, or activities of a public entity, or be subject to discrimination by any such entity.”</a:t>
            </a:r>
          </a:p>
          <a:p>
            <a:pPr eaLnBrk="1" hangingPunct="1">
              <a:buFont typeface="Wingdings" panose="05000000000000000000" pitchFamily="2" charset="2"/>
              <a:buNone/>
            </a:pPr>
            <a:endParaRPr lang="en-US" altLang="en-US" dirty="0"/>
          </a:p>
          <a:p>
            <a:pPr>
              <a:buNone/>
            </a:pPr>
            <a:r>
              <a:rPr lang="en-US" altLang="en-US" dirty="0"/>
              <a:t>https://ada.siu.edu/ada-notice-to-the-public.php</a:t>
            </a:r>
          </a:p>
        </p:txBody>
      </p:sp>
    </p:spTree>
    <p:extLst>
      <p:ext uri="{BB962C8B-B14F-4D97-AF65-F5344CB8AC3E}">
        <p14:creationId xmlns:p14="http://schemas.microsoft.com/office/powerpoint/2010/main" val="168110076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774550"/>
            <a:ext cx="6172200" cy="950035"/>
          </a:xfrm>
        </p:spPr>
        <p:txBody>
          <a:bodyPr/>
          <a:lstStyle/>
          <a:p>
            <a:pPr eaLnBrk="1" hangingPunct="1"/>
            <a:r>
              <a:rPr lang="en-US" altLang="en-US" sz="3000" dirty="0"/>
              <a:t>ADA of 1990-Continued</a:t>
            </a:r>
          </a:p>
        </p:txBody>
      </p:sp>
      <p:sp>
        <p:nvSpPr>
          <p:cNvPr id="46083" name="Rectangle 3"/>
          <p:cNvSpPr>
            <a:spLocks noGrp="1" noChangeArrowheads="1"/>
          </p:cNvSpPr>
          <p:nvPr>
            <p:ph idx="1"/>
          </p:nvPr>
        </p:nvSpPr>
        <p:spPr/>
        <p:txBody>
          <a:bodyPr/>
          <a:lstStyle/>
          <a:p>
            <a:pPr eaLnBrk="1" hangingPunct="1">
              <a:lnSpc>
                <a:spcPct val="80000"/>
              </a:lnSpc>
            </a:pPr>
            <a:r>
              <a:rPr lang="en-US" altLang="en-US" sz="2000" dirty="0"/>
              <a:t>Requests for accommodations should be referred to the Associate Chancellor-Diversity</a:t>
            </a:r>
          </a:p>
          <a:p>
            <a:pPr eaLnBrk="1" hangingPunct="1">
              <a:lnSpc>
                <a:spcPct val="80000"/>
              </a:lnSpc>
            </a:pPr>
            <a:endParaRPr lang="en-US" altLang="en-US" sz="2000" dirty="0"/>
          </a:p>
          <a:p>
            <a:pPr eaLnBrk="1" hangingPunct="1">
              <a:lnSpc>
                <a:spcPct val="80000"/>
              </a:lnSpc>
            </a:pPr>
            <a:r>
              <a:rPr lang="en-US" altLang="en-US" sz="2000" dirty="0"/>
              <a:t>Employees are not required to provide medical information to supervisors</a:t>
            </a:r>
          </a:p>
          <a:p>
            <a:pPr marL="0" indent="0" eaLnBrk="1" hangingPunct="1">
              <a:lnSpc>
                <a:spcPct val="80000"/>
              </a:lnSpc>
              <a:buNone/>
            </a:pPr>
            <a:endParaRPr lang="en-US" altLang="en-US" sz="1000" dirty="0"/>
          </a:p>
          <a:p>
            <a:pPr eaLnBrk="1" hangingPunct="1">
              <a:lnSpc>
                <a:spcPct val="80000"/>
              </a:lnSpc>
            </a:pPr>
            <a:r>
              <a:rPr lang="en-US" altLang="en-US" sz="2000" dirty="0"/>
              <a:t>Supervisors should contact Affirmative Action for direction</a:t>
            </a:r>
          </a:p>
          <a:p>
            <a:pPr eaLnBrk="1" hangingPunct="1">
              <a:lnSpc>
                <a:spcPct val="150000"/>
              </a:lnSpc>
            </a:pPr>
            <a:r>
              <a:rPr lang="en-US" altLang="en-US" sz="2000" dirty="0"/>
              <a:t>Procedures for determining reasonable accommodation can be found on the following website: </a:t>
            </a:r>
            <a:r>
              <a:rPr lang="en-US" altLang="en-US" sz="2000" dirty="0">
                <a:solidFill>
                  <a:schemeClr val="bg2">
                    <a:lumMod val="75000"/>
                  </a:schemeClr>
                </a:solidFill>
              </a:rPr>
              <a:t>http://affact.siu.edu/resource/accommodation.php</a:t>
            </a:r>
          </a:p>
        </p:txBody>
      </p:sp>
    </p:spTree>
    <p:extLst>
      <p:ext uri="{BB962C8B-B14F-4D97-AF65-F5344CB8AC3E}">
        <p14:creationId xmlns:p14="http://schemas.microsoft.com/office/powerpoint/2010/main" val="1083180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a:t>Work Week</a:t>
            </a:r>
          </a:p>
        </p:txBody>
      </p:sp>
      <p:sp>
        <p:nvSpPr>
          <p:cNvPr id="11267" name="Rectangle 3"/>
          <p:cNvSpPr>
            <a:spLocks noGrp="1" noChangeArrowheads="1"/>
          </p:cNvSpPr>
          <p:nvPr>
            <p:ph idx="1"/>
          </p:nvPr>
        </p:nvSpPr>
        <p:spPr>
          <a:xfrm>
            <a:off x="457200" y="1828801"/>
            <a:ext cx="8229600" cy="4840013"/>
          </a:xfrm>
        </p:spPr>
        <p:txBody>
          <a:bodyPr>
            <a:normAutofit lnSpcReduction="10000"/>
          </a:bodyPr>
          <a:lstStyle/>
          <a:p>
            <a:pPr eaLnBrk="1" hangingPunct="1"/>
            <a:r>
              <a:rPr lang="en-US" altLang="en-US" sz="2700" dirty="0"/>
              <a:t>Most office staff  and offices                                                      8:00 a.m. – 4:30 p.m. Monday through Friday (with a one hour lunch period)</a:t>
            </a:r>
          </a:p>
          <a:p>
            <a:pPr eaLnBrk="1" hangingPunct="1"/>
            <a:r>
              <a:rPr lang="en-US" altLang="en-US" sz="2700" dirty="0"/>
              <a:t>Basic work week for most employees consists of 5 consecutive 7 ½  work days or a total of 37 ½ hours per week </a:t>
            </a:r>
          </a:p>
          <a:p>
            <a:pPr eaLnBrk="1" hangingPunct="1"/>
            <a:r>
              <a:rPr lang="en-US" altLang="en-US" sz="2700" dirty="0"/>
              <a:t>A number of employees are required to work shifts other than  8:00 a.m. – 4:30 p.m.</a:t>
            </a:r>
          </a:p>
          <a:p>
            <a:pPr eaLnBrk="1" hangingPunct="1"/>
            <a:r>
              <a:rPr lang="en-US" altLang="en-US" sz="2700" dirty="0"/>
              <a:t>Check with supervisor for your particular schedule. Work hours are established to meet the needs of the University and discussed prior to job offer.</a:t>
            </a:r>
          </a:p>
        </p:txBody>
      </p:sp>
    </p:spTree>
    <p:extLst>
      <p:ext uri="{BB962C8B-B14F-4D97-AF65-F5344CB8AC3E}">
        <p14:creationId xmlns:p14="http://schemas.microsoft.com/office/powerpoint/2010/main" val="7330708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US" altLang="en-US"/>
              <a:t>Illinois Smoke Free Campus Act</a:t>
            </a:r>
          </a:p>
        </p:txBody>
      </p:sp>
      <p:sp>
        <p:nvSpPr>
          <p:cNvPr id="48131" name="Rectangle 3"/>
          <p:cNvSpPr>
            <a:spLocks noGrp="1" noChangeArrowheads="1"/>
          </p:cNvSpPr>
          <p:nvPr>
            <p:ph idx="1"/>
          </p:nvPr>
        </p:nvSpPr>
        <p:spPr>
          <a:xfrm>
            <a:off x="1485900" y="2228850"/>
            <a:ext cx="6172200" cy="3657600"/>
          </a:xfrm>
        </p:spPr>
        <p:txBody>
          <a:bodyPr>
            <a:normAutofit lnSpcReduction="10000"/>
          </a:bodyPr>
          <a:lstStyle/>
          <a:p>
            <a:pPr eaLnBrk="1" hangingPunct="1"/>
            <a:r>
              <a:rPr lang="en-US" altLang="en-US" sz="2700" dirty="0"/>
              <a:t>As of July 1, 2015, SIU Carbondale became a smoke free campus.</a:t>
            </a:r>
          </a:p>
          <a:p>
            <a:pPr eaLnBrk="1" hangingPunct="1"/>
            <a:r>
              <a:rPr lang="en-US" altLang="en-US" sz="2700" dirty="0"/>
              <a:t>Smoking is prohibited on all University grounds.</a:t>
            </a:r>
          </a:p>
          <a:p>
            <a:pPr eaLnBrk="1" hangingPunct="1"/>
            <a:r>
              <a:rPr lang="en-US" altLang="en-US" sz="2700" dirty="0"/>
              <a:t>Smoking is allowed within personal vehicles while parked or traveling on campus.</a:t>
            </a:r>
          </a:p>
          <a:p>
            <a:pPr eaLnBrk="1" hangingPunct="1"/>
            <a:r>
              <a:rPr lang="en-US" altLang="en-US" sz="2700" u="sng" dirty="0">
                <a:hlinkClick r:id="rId3"/>
              </a:rPr>
              <a:t>www.smokefree.siu.edu</a:t>
            </a:r>
            <a:endParaRPr lang="en-US" altLang="en-US" sz="2700" u="sng" dirty="0"/>
          </a:p>
          <a:p>
            <a:pPr eaLnBrk="1" hangingPunct="1"/>
            <a:endParaRPr lang="en-US" altLang="en-US" sz="2700" dirty="0"/>
          </a:p>
        </p:txBody>
      </p:sp>
    </p:spTree>
    <p:extLst>
      <p:ext uri="{BB962C8B-B14F-4D97-AF65-F5344CB8AC3E}">
        <p14:creationId xmlns:p14="http://schemas.microsoft.com/office/powerpoint/2010/main" val="19669326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altLang="en-US"/>
              <a:t>Identity Protection Policy</a:t>
            </a:r>
          </a:p>
        </p:txBody>
      </p:sp>
      <p:sp>
        <p:nvSpPr>
          <p:cNvPr id="50179" name="Content Placeholder 2"/>
          <p:cNvSpPr>
            <a:spLocks noGrp="1"/>
          </p:cNvSpPr>
          <p:nvPr>
            <p:ph idx="1"/>
          </p:nvPr>
        </p:nvSpPr>
        <p:spPr>
          <a:xfrm>
            <a:off x="1485900" y="2228850"/>
            <a:ext cx="6172200" cy="3714750"/>
          </a:xfrm>
        </p:spPr>
        <p:txBody>
          <a:bodyPr/>
          <a:lstStyle/>
          <a:p>
            <a:r>
              <a:rPr lang="en-US" altLang="en-US" sz="2100" dirty="0"/>
              <a:t>Social Security numbers are still required</a:t>
            </a:r>
          </a:p>
          <a:p>
            <a:r>
              <a:rPr lang="en-US" altLang="en-US" sz="2100" dirty="0"/>
              <a:t>Identity Protection Policy</a:t>
            </a:r>
          </a:p>
          <a:p>
            <a:pPr lvl="1"/>
            <a:r>
              <a:rPr lang="en-US" altLang="en-US" sz="1800" u="sng" dirty="0">
                <a:hlinkClick r:id="rId3"/>
              </a:rPr>
              <a:t>http://siusystem.edu/board-of-trustees/legislation/board-legislation-policies.shtml</a:t>
            </a:r>
            <a:endParaRPr lang="en-US" altLang="en-US" sz="1800" u="sng" dirty="0"/>
          </a:p>
          <a:p>
            <a:r>
              <a:rPr lang="en-US" altLang="en-US" sz="2100" dirty="0"/>
              <a:t>The Identity Protection Policy and training were created to help prevent theft</a:t>
            </a:r>
          </a:p>
          <a:p>
            <a:r>
              <a:rPr lang="en-US" altLang="en-US" sz="2100" dirty="0"/>
              <a:t>Identity Protection Training</a:t>
            </a:r>
          </a:p>
          <a:p>
            <a:pPr lvl="1"/>
            <a:r>
              <a:rPr lang="en-US" altLang="en-US" sz="1800" u="sng" dirty="0">
                <a:hlinkClick r:id="rId4"/>
              </a:rPr>
              <a:t>https://vcaf.siu.edu/training-documentation.php</a:t>
            </a:r>
            <a:r>
              <a:rPr lang="en-US" altLang="en-US" sz="1800" u="sng" dirty="0"/>
              <a:t> </a:t>
            </a:r>
          </a:p>
        </p:txBody>
      </p:sp>
    </p:spTree>
    <p:extLst>
      <p:ext uri="{BB962C8B-B14F-4D97-AF65-F5344CB8AC3E}">
        <p14:creationId xmlns:p14="http://schemas.microsoft.com/office/powerpoint/2010/main" val="245253946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altLang="en-US" dirty="0">
                <a:solidFill>
                  <a:schemeClr val="bg2">
                    <a:lumMod val="75000"/>
                  </a:schemeClr>
                </a:solidFill>
              </a:rPr>
              <a:t>Information Security </a:t>
            </a:r>
          </a:p>
        </p:txBody>
      </p:sp>
      <p:sp>
        <p:nvSpPr>
          <p:cNvPr id="52227" name="Rectangle 3"/>
          <p:cNvSpPr>
            <a:spLocks noGrp="1" noChangeArrowheads="1"/>
          </p:cNvSpPr>
          <p:nvPr>
            <p:ph idx="1"/>
          </p:nvPr>
        </p:nvSpPr>
        <p:spPr/>
        <p:txBody>
          <a:bodyPr/>
          <a:lstStyle/>
          <a:p>
            <a:pPr eaLnBrk="1" hangingPunct="1"/>
            <a:r>
              <a:rPr lang="en-US" altLang="en-US" sz="2100" dirty="0"/>
              <a:t>BOT Information Security Plan</a:t>
            </a:r>
          </a:p>
          <a:p>
            <a:pPr lvl="1" eaLnBrk="1" hangingPunct="1"/>
            <a:r>
              <a:rPr lang="en-US" altLang="en-US" sz="1800" u="sng" dirty="0">
                <a:hlinkClick r:id="rId3"/>
              </a:rPr>
              <a:t>https://siusystem.edu/board-of-trustees/legislation/board-legislation-policies.shtml</a:t>
            </a:r>
            <a:endParaRPr lang="en-US" altLang="en-US" u="sng" dirty="0"/>
          </a:p>
          <a:p>
            <a:pPr eaLnBrk="1" hangingPunct="1"/>
            <a:r>
              <a:rPr lang="en-US" altLang="en-US" sz="2100" dirty="0"/>
              <a:t>SIUC Information Security Program	</a:t>
            </a:r>
          </a:p>
          <a:p>
            <a:pPr lvl="1"/>
            <a:r>
              <a:rPr lang="en-US" altLang="en-US" sz="1800" u="sng" dirty="0">
                <a:hlinkClick r:id="rId4"/>
              </a:rPr>
              <a:t>https://oit.siu.edu/infosecurity/</a:t>
            </a:r>
            <a:r>
              <a:rPr lang="en-US" altLang="en-US" sz="1800" dirty="0"/>
              <a:t>  or  </a:t>
            </a:r>
            <a:r>
              <a:rPr lang="en-US" altLang="en-US" sz="1800" dirty="0">
                <a:hlinkClick r:id="rId5"/>
              </a:rPr>
              <a:t>https://oit.siu.edu/infosecurity/about-us/</a:t>
            </a:r>
            <a:r>
              <a:rPr lang="en-US" altLang="en-US" sz="1800" dirty="0"/>
              <a:t> </a:t>
            </a:r>
            <a:endParaRPr lang="en-US" altLang="en-US" sz="1800" u="sng" dirty="0"/>
          </a:p>
          <a:p>
            <a:pPr eaLnBrk="1" hangingPunct="1"/>
            <a:r>
              <a:rPr lang="en-US" altLang="en-US" sz="2100" dirty="0"/>
              <a:t>Information Technology Policies</a:t>
            </a:r>
          </a:p>
          <a:p>
            <a:pPr lvl="1" eaLnBrk="1" hangingPunct="1"/>
            <a:r>
              <a:rPr lang="en-US" altLang="en-US" sz="1800" u="sng" dirty="0">
                <a:hlinkClick r:id="rId6"/>
              </a:rPr>
              <a:t>https://oit.siu.edu/</a:t>
            </a:r>
            <a:endParaRPr lang="en-US" altLang="en-US" sz="1800" u="sng" dirty="0"/>
          </a:p>
        </p:txBody>
      </p:sp>
    </p:spTree>
    <p:extLst>
      <p:ext uri="{BB962C8B-B14F-4D97-AF65-F5344CB8AC3E}">
        <p14:creationId xmlns:p14="http://schemas.microsoft.com/office/powerpoint/2010/main" val="30973358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n-US" altLang="en-US"/>
              <a:t>Sexual Harassment Policy</a:t>
            </a:r>
          </a:p>
        </p:txBody>
      </p:sp>
      <p:sp>
        <p:nvSpPr>
          <p:cNvPr id="54275" name="Rectangle 3"/>
          <p:cNvSpPr>
            <a:spLocks noGrp="1" noChangeArrowheads="1"/>
          </p:cNvSpPr>
          <p:nvPr>
            <p:ph idx="1"/>
          </p:nvPr>
        </p:nvSpPr>
        <p:spPr/>
        <p:txBody>
          <a:bodyPr/>
          <a:lstStyle/>
          <a:p>
            <a:pPr eaLnBrk="1" hangingPunct="1">
              <a:lnSpc>
                <a:spcPct val="90000"/>
              </a:lnSpc>
            </a:pPr>
            <a:r>
              <a:rPr lang="en-US" altLang="en-US" dirty="0"/>
              <a:t>Form of discrimination expressly prohibited by law</a:t>
            </a:r>
          </a:p>
          <a:p>
            <a:pPr eaLnBrk="1" hangingPunct="1">
              <a:lnSpc>
                <a:spcPct val="90000"/>
              </a:lnSpc>
            </a:pPr>
            <a:r>
              <a:rPr lang="en-US" altLang="en-US" dirty="0"/>
              <a:t>Southern Illinois University is committed to creating and maintaining a community in which students, faculty and staff can work together in an atmosphere free of all forms of harassment, exploitation or intimidation.</a:t>
            </a:r>
          </a:p>
          <a:p>
            <a:pPr eaLnBrk="1" hangingPunct="1">
              <a:lnSpc>
                <a:spcPct val="90000"/>
              </a:lnSpc>
            </a:pPr>
            <a:r>
              <a:rPr lang="en-US" altLang="en-US" dirty="0"/>
              <a:t>Any questions should be directed to the Office of Diversity and Equity.</a:t>
            </a:r>
          </a:p>
          <a:p>
            <a:pPr eaLnBrk="1" hangingPunct="1">
              <a:lnSpc>
                <a:spcPct val="90000"/>
              </a:lnSpc>
            </a:pPr>
            <a:r>
              <a:rPr lang="en-US" altLang="en-US" dirty="0">
                <a:hlinkClick r:id="rId3"/>
              </a:rPr>
              <a:t>https://policies.siu.edu/personnel-policies/chapter4/ch4-all/sexual.php</a:t>
            </a:r>
            <a:endParaRPr lang="en-US" altLang="en-US" dirty="0"/>
          </a:p>
          <a:p>
            <a:pPr eaLnBrk="1" hangingPunct="1">
              <a:lnSpc>
                <a:spcPct val="90000"/>
              </a:lnSpc>
              <a:buFont typeface="Wingdings" panose="05000000000000000000" pitchFamily="2" charset="2"/>
              <a:buNone/>
            </a:pPr>
            <a:endParaRPr lang="en-US" altLang="en-US" dirty="0"/>
          </a:p>
        </p:txBody>
      </p:sp>
    </p:spTree>
    <p:extLst>
      <p:ext uri="{BB962C8B-B14F-4D97-AF65-F5344CB8AC3E}">
        <p14:creationId xmlns:p14="http://schemas.microsoft.com/office/powerpoint/2010/main" val="17888475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altLang="en-US" dirty="0"/>
              <a:t>Workplace Violence Policy</a:t>
            </a:r>
          </a:p>
        </p:txBody>
      </p:sp>
      <p:sp>
        <p:nvSpPr>
          <p:cNvPr id="56323" name="Rectangle 3"/>
          <p:cNvSpPr>
            <a:spLocks noGrp="1" noChangeArrowheads="1"/>
          </p:cNvSpPr>
          <p:nvPr>
            <p:ph idx="1"/>
          </p:nvPr>
        </p:nvSpPr>
        <p:spPr/>
        <p:txBody>
          <a:bodyPr>
            <a:normAutofit lnSpcReduction="10000"/>
          </a:bodyPr>
          <a:lstStyle/>
          <a:p>
            <a:pPr eaLnBrk="1" hangingPunct="1"/>
            <a:endParaRPr lang="en-US" altLang="en-US" dirty="0"/>
          </a:p>
          <a:p>
            <a:pPr eaLnBrk="1" hangingPunct="1"/>
            <a:r>
              <a:rPr lang="en-US" altLang="en-US" dirty="0"/>
              <a:t>It is the intent of the university through its policies, procedures, and practices to reduce potential for:</a:t>
            </a:r>
          </a:p>
          <a:p>
            <a:pPr lvl="1" eaLnBrk="1" hangingPunct="1"/>
            <a:r>
              <a:rPr lang="en-US" altLang="en-US" dirty="0"/>
              <a:t>Intimidation or threats from occurring</a:t>
            </a:r>
          </a:p>
          <a:p>
            <a:pPr lvl="1" eaLnBrk="1" hangingPunct="1"/>
            <a:endParaRPr lang="en-US" altLang="en-US" dirty="0"/>
          </a:p>
          <a:p>
            <a:pPr lvl="1" eaLnBrk="1" hangingPunct="1"/>
            <a:r>
              <a:rPr lang="en-US" altLang="en-US" dirty="0"/>
              <a:t>Violent acts being perpetuated</a:t>
            </a:r>
          </a:p>
          <a:p>
            <a:pPr lvl="1" eaLnBrk="1" hangingPunct="1"/>
            <a:endParaRPr lang="en-US" altLang="en-US" dirty="0"/>
          </a:p>
          <a:p>
            <a:pPr lvl="1" eaLnBrk="1" hangingPunct="1"/>
            <a:r>
              <a:rPr lang="en-US" altLang="en-US" dirty="0"/>
              <a:t>Life threatening situations from developing</a:t>
            </a:r>
          </a:p>
          <a:p>
            <a:pPr lvl="1" eaLnBrk="1" hangingPunct="1"/>
            <a:endParaRPr lang="en-US" altLang="en-US" dirty="0"/>
          </a:p>
          <a:p>
            <a:pPr lvl="1" eaLnBrk="1" hangingPunct="1"/>
            <a:r>
              <a:rPr lang="en-US" altLang="en-US" dirty="0">
                <a:hlinkClick r:id="rId3"/>
              </a:rPr>
              <a:t>https://policies.siu.edu/policies/workplaceviolence.php</a:t>
            </a:r>
            <a:endParaRPr lang="en-US" altLang="en-US" dirty="0"/>
          </a:p>
          <a:p>
            <a:pPr eaLnBrk="1" hangingPunct="1"/>
            <a:endParaRPr lang="en-US" altLang="en-US" dirty="0"/>
          </a:p>
          <a:p>
            <a:pPr eaLnBrk="1" hangingPunct="1"/>
            <a:endParaRPr lang="en-US" altLang="en-US" dirty="0"/>
          </a:p>
          <a:p>
            <a:pPr eaLnBrk="1" hangingPunct="1">
              <a:buFont typeface="Wingdings" panose="05000000000000000000" pitchFamily="2" charset="2"/>
              <a:buNone/>
            </a:pPr>
            <a:endParaRPr lang="en-US" altLang="en-US" dirty="0"/>
          </a:p>
        </p:txBody>
      </p:sp>
    </p:spTree>
    <p:extLst>
      <p:ext uri="{BB962C8B-B14F-4D97-AF65-F5344CB8AC3E}">
        <p14:creationId xmlns:p14="http://schemas.microsoft.com/office/powerpoint/2010/main" val="36595245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normAutofit fontScale="90000"/>
          </a:bodyPr>
          <a:lstStyle/>
          <a:p>
            <a:pPr algn="ctr" eaLnBrk="1" hangingPunct="1"/>
            <a:r>
              <a:rPr lang="en-US" altLang="en-US" sz="4800" dirty="0"/>
              <a:t>SIU New Employee Orientation</a:t>
            </a:r>
          </a:p>
        </p:txBody>
      </p:sp>
      <p:sp>
        <p:nvSpPr>
          <p:cNvPr id="5123" name="Rectangle 3"/>
          <p:cNvSpPr>
            <a:spLocks noGrp="1" noChangeArrowheads="1"/>
          </p:cNvSpPr>
          <p:nvPr>
            <p:ph type="subTitle" idx="1"/>
          </p:nvPr>
        </p:nvSpPr>
        <p:spPr/>
        <p:txBody>
          <a:bodyPr>
            <a:normAutofit fontScale="55000" lnSpcReduction="20000"/>
          </a:bodyPr>
          <a:lstStyle/>
          <a:p>
            <a:pPr algn="ctr" eaLnBrk="1" hangingPunct="1"/>
            <a:r>
              <a:rPr lang="en-US" altLang="en-US" sz="7000" dirty="0">
                <a:solidFill>
                  <a:schemeClr val="tx2"/>
                </a:solidFill>
                <a:latin typeface="+mj-lt"/>
              </a:rPr>
              <a:t>Fringe Benefits</a:t>
            </a:r>
          </a:p>
        </p:txBody>
      </p:sp>
    </p:spTree>
    <p:extLst>
      <p:ext uri="{BB962C8B-B14F-4D97-AF65-F5344CB8AC3E}">
        <p14:creationId xmlns:p14="http://schemas.microsoft.com/office/powerpoint/2010/main" val="205463436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lgn="ctr" eaLnBrk="1" hangingPunct="1"/>
            <a:r>
              <a:rPr lang="en-US" altLang="en-US" dirty="0"/>
              <a:t>Employee Records Staff</a:t>
            </a:r>
          </a:p>
        </p:txBody>
      </p:sp>
      <p:sp>
        <p:nvSpPr>
          <p:cNvPr id="7171" name="Rectangle 3"/>
          <p:cNvSpPr>
            <a:spLocks noGrp="1" noChangeArrowheads="1"/>
          </p:cNvSpPr>
          <p:nvPr>
            <p:ph idx="1"/>
          </p:nvPr>
        </p:nvSpPr>
        <p:spPr/>
        <p:txBody>
          <a:bodyPr>
            <a:normAutofit/>
          </a:bodyPr>
          <a:lstStyle/>
          <a:p>
            <a:pPr>
              <a:lnSpc>
                <a:spcPct val="80000"/>
              </a:lnSpc>
            </a:pPr>
            <a:r>
              <a:rPr lang="en-US" altLang="en-US" sz="2100" b="1" dirty="0"/>
              <a:t>Tara Moore 		- </a:t>
            </a:r>
            <a:r>
              <a:rPr lang="en-US" altLang="en-US" sz="2100" b="1" dirty="0">
                <a:hlinkClick r:id="rId3"/>
              </a:rPr>
              <a:t>tmoore@siu.edu</a:t>
            </a:r>
            <a:r>
              <a:rPr lang="en-US" altLang="en-US" sz="2100" b="1" dirty="0"/>
              <a:t>, 			618-453-6604</a:t>
            </a:r>
          </a:p>
          <a:p>
            <a:pPr lvl="1">
              <a:lnSpc>
                <a:spcPct val="80000"/>
              </a:lnSpc>
            </a:pPr>
            <a:r>
              <a:rPr lang="en-US" altLang="en-US" sz="1800" dirty="0"/>
              <a:t>Employee Records Supervisor: CS Semi-monthly leave benefits</a:t>
            </a:r>
          </a:p>
          <a:p>
            <a:pPr>
              <a:lnSpc>
                <a:spcPct val="80000"/>
              </a:lnSpc>
            </a:pPr>
            <a:r>
              <a:rPr lang="en-US" altLang="en-US" sz="2100" b="1" dirty="0"/>
              <a:t>Holly Sparkman- </a:t>
            </a:r>
            <a:r>
              <a:rPr lang="en-US" altLang="en-US" sz="2100" b="1" dirty="0">
                <a:hlinkClick r:id="rId4"/>
              </a:rPr>
              <a:t>hsparkman@siu.edu</a:t>
            </a:r>
            <a:r>
              <a:rPr lang="en-US" altLang="en-US" sz="2100" b="1" dirty="0"/>
              <a:t>, 		618-453-6696</a:t>
            </a:r>
          </a:p>
          <a:p>
            <a:pPr lvl="1">
              <a:lnSpc>
                <a:spcPct val="80000"/>
              </a:lnSpc>
            </a:pPr>
            <a:r>
              <a:rPr lang="en-US" altLang="en-US" sz="1800" dirty="0"/>
              <a:t>Human Resource Officer: CS Bi-weekly leave benefits, tuition waivers</a:t>
            </a:r>
          </a:p>
          <a:p>
            <a:pPr>
              <a:lnSpc>
                <a:spcPct val="80000"/>
              </a:lnSpc>
            </a:pPr>
            <a:r>
              <a:rPr lang="en-US" altLang="en-US" sz="2100" b="1" dirty="0"/>
              <a:t>Alexandra Kelly	- </a:t>
            </a:r>
            <a:r>
              <a:rPr lang="en-US" altLang="en-US" sz="2100" b="1" dirty="0">
                <a:hlinkClick r:id="rId5"/>
              </a:rPr>
              <a:t>alexandra.kelly@siu.edu</a:t>
            </a:r>
            <a:r>
              <a:rPr lang="en-US" altLang="en-US" sz="2100" b="1" dirty="0"/>
              <a:t>, 	618-453-6685</a:t>
            </a:r>
          </a:p>
          <a:p>
            <a:pPr lvl="1">
              <a:lnSpc>
                <a:spcPct val="80000"/>
              </a:lnSpc>
            </a:pPr>
            <a:r>
              <a:rPr lang="en-US" altLang="en-US" sz="1800" dirty="0"/>
              <a:t>Human Resource Representative: Faculty/AP leave benefits, tuition waivers</a:t>
            </a:r>
          </a:p>
          <a:p>
            <a:r>
              <a:rPr lang="en-US" altLang="en-US" sz="2100" b="1" dirty="0"/>
              <a:t>Katie Rumsey	- </a:t>
            </a:r>
            <a:r>
              <a:rPr lang="en-US" altLang="en-US" sz="2100" b="1" dirty="0">
                <a:hlinkClick r:id="rId6"/>
              </a:rPr>
              <a:t>katie.Rumsey@siu.edu</a:t>
            </a:r>
            <a:r>
              <a:rPr lang="en-US" altLang="en-US" sz="2100" b="1" dirty="0"/>
              <a:t>, 		618-453-6602</a:t>
            </a:r>
          </a:p>
          <a:p>
            <a:pPr lvl="1"/>
            <a:r>
              <a:rPr lang="en-US" altLang="en-US" sz="1800" dirty="0"/>
              <a:t>Human Resource Assistant: employment verification, I-9, file maintenance</a:t>
            </a:r>
          </a:p>
          <a:p>
            <a:pPr marL="0" indent="0" eaLnBrk="1" hangingPunct="1">
              <a:lnSpc>
                <a:spcPct val="80000"/>
              </a:lnSpc>
              <a:buNone/>
            </a:pPr>
            <a:endParaRPr lang="en-US" altLang="en-US" sz="2400" dirty="0"/>
          </a:p>
        </p:txBody>
      </p:sp>
    </p:spTree>
    <p:extLst>
      <p:ext uri="{BB962C8B-B14F-4D97-AF65-F5344CB8AC3E}">
        <p14:creationId xmlns:p14="http://schemas.microsoft.com/office/powerpoint/2010/main" val="7443830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447338"/>
            <a:ext cx="8229600" cy="1295401"/>
          </a:xfrm>
        </p:spPr>
        <p:txBody>
          <a:bodyPr/>
          <a:lstStyle/>
          <a:p>
            <a:pPr eaLnBrk="1" hangingPunct="1"/>
            <a:r>
              <a:rPr lang="en-US" altLang="en-US" dirty="0"/>
              <a:t>Fringe Benefit Section Agenda</a:t>
            </a:r>
          </a:p>
        </p:txBody>
      </p:sp>
      <p:sp>
        <p:nvSpPr>
          <p:cNvPr id="9219" name="Rectangle 3"/>
          <p:cNvSpPr>
            <a:spLocks noGrp="1" noChangeArrowheads="1"/>
          </p:cNvSpPr>
          <p:nvPr>
            <p:ph idx="1"/>
          </p:nvPr>
        </p:nvSpPr>
        <p:spPr>
          <a:xfrm>
            <a:off x="457200" y="2505456"/>
            <a:ext cx="8229600" cy="3722288"/>
          </a:xfrm>
        </p:spPr>
        <p:txBody>
          <a:bodyPr>
            <a:normAutofit lnSpcReduction="10000"/>
          </a:bodyPr>
          <a:lstStyle/>
          <a:p>
            <a:pPr eaLnBrk="1" hangingPunct="1"/>
            <a:r>
              <a:rPr lang="en-US" altLang="en-US" sz="3200" dirty="0"/>
              <a:t>Employee Records Staff</a:t>
            </a:r>
          </a:p>
          <a:p>
            <a:pPr eaLnBrk="1" hangingPunct="1"/>
            <a:r>
              <a:rPr lang="en-US" altLang="en-US" sz="3200" dirty="0"/>
              <a:t>Absences and Benefits</a:t>
            </a:r>
          </a:p>
          <a:p>
            <a:pPr eaLnBrk="1" hangingPunct="1"/>
            <a:r>
              <a:rPr lang="en-US" altLang="en-US" sz="3200" dirty="0"/>
              <a:t>Leaves with Pay</a:t>
            </a:r>
          </a:p>
          <a:p>
            <a:pPr eaLnBrk="1" hangingPunct="1"/>
            <a:r>
              <a:rPr lang="en-US" altLang="en-US" sz="3200" dirty="0"/>
              <a:t>Leaves without Pay</a:t>
            </a:r>
          </a:p>
          <a:p>
            <a:pPr eaLnBrk="1" hangingPunct="1"/>
            <a:r>
              <a:rPr lang="en-US" altLang="en-US" sz="3200" dirty="0"/>
              <a:t>Tuition Waiver Benefits</a:t>
            </a:r>
          </a:p>
          <a:p>
            <a:pPr eaLnBrk="1" hangingPunct="1"/>
            <a:r>
              <a:rPr lang="en-US" altLang="en-US" sz="3200" dirty="0"/>
              <a:t>Spouse or Civil Union Partner cards</a:t>
            </a:r>
          </a:p>
          <a:p>
            <a:pPr eaLnBrk="1" hangingPunct="1">
              <a:buFont typeface="Wingdings" panose="05000000000000000000" pitchFamily="2" charset="2"/>
              <a:buNone/>
            </a:pPr>
            <a:endParaRPr lang="en-US" altLang="en-US" sz="3600" dirty="0"/>
          </a:p>
          <a:p>
            <a:pPr eaLnBrk="1" hangingPunct="1"/>
            <a:endParaRPr lang="en-US" altLang="en-US" dirty="0"/>
          </a:p>
        </p:txBody>
      </p:sp>
    </p:spTree>
    <p:extLst>
      <p:ext uri="{BB962C8B-B14F-4D97-AF65-F5344CB8AC3E}">
        <p14:creationId xmlns:p14="http://schemas.microsoft.com/office/powerpoint/2010/main" val="124243731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304D5-10D3-4FDE-A5EA-B163E957DE59}"/>
              </a:ext>
            </a:extLst>
          </p:cNvPr>
          <p:cNvSpPr>
            <a:spLocks noGrp="1"/>
          </p:cNvSpPr>
          <p:nvPr>
            <p:ph type="title"/>
          </p:nvPr>
        </p:nvSpPr>
        <p:spPr/>
        <p:txBody>
          <a:bodyPr/>
          <a:lstStyle/>
          <a:p>
            <a:r>
              <a:rPr lang="en-US" dirty="0"/>
              <a:t>SIUC Policies</a:t>
            </a:r>
          </a:p>
        </p:txBody>
      </p:sp>
      <p:sp>
        <p:nvSpPr>
          <p:cNvPr id="3" name="Content Placeholder 2">
            <a:extLst>
              <a:ext uri="{FF2B5EF4-FFF2-40B4-BE49-F238E27FC236}">
                <a16:creationId xmlns:a16="http://schemas.microsoft.com/office/drawing/2014/main" id="{DDCA2F8B-4C52-4DE4-83A3-3F08F4A1D631}"/>
              </a:ext>
            </a:extLst>
          </p:cNvPr>
          <p:cNvSpPr>
            <a:spLocks noGrp="1"/>
          </p:cNvSpPr>
          <p:nvPr>
            <p:ph idx="1"/>
          </p:nvPr>
        </p:nvSpPr>
        <p:spPr/>
        <p:txBody>
          <a:bodyPr/>
          <a:lstStyle/>
          <a:p>
            <a:r>
              <a:rPr lang="en-US" dirty="0"/>
              <a:t>Please note: all benefits discussed in this section are based on university policy. Please refer to your applicable collective bargaining agreement if you are represented by a union</a:t>
            </a:r>
          </a:p>
          <a:p>
            <a:r>
              <a:rPr lang="en-US" dirty="0"/>
              <a:t>A complete listing of university policy can be found here: </a:t>
            </a:r>
            <a:r>
              <a:rPr lang="en-US" dirty="0">
                <a:hlinkClick r:id="rId3"/>
              </a:rPr>
              <a:t>https://policies.siu.edu/</a:t>
            </a:r>
            <a:r>
              <a:rPr lang="en-US" dirty="0"/>
              <a:t> </a:t>
            </a:r>
          </a:p>
          <a:p>
            <a:r>
              <a:rPr lang="en-US" dirty="0"/>
              <a:t>Union agreements posted online can be found here: </a:t>
            </a:r>
            <a:r>
              <a:rPr lang="en-US" dirty="0">
                <a:hlinkClick r:id="rId4"/>
              </a:rPr>
              <a:t>https://laborrelations.siu.edu/labor-contracts/</a:t>
            </a:r>
            <a:r>
              <a:rPr lang="en-US" dirty="0"/>
              <a:t> </a:t>
            </a:r>
          </a:p>
        </p:txBody>
      </p:sp>
    </p:spTree>
    <p:extLst>
      <p:ext uri="{BB962C8B-B14F-4D97-AF65-F5344CB8AC3E}">
        <p14:creationId xmlns:p14="http://schemas.microsoft.com/office/powerpoint/2010/main" val="307547787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sz="2400" dirty="0"/>
              <a:t>Absences and Benefits</a:t>
            </a:r>
            <a:br>
              <a:rPr lang="en-US" altLang="en-US" dirty="0"/>
            </a:br>
            <a:r>
              <a:rPr lang="en-US" altLang="en-US" dirty="0"/>
              <a:t>Reporting Absences</a:t>
            </a:r>
          </a:p>
        </p:txBody>
      </p:sp>
      <p:sp>
        <p:nvSpPr>
          <p:cNvPr id="11267" name="Rectangle 3"/>
          <p:cNvSpPr>
            <a:spLocks noGrp="1" noChangeArrowheads="1"/>
          </p:cNvSpPr>
          <p:nvPr>
            <p:ph idx="1"/>
          </p:nvPr>
        </p:nvSpPr>
        <p:spPr>
          <a:xfrm>
            <a:off x="581192" y="1883665"/>
            <a:ext cx="7989752" cy="4974336"/>
          </a:xfrm>
        </p:spPr>
        <p:txBody>
          <a:bodyPr>
            <a:normAutofit/>
          </a:bodyPr>
          <a:lstStyle/>
          <a:p>
            <a:r>
              <a:rPr lang="en-US" altLang="en-US" dirty="0"/>
              <a:t>Guidelines: when an employee finds it is necessary to be absent from work during the scheduled work period, an absence slip must be completed documenting the time off. These slips are obtained at the department or following link: </a:t>
            </a:r>
            <a:r>
              <a:rPr lang="en-US" altLang="en-US" dirty="0">
                <a:hlinkClick r:id="rId3"/>
              </a:rPr>
              <a:t>https://eforms.siu.edu/</a:t>
            </a:r>
            <a:r>
              <a:rPr lang="en-US" altLang="en-US" dirty="0"/>
              <a:t> (please find either civil service or faculty/AP)</a:t>
            </a:r>
          </a:p>
          <a:p>
            <a:r>
              <a:rPr lang="en-US" altLang="en-US" dirty="0"/>
              <a:t>Absence Slips: should include the employee’s AIS ID#, department, dates and times off, and type of leave taken.  Absence slips should be submitted to your supervisor for approval.</a:t>
            </a:r>
          </a:p>
          <a:p>
            <a:r>
              <a:rPr lang="en-US" altLang="en-US" dirty="0"/>
              <a:t>Keep copy for your records</a:t>
            </a:r>
          </a:p>
          <a:p>
            <a:r>
              <a:rPr lang="en-US" altLang="en-US" dirty="0"/>
              <a:t>Contact SIUC HR Records for any questions</a:t>
            </a:r>
          </a:p>
          <a:p>
            <a:r>
              <a:rPr lang="en-US" altLang="en-US" dirty="0"/>
              <a:t>(See also Sick &amp; Vacation time use information &amp; policies provided by SIUC HR Records)</a:t>
            </a:r>
          </a:p>
        </p:txBody>
      </p:sp>
    </p:spTree>
    <p:extLst>
      <p:ext uri="{BB962C8B-B14F-4D97-AF65-F5344CB8AC3E}">
        <p14:creationId xmlns:p14="http://schemas.microsoft.com/office/powerpoint/2010/main" val="388054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a:t>Flex Time	</a:t>
            </a:r>
          </a:p>
        </p:txBody>
      </p:sp>
      <p:sp>
        <p:nvSpPr>
          <p:cNvPr id="13315" name="Rectangle 3"/>
          <p:cNvSpPr>
            <a:spLocks noGrp="1" noChangeArrowheads="1"/>
          </p:cNvSpPr>
          <p:nvPr>
            <p:ph idx="1"/>
          </p:nvPr>
        </p:nvSpPr>
        <p:spPr/>
        <p:txBody>
          <a:bodyPr>
            <a:normAutofit fontScale="92500" lnSpcReduction="10000"/>
          </a:bodyPr>
          <a:lstStyle/>
          <a:p>
            <a:pPr eaLnBrk="1" hangingPunct="1"/>
            <a:r>
              <a:rPr lang="en-US" altLang="en-US" sz="3000" dirty="0"/>
              <a:t>Available in some units</a:t>
            </a:r>
          </a:p>
          <a:p>
            <a:pPr eaLnBrk="1" hangingPunct="1">
              <a:buFont typeface="Wingdings" panose="05000000000000000000" pitchFamily="2" charset="2"/>
              <a:buNone/>
            </a:pPr>
            <a:r>
              <a:rPr lang="en-US" altLang="en-US" sz="3000" dirty="0"/>
              <a:t>	</a:t>
            </a:r>
          </a:p>
          <a:p>
            <a:pPr eaLnBrk="1" hangingPunct="1"/>
            <a:r>
              <a:rPr lang="en-US" altLang="en-US" sz="3000" dirty="0"/>
              <a:t>Work schedules must conform to the needs of department</a:t>
            </a:r>
          </a:p>
          <a:p>
            <a:pPr marL="0" indent="0" eaLnBrk="1" hangingPunct="1">
              <a:buNone/>
            </a:pPr>
            <a:endParaRPr lang="en-US" altLang="en-US" sz="3000" dirty="0"/>
          </a:p>
          <a:p>
            <a:pPr eaLnBrk="1" hangingPunct="1"/>
            <a:r>
              <a:rPr lang="en-US" altLang="en-US" sz="3200" dirty="0"/>
              <a:t>Check with your supervisor for availability within your department</a:t>
            </a:r>
            <a:endParaRPr lang="en-US" altLang="en-US" sz="3000" dirty="0"/>
          </a:p>
        </p:txBody>
      </p:sp>
    </p:spTree>
    <p:extLst>
      <p:ext uri="{BB962C8B-B14F-4D97-AF65-F5344CB8AC3E}">
        <p14:creationId xmlns:p14="http://schemas.microsoft.com/office/powerpoint/2010/main" val="53579960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en-US"/>
              <a:t>Leaves with Pay</a:t>
            </a:r>
          </a:p>
        </p:txBody>
      </p:sp>
      <p:sp>
        <p:nvSpPr>
          <p:cNvPr id="21507" name="Rectangle 3"/>
          <p:cNvSpPr>
            <a:spLocks noGrp="1" noChangeArrowheads="1"/>
          </p:cNvSpPr>
          <p:nvPr>
            <p:ph idx="1"/>
          </p:nvPr>
        </p:nvSpPr>
        <p:spPr/>
        <p:txBody>
          <a:bodyPr>
            <a:normAutofit fontScale="92500" lnSpcReduction="20000"/>
          </a:bodyPr>
          <a:lstStyle/>
          <a:p>
            <a:pPr eaLnBrk="1" hangingPunct="1">
              <a:lnSpc>
                <a:spcPct val="80000"/>
              </a:lnSpc>
            </a:pPr>
            <a:r>
              <a:rPr lang="en-US" altLang="en-US" sz="2800"/>
              <a:t>Disaster Relief</a:t>
            </a:r>
          </a:p>
          <a:p>
            <a:pPr eaLnBrk="1" hangingPunct="1">
              <a:lnSpc>
                <a:spcPct val="80000"/>
              </a:lnSpc>
            </a:pPr>
            <a:endParaRPr lang="en-US" altLang="en-US" sz="2800"/>
          </a:p>
          <a:p>
            <a:pPr eaLnBrk="1" hangingPunct="1">
              <a:lnSpc>
                <a:spcPct val="80000"/>
              </a:lnSpc>
            </a:pPr>
            <a:r>
              <a:rPr lang="en-US" altLang="en-US" sz="2800"/>
              <a:t>Bereavement</a:t>
            </a:r>
          </a:p>
          <a:p>
            <a:pPr eaLnBrk="1" hangingPunct="1">
              <a:lnSpc>
                <a:spcPct val="80000"/>
              </a:lnSpc>
            </a:pPr>
            <a:endParaRPr lang="en-US" altLang="en-US" sz="2800"/>
          </a:p>
          <a:p>
            <a:pPr eaLnBrk="1" hangingPunct="1">
              <a:lnSpc>
                <a:spcPct val="80000"/>
              </a:lnSpc>
            </a:pPr>
            <a:r>
              <a:rPr lang="en-US" altLang="en-US" sz="2800"/>
              <a:t>Jury Duty</a:t>
            </a:r>
          </a:p>
          <a:p>
            <a:pPr eaLnBrk="1" hangingPunct="1">
              <a:lnSpc>
                <a:spcPct val="80000"/>
              </a:lnSpc>
            </a:pPr>
            <a:endParaRPr lang="en-US" altLang="en-US" sz="2800"/>
          </a:p>
          <a:p>
            <a:pPr eaLnBrk="1" hangingPunct="1">
              <a:lnSpc>
                <a:spcPct val="80000"/>
              </a:lnSpc>
            </a:pPr>
            <a:r>
              <a:rPr lang="en-US" altLang="en-US" sz="2800"/>
              <a:t>Military Service</a:t>
            </a:r>
          </a:p>
          <a:p>
            <a:pPr eaLnBrk="1" hangingPunct="1">
              <a:lnSpc>
                <a:spcPct val="80000"/>
              </a:lnSpc>
            </a:pPr>
            <a:endParaRPr lang="en-US" altLang="en-US" sz="2800"/>
          </a:p>
          <a:p>
            <a:pPr eaLnBrk="1" hangingPunct="1">
              <a:lnSpc>
                <a:spcPct val="80000"/>
              </a:lnSpc>
            </a:pPr>
            <a:r>
              <a:rPr lang="en-US" altLang="en-US" sz="2800"/>
              <a:t>Extended Sick Leave (Civil Service)</a:t>
            </a:r>
          </a:p>
          <a:p>
            <a:pPr eaLnBrk="1" hangingPunct="1">
              <a:lnSpc>
                <a:spcPct val="80000"/>
              </a:lnSpc>
              <a:buFont typeface="Wingdings" panose="05000000000000000000" pitchFamily="2" charset="2"/>
              <a:buNone/>
            </a:pPr>
            <a:endParaRPr lang="en-US" altLang="en-US" sz="2800"/>
          </a:p>
        </p:txBody>
      </p:sp>
    </p:spTree>
    <p:extLst>
      <p:ext uri="{BB962C8B-B14F-4D97-AF65-F5344CB8AC3E}">
        <p14:creationId xmlns:p14="http://schemas.microsoft.com/office/powerpoint/2010/main" val="256061500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sz="2400"/>
              <a:t>Leaves with Pay</a:t>
            </a:r>
            <a:br>
              <a:rPr lang="en-US" altLang="en-US"/>
            </a:br>
            <a:r>
              <a:rPr lang="en-US" altLang="en-US"/>
              <a:t>Disaster Relief</a:t>
            </a:r>
          </a:p>
        </p:txBody>
      </p:sp>
      <p:sp>
        <p:nvSpPr>
          <p:cNvPr id="23555" name="Rectangle 3"/>
          <p:cNvSpPr>
            <a:spLocks noGrp="1" noChangeArrowheads="1"/>
          </p:cNvSpPr>
          <p:nvPr>
            <p:ph idx="1"/>
          </p:nvPr>
        </p:nvSpPr>
        <p:spPr/>
        <p:txBody>
          <a:bodyPr>
            <a:normAutofit fontScale="62500" lnSpcReduction="20000"/>
          </a:bodyPr>
          <a:lstStyle/>
          <a:p>
            <a:r>
              <a:rPr lang="en-US" altLang="en-US" sz="2800" dirty="0"/>
              <a:t>Up to 20 days in 12-month period</a:t>
            </a:r>
          </a:p>
          <a:p>
            <a:pPr>
              <a:buNone/>
            </a:pPr>
            <a:endParaRPr lang="en-US" altLang="en-US" sz="2800" dirty="0"/>
          </a:p>
          <a:p>
            <a:r>
              <a:rPr lang="en-US" altLang="en-US" sz="2800" dirty="0"/>
              <a:t>Must be a certified disaster service volunteer with  American Red Cross or assigned to Illinois Emergency Management Agency</a:t>
            </a:r>
          </a:p>
          <a:p>
            <a:pPr>
              <a:buNone/>
            </a:pPr>
            <a:endParaRPr lang="en-US" altLang="en-US" sz="2800" dirty="0"/>
          </a:p>
          <a:p>
            <a:r>
              <a:rPr lang="en-US" altLang="en-US" sz="2800" dirty="0"/>
              <a:t>Must be a disaster that occurred within the United States or its territories.</a:t>
            </a:r>
          </a:p>
          <a:p>
            <a:pPr marL="0" indent="0">
              <a:buNone/>
            </a:pPr>
            <a:endParaRPr lang="en-US" altLang="en-US" sz="2800" dirty="0"/>
          </a:p>
          <a:p>
            <a:r>
              <a:rPr lang="en-US" altLang="en-US" sz="2800" dirty="0"/>
              <a:t>To apply, you must contact your respective HR Records representative and provide necessary documentation</a:t>
            </a:r>
          </a:p>
          <a:p>
            <a:r>
              <a:rPr lang="en-US" altLang="en-US" sz="2800" dirty="0"/>
              <a:t>Policy: </a:t>
            </a:r>
            <a:r>
              <a:rPr lang="en-US" altLang="en-US" sz="2800" dirty="0">
                <a:hlinkClick r:id="rId3"/>
              </a:rPr>
              <a:t>https://policies.siu.edu/personnel-policies/chapter6/leaveall.php</a:t>
            </a:r>
            <a:r>
              <a:rPr lang="en-US" altLang="en-US" sz="2800" dirty="0"/>
              <a:t> (see II.)</a:t>
            </a:r>
          </a:p>
        </p:txBody>
      </p:sp>
    </p:spTree>
    <p:extLst>
      <p:ext uri="{BB962C8B-B14F-4D97-AF65-F5344CB8AC3E}">
        <p14:creationId xmlns:p14="http://schemas.microsoft.com/office/powerpoint/2010/main" val="366710431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83650" y="763587"/>
            <a:ext cx="7714200" cy="989013"/>
          </a:xfrm>
        </p:spPr>
        <p:txBody>
          <a:bodyPr>
            <a:normAutofit fontScale="90000"/>
          </a:bodyPr>
          <a:lstStyle/>
          <a:p>
            <a:pPr eaLnBrk="1" hangingPunct="1"/>
            <a:r>
              <a:rPr lang="en-US" altLang="en-US" sz="2400" dirty="0"/>
              <a:t>Leaves with Pay</a:t>
            </a:r>
            <a:br>
              <a:rPr lang="en-US" altLang="en-US" sz="2000" dirty="0"/>
            </a:br>
            <a:r>
              <a:rPr lang="en-US" altLang="en-US" sz="3600" dirty="0"/>
              <a:t>Bereavement</a:t>
            </a:r>
          </a:p>
        </p:txBody>
      </p:sp>
      <p:sp>
        <p:nvSpPr>
          <p:cNvPr id="25603" name="Rectangle 3"/>
          <p:cNvSpPr>
            <a:spLocks noGrp="1" noChangeArrowheads="1"/>
          </p:cNvSpPr>
          <p:nvPr>
            <p:ph idx="1"/>
          </p:nvPr>
        </p:nvSpPr>
        <p:spPr>
          <a:xfrm>
            <a:off x="483650" y="1866585"/>
            <a:ext cx="7974550" cy="4815707"/>
          </a:xfrm>
        </p:spPr>
        <p:txBody>
          <a:bodyPr/>
          <a:lstStyle/>
          <a:p>
            <a:r>
              <a:rPr lang="en-US" altLang="en-US" dirty="0"/>
              <a:t>Up to 3 days to attend the funeral or memorial service, related travel or bereavement time of immediate family or household.  </a:t>
            </a:r>
            <a:endParaRPr lang="en-US" altLang="en-US" dirty="0">
              <a:highlight>
                <a:srgbClr val="FFFF00"/>
              </a:highlight>
            </a:endParaRPr>
          </a:p>
          <a:p>
            <a:pPr lvl="1"/>
            <a:r>
              <a:rPr lang="en-US" altLang="en-US" dirty="0"/>
              <a:t>For these purposes immediate family is defined as: spouse/civil-union partner, child, parent, brother, sister, grandparent, grandchild, corresponding in-laws, and immediate family of civil union partners; this includes step-parent.</a:t>
            </a:r>
          </a:p>
          <a:p>
            <a:pPr lvl="1"/>
            <a:r>
              <a:rPr lang="en-US" altLang="en-US" dirty="0"/>
              <a:t>Household is defined as anyone maintaining a family relationship living in the home.</a:t>
            </a:r>
          </a:p>
          <a:p>
            <a:r>
              <a:rPr lang="en-US" altLang="en-US" dirty="0"/>
              <a:t>One day granted to attend the funeral for a relative outside the immediate family</a:t>
            </a:r>
          </a:p>
          <a:p>
            <a:pPr lvl="1"/>
            <a:r>
              <a:rPr lang="en-US" altLang="en-US" dirty="0"/>
              <a:t>This includes aunts, uncles, nieces, nephews, cousins, corresponding in-laws or to serve as pallbearer</a:t>
            </a:r>
          </a:p>
          <a:p>
            <a:r>
              <a:rPr lang="en-US" altLang="en-US" dirty="0"/>
              <a:t>There is also an expanded time period of unpaid time in the event of a loss of a child</a:t>
            </a:r>
          </a:p>
          <a:p>
            <a:r>
              <a:rPr lang="en-US" altLang="en-US" dirty="0"/>
              <a:t>Bereavement also allows for employees to use additional sick and/or vacation time for bereavement purposes in special circumstances</a:t>
            </a:r>
          </a:p>
          <a:p>
            <a:r>
              <a:rPr lang="en-US" altLang="en-US" sz="1600" dirty="0"/>
              <a:t>Policy: </a:t>
            </a:r>
            <a:r>
              <a:rPr lang="en-US" altLang="en-US" sz="1600" dirty="0">
                <a:hlinkClick r:id="rId3"/>
              </a:rPr>
              <a:t>https://policies.siu.edu/personnel-policies/chapter6/leaveall.php</a:t>
            </a:r>
            <a:r>
              <a:rPr lang="en-US" altLang="en-US" sz="1600" dirty="0"/>
              <a:t> </a:t>
            </a:r>
          </a:p>
          <a:p>
            <a:pPr lvl="1" eaLnBrk="1" hangingPunct="1">
              <a:buFont typeface="Wingdings" panose="05000000000000000000" pitchFamily="2" charset="2"/>
              <a:buNone/>
            </a:pPr>
            <a:endParaRPr lang="en-US" altLang="en-US" dirty="0"/>
          </a:p>
        </p:txBody>
      </p:sp>
    </p:spTree>
    <p:extLst>
      <p:ext uri="{BB962C8B-B14F-4D97-AF65-F5344CB8AC3E}">
        <p14:creationId xmlns:p14="http://schemas.microsoft.com/office/powerpoint/2010/main" val="186213740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en-US" sz="2400"/>
              <a:t>Leaves with Pay</a:t>
            </a:r>
            <a:br>
              <a:rPr lang="en-US" altLang="en-US" sz="2400"/>
            </a:br>
            <a:r>
              <a:rPr lang="en-US" altLang="en-US"/>
              <a:t>Jury Duty</a:t>
            </a:r>
          </a:p>
        </p:txBody>
      </p:sp>
      <p:sp>
        <p:nvSpPr>
          <p:cNvPr id="27651" name="Rectangle 3"/>
          <p:cNvSpPr>
            <a:spLocks noGrp="1" noChangeArrowheads="1"/>
          </p:cNvSpPr>
          <p:nvPr>
            <p:ph idx="1"/>
          </p:nvPr>
        </p:nvSpPr>
        <p:spPr/>
        <p:txBody>
          <a:bodyPr/>
          <a:lstStyle/>
          <a:p>
            <a:pPr>
              <a:lnSpc>
                <a:spcPct val="90000"/>
              </a:lnSpc>
            </a:pPr>
            <a:r>
              <a:rPr lang="en-US" altLang="en-US" dirty="0"/>
              <a:t>Jury Duty or Subpoena - leave with pay</a:t>
            </a:r>
          </a:p>
          <a:p>
            <a:pPr lvl="1">
              <a:lnSpc>
                <a:spcPct val="90000"/>
              </a:lnSpc>
            </a:pPr>
            <a:r>
              <a:rPr lang="en-US" altLang="en-US" dirty="0"/>
              <a:t>If you are subpoenaed by any legislative, judicial or administrative tribunal, a leave with pay is granted while you are in court.</a:t>
            </a:r>
          </a:p>
          <a:p>
            <a:pPr>
              <a:lnSpc>
                <a:spcPct val="90000"/>
              </a:lnSpc>
            </a:pPr>
            <a:r>
              <a:rPr lang="en-US" altLang="en-US" dirty="0"/>
              <a:t>When court is not in session, employee must return to work</a:t>
            </a:r>
          </a:p>
          <a:p>
            <a:pPr>
              <a:lnSpc>
                <a:spcPct val="90000"/>
              </a:lnSpc>
            </a:pPr>
            <a:r>
              <a:rPr lang="en-US" altLang="en-US" dirty="0"/>
              <a:t>Leave does not apply if required to appear as defendant or plaintiff for personal civil or criminal lawsuit</a:t>
            </a:r>
          </a:p>
          <a:p>
            <a:pPr>
              <a:lnSpc>
                <a:spcPct val="90000"/>
              </a:lnSpc>
            </a:pPr>
            <a:r>
              <a:rPr lang="en-US" altLang="en-US" dirty="0"/>
              <a:t>Jury duty compensation does not have to be reported to SIUC</a:t>
            </a:r>
          </a:p>
          <a:p>
            <a:pPr>
              <a:lnSpc>
                <a:spcPct val="90000"/>
              </a:lnSpc>
            </a:pPr>
            <a:r>
              <a:rPr lang="en-US" altLang="en-US" sz="1600" dirty="0"/>
              <a:t>Policy: </a:t>
            </a:r>
            <a:r>
              <a:rPr lang="en-US" altLang="en-US" sz="1600" dirty="0">
                <a:hlinkClick r:id="rId3"/>
              </a:rPr>
              <a:t>https://policies.siu.edu/personnel-policies/chapter6/leaveall.php</a:t>
            </a:r>
            <a:r>
              <a:rPr lang="en-US" altLang="en-US" sz="1600" dirty="0"/>
              <a:t> </a:t>
            </a:r>
          </a:p>
        </p:txBody>
      </p:sp>
    </p:spTree>
    <p:extLst>
      <p:ext uri="{BB962C8B-B14F-4D97-AF65-F5344CB8AC3E}">
        <p14:creationId xmlns:p14="http://schemas.microsoft.com/office/powerpoint/2010/main" val="329775983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en-US" sz="2400"/>
              <a:t>Leaves with Pay</a:t>
            </a:r>
            <a:br>
              <a:rPr lang="en-US" altLang="en-US" sz="2400"/>
            </a:br>
            <a:r>
              <a:rPr lang="en-US" altLang="en-US"/>
              <a:t>Military Service</a:t>
            </a:r>
          </a:p>
        </p:txBody>
      </p:sp>
      <p:sp>
        <p:nvSpPr>
          <p:cNvPr id="29699" name="Rectangle 3"/>
          <p:cNvSpPr>
            <a:spLocks noGrp="1" noChangeArrowheads="1"/>
          </p:cNvSpPr>
          <p:nvPr>
            <p:ph idx="1"/>
          </p:nvPr>
        </p:nvSpPr>
        <p:spPr>
          <a:xfrm>
            <a:off x="685800" y="1976438"/>
            <a:ext cx="7772400" cy="4122737"/>
          </a:xfrm>
        </p:spPr>
        <p:txBody>
          <a:bodyPr>
            <a:normAutofit fontScale="77500" lnSpcReduction="20000"/>
          </a:bodyPr>
          <a:lstStyle/>
          <a:p>
            <a:r>
              <a:rPr lang="en-US" altLang="en-US" sz="2800" dirty="0"/>
              <a:t>For annual military obligations in any component of the US armed forces</a:t>
            </a:r>
          </a:p>
          <a:p>
            <a:pPr lvl="1"/>
            <a:r>
              <a:rPr lang="en-US" altLang="en-US" sz="2600" dirty="0"/>
              <a:t>SIUC grants a leave with pay of up to 10 days, or as defined by state law, for the fulfillment of an employee’s annual obligation in any component of the armed forces</a:t>
            </a:r>
          </a:p>
          <a:p>
            <a:pPr lvl="1"/>
            <a:r>
              <a:rPr lang="en-US" altLang="en-US" sz="2400" dirty="0"/>
              <a:t>A copy of your orders mush be provided to your department as well as Human Resources</a:t>
            </a:r>
          </a:p>
          <a:p>
            <a:pPr lvl="1"/>
            <a:r>
              <a:rPr lang="en-US" altLang="en-US" sz="2400" dirty="0"/>
              <a:t>Differential pay is applied in circumstances specified by the Illinois Service Member Employment &amp; Reemployment Rights Act</a:t>
            </a:r>
          </a:p>
          <a:p>
            <a:r>
              <a:rPr lang="en-US" altLang="en-US" sz="2800" dirty="0"/>
              <a:t>If activated due to civil disturbance, disaster or local emergency</a:t>
            </a:r>
          </a:p>
          <a:p>
            <a:pPr lvl="1"/>
            <a:r>
              <a:rPr lang="en-US" altLang="en-US" sz="2800" dirty="0"/>
              <a:t>Cumulative maximum of 20 working days per fiscal year</a:t>
            </a:r>
            <a:endParaRPr lang="en-US" altLang="en-US" sz="2600" dirty="0"/>
          </a:p>
          <a:p>
            <a:r>
              <a:rPr lang="en-US" altLang="en-US" sz="2300" dirty="0"/>
              <a:t>Policy: </a:t>
            </a:r>
            <a:r>
              <a:rPr lang="en-US" altLang="en-US" sz="2300" dirty="0">
                <a:hlinkClick r:id="rId3"/>
              </a:rPr>
              <a:t>https://policies.siu.edu/personnel-policies/chapter6/leaveall.php</a:t>
            </a:r>
            <a:r>
              <a:rPr lang="en-US" altLang="en-US" sz="2300" dirty="0"/>
              <a:t> </a:t>
            </a:r>
          </a:p>
        </p:txBody>
      </p:sp>
    </p:spTree>
    <p:extLst>
      <p:ext uri="{BB962C8B-B14F-4D97-AF65-F5344CB8AC3E}">
        <p14:creationId xmlns:p14="http://schemas.microsoft.com/office/powerpoint/2010/main" val="182110950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737795"/>
            <a:ext cx="8229600" cy="1524000"/>
          </a:xfrm>
        </p:spPr>
        <p:txBody>
          <a:bodyPr/>
          <a:lstStyle/>
          <a:p>
            <a:br>
              <a:rPr lang="en-US" altLang="en-US" u="sng" dirty="0"/>
            </a:br>
            <a:r>
              <a:rPr lang="en-US" altLang="en-US" sz="3600" dirty="0"/>
              <a:t>Family Military Leave Act</a:t>
            </a:r>
            <a:br>
              <a:rPr lang="en-US" altLang="en-US" dirty="0"/>
            </a:br>
            <a:endParaRPr lang="en-US" altLang="en-US" dirty="0"/>
          </a:p>
        </p:txBody>
      </p:sp>
      <p:sp>
        <p:nvSpPr>
          <p:cNvPr id="31747" name="Content Placeholder 2"/>
          <p:cNvSpPr>
            <a:spLocks noGrp="1"/>
          </p:cNvSpPr>
          <p:nvPr>
            <p:ph idx="1"/>
          </p:nvPr>
        </p:nvSpPr>
        <p:spPr>
          <a:xfrm>
            <a:off x="457200" y="1947134"/>
            <a:ext cx="8458200" cy="4302125"/>
          </a:xfrm>
        </p:spPr>
        <p:txBody>
          <a:bodyPr/>
          <a:lstStyle/>
          <a:p>
            <a:r>
              <a:rPr lang="en-US" altLang="en-US" sz="2000" dirty="0"/>
              <a:t>Southern Illinois University Carbondale is committed to full compliance with the Illinois Family Military Leave Act.  This provides an eligible employee who is the spouse, parent, child or grandparent of an eligible service member time off work in the event of a deployment of greater than 30 days.  The full act, along with eligibility requirements, is located here,</a:t>
            </a:r>
            <a:r>
              <a:rPr lang="en-US" altLang="en-US" u="sng" dirty="0"/>
              <a:t> </a:t>
            </a:r>
            <a:r>
              <a:rPr lang="en-US" altLang="en-US" u="sng" dirty="0">
                <a:hlinkClick r:id="rId3"/>
              </a:rPr>
              <a:t>http://www.ilga.gov/legislation/ilcs/ilcs3.asp?ActID=2734&amp;ChapterID=68</a:t>
            </a:r>
            <a:r>
              <a:rPr lang="en-US" altLang="en-US" u="sng" dirty="0"/>
              <a:t>.  </a:t>
            </a:r>
            <a:endParaRPr lang="en-US" altLang="en-US" dirty="0"/>
          </a:p>
          <a:p>
            <a:endParaRPr lang="en-US" altLang="en-US" dirty="0"/>
          </a:p>
        </p:txBody>
      </p:sp>
    </p:spTree>
    <p:extLst>
      <p:ext uri="{BB962C8B-B14F-4D97-AF65-F5344CB8AC3E}">
        <p14:creationId xmlns:p14="http://schemas.microsoft.com/office/powerpoint/2010/main" val="402725109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normAutofit fontScale="90000"/>
          </a:bodyPr>
          <a:lstStyle/>
          <a:p>
            <a:pPr eaLnBrk="1" hangingPunct="1"/>
            <a:r>
              <a:rPr lang="en-US" altLang="en-US" sz="2400" dirty="0"/>
              <a:t>Leaves with Pay</a:t>
            </a:r>
            <a:br>
              <a:rPr lang="en-US" altLang="en-US" sz="4000" dirty="0"/>
            </a:br>
            <a:r>
              <a:rPr lang="en-US" altLang="en-US" sz="3600" dirty="0"/>
              <a:t>Extended Sick Leave (Civil Service)</a:t>
            </a:r>
          </a:p>
        </p:txBody>
      </p:sp>
      <p:sp>
        <p:nvSpPr>
          <p:cNvPr id="32771" name="Rectangle 3"/>
          <p:cNvSpPr>
            <a:spLocks noGrp="1" noChangeArrowheads="1"/>
          </p:cNvSpPr>
          <p:nvPr>
            <p:ph idx="1"/>
          </p:nvPr>
        </p:nvSpPr>
        <p:spPr>
          <a:xfrm>
            <a:off x="581192" y="2221993"/>
            <a:ext cx="7989752" cy="4572000"/>
          </a:xfrm>
        </p:spPr>
        <p:txBody>
          <a:bodyPr>
            <a:normAutofit fontScale="55000" lnSpcReduction="20000"/>
          </a:bodyPr>
          <a:lstStyle/>
          <a:p>
            <a:pPr marL="533400" indent="-533400"/>
            <a:r>
              <a:rPr lang="en-US" altLang="en-US" sz="2800" dirty="0"/>
              <a:t>Up to 20 days* w/pay for any FMLA qualifying reason of the </a:t>
            </a:r>
            <a:r>
              <a:rPr lang="en-US" altLang="en-US" sz="2800" b="1" i="1" dirty="0"/>
              <a:t>Civil Service employee</a:t>
            </a:r>
            <a:r>
              <a:rPr lang="en-US" altLang="en-US" sz="2800" dirty="0"/>
              <a:t>, spouse, civil union partner, child, parent or member of the employee’s household.  Household includes anyone maintaining a family relationship living in the household.  (*20 day benefit is proportionate to full-time equivalent)</a:t>
            </a:r>
          </a:p>
          <a:p>
            <a:pPr marL="533400" indent="-533400"/>
            <a:r>
              <a:rPr lang="en-US" altLang="en-US" sz="2800" dirty="0"/>
              <a:t>Must be employed for 6 months</a:t>
            </a:r>
          </a:p>
          <a:p>
            <a:pPr marL="533400" indent="-533400"/>
            <a:r>
              <a:rPr lang="en-US" altLang="en-US" sz="2800" dirty="0"/>
              <a:t>This leave requires a completed certification from a doctor to be submitted to Human Resources Records and is subject to approval by Human Resources Records.</a:t>
            </a:r>
          </a:p>
          <a:p>
            <a:pPr marL="533400" indent="-533400"/>
            <a:r>
              <a:rPr lang="en-US" altLang="en-US" sz="2800" dirty="0"/>
              <a:t>This leave will be counted towards the 12-week FML allotment, if applicable.</a:t>
            </a:r>
          </a:p>
          <a:p>
            <a:pPr marL="533400" indent="-533400"/>
            <a:r>
              <a:rPr lang="en-US" altLang="en-US" sz="2800" dirty="0"/>
              <a:t>This leave is granted based on the fiscal year and cannot be carried over from one fiscal year into the next.</a:t>
            </a:r>
          </a:p>
          <a:p>
            <a:pPr marL="533400" indent="-533400"/>
            <a:r>
              <a:rPr lang="en-US" altLang="en-US" sz="2800" dirty="0"/>
              <a:t>If ESL crosses over fiscal years, the employee must return to work before becoming eligible for an additional 20 days in the next fiscal year</a:t>
            </a:r>
          </a:p>
          <a:p>
            <a:pPr marL="533400" indent="-533400"/>
            <a:r>
              <a:rPr lang="en-US" altLang="en-US" sz="2800" dirty="0"/>
              <a:t>BEFORE returning from leave for your own illness, you must provide your department and Human Resources a return to work release from your doctor.</a:t>
            </a:r>
          </a:p>
          <a:p>
            <a:pPr marL="533400" indent="-533400"/>
            <a:r>
              <a:rPr lang="en-US" altLang="en-US" sz="2800" dirty="0"/>
              <a:t>If you do not exhaust the complete 20 days, any unused portion can be available for use in the event of a second illness or injury occurring in the same fiscal year.</a:t>
            </a:r>
          </a:p>
          <a:p>
            <a:pPr marL="533400" indent="-533400"/>
            <a:r>
              <a:rPr lang="en-US" altLang="en-US" sz="2800" dirty="0"/>
              <a:t>Policy: </a:t>
            </a:r>
            <a:r>
              <a:rPr lang="en-US" altLang="en-US" sz="2800" dirty="0">
                <a:hlinkClick r:id="rId3"/>
              </a:rPr>
              <a:t>https://policies.siu.edu/personnel-policies/chapter6/leavecs.php</a:t>
            </a:r>
            <a:r>
              <a:rPr lang="en-US" altLang="en-US" sz="2800" dirty="0"/>
              <a:t> (see I.B.)</a:t>
            </a:r>
          </a:p>
          <a:p>
            <a:pPr marL="914400" lvl="1" indent="-442913" eaLnBrk="1" hangingPunct="1">
              <a:buFont typeface="Wingdings" panose="05000000000000000000" pitchFamily="2" charset="2"/>
              <a:buNone/>
            </a:pPr>
            <a:endParaRPr lang="en-US" altLang="en-US" sz="2100" dirty="0"/>
          </a:p>
          <a:p>
            <a:pPr marL="533400" indent="-533400" eaLnBrk="1" hangingPunct="1">
              <a:buFont typeface="Wingdings" panose="05000000000000000000" pitchFamily="2" charset="2"/>
              <a:buNone/>
            </a:pPr>
            <a:endParaRPr lang="en-US" altLang="en-US" sz="2800" dirty="0"/>
          </a:p>
          <a:p>
            <a:pPr marL="533400" indent="-533400" eaLnBrk="1" hangingPunct="1"/>
            <a:endParaRPr lang="en-US" altLang="en-US" sz="2800" dirty="0"/>
          </a:p>
        </p:txBody>
      </p:sp>
    </p:spTree>
    <p:extLst>
      <p:ext uri="{BB962C8B-B14F-4D97-AF65-F5344CB8AC3E}">
        <p14:creationId xmlns:p14="http://schemas.microsoft.com/office/powerpoint/2010/main" val="7885170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838200"/>
            <a:ext cx="8229600" cy="838200"/>
          </a:xfrm>
        </p:spPr>
        <p:txBody>
          <a:bodyPr>
            <a:normAutofit fontScale="90000"/>
          </a:bodyPr>
          <a:lstStyle/>
          <a:p>
            <a:pPr eaLnBrk="1" hangingPunct="1"/>
            <a:r>
              <a:rPr lang="en-US" altLang="en-US" sz="2400" dirty="0"/>
              <a:t>Leaves with Pay</a:t>
            </a:r>
            <a:br>
              <a:rPr lang="en-US" altLang="en-US" sz="2000" dirty="0"/>
            </a:br>
            <a:r>
              <a:rPr lang="en-US" altLang="en-US" sz="3600" dirty="0"/>
              <a:t>Extended Sick Leave (Civil Service)</a:t>
            </a:r>
          </a:p>
        </p:txBody>
      </p:sp>
      <p:sp>
        <p:nvSpPr>
          <p:cNvPr id="34819" name="Rectangle 3"/>
          <p:cNvSpPr>
            <a:spLocks noGrp="1" noChangeArrowheads="1"/>
          </p:cNvSpPr>
          <p:nvPr>
            <p:ph idx="1"/>
          </p:nvPr>
        </p:nvSpPr>
        <p:spPr/>
        <p:txBody>
          <a:bodyPr>
            <a:normAutofit fontScale="92500" lnSpcReduction="10000"/>
          </a:bodyPr>
          <a:lstStyle/>
          <a:p>
            <a:pPr eaLnBrk="1" hangingPunct="1">
              <a:lnSpc>
                <a:spcPct val="80000"/>
              </a:lnSpc>
            </a:pPr>
            <a:r>
              <a:rPr lang="en-US" altLang="en-US" sz="2800"/>
              <a:t>ESL will be counted towards the 12 week FMLA allotment</a:t>
            </a:r>
          </a:p>
          <a:p>
            <a:pPr eaLnBrk="1" hangingPunct="1">
              <a:lnSpc>
                <a:spcPct val="80000"/>
              </a:lnSpc>
            </a:pPr>
            <a:r>
              <a:rPr lang="en-US" altLang="en-US" sz="2800"/>
              <a:t>Any unused portion of the 20 days is available for use during that fiscal year but cannot be carried over into the next fiscal year</a:t>
            </a:r>
          </a:p>
          <a:p>
            <a:pPr eaLnBrk="1" hangingPunct="1">
              <a:lnSpc>
                <a:spcPct val="80000"/>
              </a:lnSpc>
            </a:pPr>
            <a:r>
              <a:rPr lang="en-US" altLang="en-US" sz="2800"/>
              <a:t>If ESL crosses over fiscal years, the employee must return to work before becoming eligible for an additional 20 days in the next fiscal year</a:t>
            </a:r>
          </a:p>
          <a:p>
            <a:pPr eaLnBrk="1" hangingPunct="1">
              <a:lnSpc>
                <a:spcPct val="80000"/>
              </a:lnSpc>
            </a:pPr>
            <a:r>
              <a:rPr lang="en-US" altLang="en-US" sz="2800"/>
              <a:t>Employee must provide a medical release to their department and Human Resources BEFORE returning to work from leave for their own illness</a:t>
            </a:r>
          </a:p>
        </p:txBody>
      </p:sp>
    </p:spTree>
    <p:extLst>
      <p:ext uri="{BB962C8B-B14F-4D97-AF65-F5344CB8AC3E}">
        <p14:creationId xmlns:p14="http://schemas.microsoft.com/office/powerpoint/2010/main" val="423805519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altLang="en-US"/>
              <a:t>Leaves without Pay</a:t>
            </a:r>
          </a:p>
        </p:txBody>
      </p:sp>
      <p:sp>
        <p:nvSpPr>
          <p:cNvPr id="36867" name="Rectangle 3"/>
          <p:cNvSpPr>
            <a:spLocks noGrp="1" noChangeArrowheads="1"/>
          </p:cNvSpPr>
          <p:nvPr>
            <p:ph idx="1"/>
          </p:nvPr>
        </p:nvSpPr>
        <p:spPr>
          <a:xfrm>
            <a:off x="457200" y="1881699"/>
            <a:ext cx="8229600" cy="3894747"/>
          </a:xfrm>
        </p:spPr>
        <p:txBody>
          <a:bodyPr/>
          <a:lstStyle/>
          <a:p>
            <a:pPr marL="0" indent="0">
              <a:buNone/>
            </a:pPr>
            <a:r>
              <a:rPr lang="en-US" altLang="en-US" dirty="0"/>
              <a:t>Note: at any time you plan for an unpaid leave, the Employee BENEFITS (618-453-6668) office must also be contacted regarding insurance benefits while on leave</a:t>
            </a:r>
          </a:p>
          <a:p>
            <a:pPr marL="0" indent="0">
              <a:buNone/>
            </a:pPr>
            <a:endParaRPr lang="en-US" altLang="en-US" dirty="0"/>
          </a:p>
          <a:p>
            <a:r>
              <a:rPr lang="en-US" altLang="en-US" dirty="0"/>
              <a:t>Family &amp; Medical Leave (FMLA)</a:t>
            </a:r>
          </a:p>
          <a:p>
            <a:r>
              <a:rPr lang="en-US" altLang="en-US" dirty="0"/>
              <a:t>Victims’ Economic Security &amp; Safety Leave (VESSA)</a:t>
            </a:r>
          </a:p>
          <a:p>
            <a:r>
              <a:rPr lang="en-US" altLang="en-US" dirty="0"/>
              <a:t>School Visitation Leave</a:t>
            </a:r>
          </a:p>
          <a:p>
            <a:r>
              <a:rPr lang="en-US" altLang="en-US" dirty="0"/>
              <a:t>Voting in Elections</a:t>
            </a:r>
          </a:p>
          <a:p>
            <a:r>
              <a:rPr lang="en-US" altLang="en-US" dirty="0"/>
              <a:t>Personal Leaves</a:t>
            </a:r>
          </a:p>
          <a:p>
            <a:pPr marL="0" indent="0" eaLnBrk="1" hangingPunct="1">
              <a:buNone/>
            </a:pPr>
            <a:endParaRPr lang="en-US" altLang="en-US" dirty="0"/>
          </a:p>
          <a:p>
            <a:pPr eaLnBrk="1" hangingPunct="1">
              <a:buFont typeface="Wingdings" panose="05000000000000000000" pitchFamily="2" charset="2"/>
              <a:buNone/>
            </a:pPr>
            <a:endParaRPr lang="en-US" altLang="en-US" dirty="0"/>
          </a:p>
        </p:txBody>
      </p:sp>
    </p:spTree>
    <p:extLst>
      <p:ext uri="{BB962C8B-B14F-4D97-AF65-F5344CB8AC3E}">
        <p14:creationId xmlns:p14="http://schemas.microsoft.com/office/powerpoint/2010/main" val="385523100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altLang="en-US" sz="2400"/>
              <a:t>Leaves without Pay</a:t>
            </a:r>
            <a:br>
              <a:rPr lang="en-US" altLang="en-US"/>
            </a:br>
            <a:r>
              <a:rPr lang="en-US" altLang="en-US"/>
              <a:t>Family &amp; Medical Leave (FMLA)</a:t>
            </a:r>
          </a:p>
        </p:txBody>
      </p:sp>
      <p:sp>
        <p:nvSpPr>
          <p:cNvPr id="38915" name="Rectangle 3"/>
          <p:cNvSpPr>
            <a:spLocks noGrp="1" noChangeArrowheads="1"/>
          </p:cNvSpPr>
          <p:nvPr>
            <p:ph idx="1"/>
          </p:nvPr>
        </p:nvSpPr>
        <p:spPr>
          <a:xfrm>
            <a:off x="581192" y="2228003"/>
            <a:ext cx="7989752" cy="4145365"/>
          </a:xfrm>
        </p:spPr>
        <p:txBody>
          <a:bodyPr>
            <a:normAutofit lnSpcReduction="10000"/>
          </a:bodyPr>
          <a:lstStyle/>
          <a:p>
            <a:r>
              <a:rPr lang="en-US" altLang="en-US" b="1" u="sng" dirty="0"/>
              <a:t>Unpaid</a:t>
            </a:r>
            <a:r>
              <a:rPr lang="en-US" altLang="en-US" dirty="0"/>
              <a:t> family &amp; medical leave benefits to eligible employees</a:t>
            </a:r>
          </a:p>
          <a:p>
            <a:r>
              <a:rPr lang="en-US" altLang="en-US" dirty="0"/>
              <a:t>Eligibility-must have worked for 12 months or one academic year AND must have worked at least 1250 pay status hours during the preceding 12 month period</a:t>
            </a:r>
          </a:p>
          <a:p>
            <a:r>
              <a:rPr lang="en-US" altLang="en-US" dirty="0"/>
              <a:t>May be granted for:</a:t>
            </a:r>
          </a:p>
          <a:p>
            <a:pPr lvl="1"/>
            <a:r>
              <a:rPr lang="en-US" altLang="en-US" dirty="0"/>
              <a:t>serious illness or injury preventing employee from performing his or her job</a:t>
            </a:r>
          </a:p>
          <a:p>
            <a:pPr lvl="1"/>
            <a:r>
              <a:rPr lang="en-US" altLang="en-US" dirty="0"/>
              <a:t>care of spouse, child </a:t>
            </a:r>
            <a:r>
              <a:rPr lang="en-US" altLang="en-US" sz="1200" dirty="0"/>
              <a:t>(under 18 unless permanently disabled)</a:t>
            </a:r>
            <a:r>
              <a:rPr lang="en-US" altLang="en-US" dirty="0"/>
              <a:t>, parent, with serious health condition</a:t>
            </a:r>
          </a:p>
          <a:p>
            <a:pPr lvl="1"/>
            <a:r>
              <a:rPr lang="en-US" altLang="en-US" dirty="0"/>
              <a:t>birth of a child (mother or father), or placement of a child with employee for adoption or foster care</a:t>
            </a:r>
          </a:p>
          <a:p>
            <a:pPr lvl="1"/>
            <a:r>
              <a:rPr lang="en-US" altLang="en-US" dirty="0"/>
              <a:t>any qualifying exigency arising out of covered active duty or call to active duty status of spouse, son, daughter, or parent</a:t>
            </a:r>
          </a:p>
          <a:p>
            <a:r>
              <a:rPr lang="en-US" altLang="en-US" dirty="0"/>
              <a:t>Maximum of 12 work weeks once every 12 months</a:t>
            </a:r>
          </a:p>
        </p:txBody>
      </p:sp>
    </p:spTree>
    <p:extLst>
      <p:ext uri="{BB962C8B-B14F-4D97-AF65-F5344CB8AC3E}">
        <p14:creationId xmlns:p14="http://schemas.microsoft.com/office/powerpoint/2010/main" val="2014662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dirty="0"/>
              <a:t>Fair Labor Standards Act</a:t>
            </a:r>
          </a:p>
        </p:txBody>
      </p:sp>
      <p:sp>
        <p:nvSpPr>
          <p:cNvPr id="15363" name="Rectangle 3"/>
          <p:cNvSpPr>
            <a:spLocks noGrp="1" noChangeArrowheads="1"/>
          </p:cNvSpPr>
          <p:nvPr>
            <p:ph idx="1"/>
          </p:nvPr>
        </p:nvSpPr>
        <p:spPr>
          <a:xfrm>
            <a:off x="457200" y="2984500"/>
            <a:ext cx="7835900" cy="3568700"/>
          </a:xfrm>
        </p:spPr>
        <p:txBody>
          <a:bodyPr>
            <a:normAutofit fontScale="85000" lnSpcReduction="10000"/>
          </a:bodyPr>
          <a:lstStyle/>
          <a:p>
            <a:pPr eaLnBrk="1" hangingPunct="1"/>
            <a:r>
              <a:rPr lang="en-US" altLang="en-US" sz="2000" dirty="0"/>
              <a:t>Covers overtime reporting and compensation</a:t>
            </a:r>
          </a:p>
          <a:p>
            <a:pPr marL="0" indent="0" eaLnBrk="1" hangingPunct="1">
              <a:buNone/>
            </a:pPr>
            <a:endParaRPr lang="en-US" altLang="en-US" sz="2000" dirty="0"/>
          </a:p>
          <a:p>
            <a:pPr eaLnBrk="1" hangingPunct="1"/>
            <a:r>
              <a:rPr lang="en-US" altLang="en-US" sz="2000" dirty="0"/>
              <a:t>Employees are either Exempt from the law or Non-Exempt depending on conditions of their appointment– indicated on your contract</a:t>
            </a:r>
          </a:p>
          <a:p>
            <a:pPr marL="0" indent="0" eaLnBrk="1" hangingPunct="1">
              <a:buNone/>
            </a:pPr>
            <a:endParaRPr lang="en-US" altLang="en-US" sz="2000" dirty="0"/>
          </a:p>
          <a:p>
            <a:pPr eaLnBrk="1" hangingPunct="1"/>
            <a:r>
              <a:rPr lang="en-US" altLang="en-US" sz="2000" dirty="0"/>
              <a:t>Exempt – not compensated for overtime</a:t>
            </a:r>
          </a:p>
          <a:p>
            <a:pPr eaLnBrk="1" hangingPunct="1"/>
            <a:endParaRPr lang="en-US" altLang="en-US" sz="2000" dirty="0"/>
          </a:p>
          <a:p>
            <a:pPr eaLnBrk="1" hangingPunct="1"/>
            <a:r>
              <a:rPr lang="en-US" altLang="en-US" sz="2000" dirty="0"/>
              <a:t>Non-Exempt – compensated at 1.5 times normal pay rate or compensatory time off</a:t>
            </a:r>
          </a:p>
          <a:p>
            <a:pPr eaLnBrk="1" hangingPunct="1"/>
            <a:endParaRPr lang="en-US" altLang="en-US" sz="2000" dirty="0"/>
          </a:p>
          <a:p>
            <a:pPr eaLnBrk="1" hangingPunct="1"/>
            <a:r>
              <a:rPr lang="en-US" altLang="en-US" sz="2000" u="sng" dirty="0"/>
              <a:t>No</a:t>
            </a:r>
            <a:r>
              <a:rPr lang="en-US" altLang="en-US" sz="2000" dirty="0"/>
              <a:t> overtime should be worked without </a:t>
            </a:r>
            <a:r>
              <a:rPr lang="en-US" altLang="en-US" sz="2000" u="sng" dirty="0"/>
              <a:t>prior authorization </a:t>
            </a:r>
            <a:r>
              <a:rPr lang="en-US" altLang="en-US" sz="2000" dirty="0"/>
              <a:t>from your supervisor</a:t>
            </a:r>
          </a:p>
          <a:p>
            <a:pPr eaLnBrk="1" hangingPunct="1"/>
            <a:endParaRPr lang="en-US" altLang="en-US" sz="3000" dirty="0"/>
          </a:p>
          <a:p>
            <a:pPr eaLnBrk="1" hangingPunct="1"/>
            <a:endParaRPr lang="en-US" altLang="en-US" sz="3000" dirty="0"/>
          </a:p>
        </p:txBody>
      </p:sp>
    </p:spTree>
    <p:extLst>
      <p:ext uri="{BB962C8B-B14F-4D97-AF65-F5344CB8AC3E}">
        <p14:creationId xmlns:p14="http://schemas.microsoft.com/office/powerpoint/2010/main" val="322576833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altLang="en-US" sz="2400"/>
              <a:t>Leaves without Pay</a:t>
            </a:r>
            <a:br>
              <a:rPr lang="en-US" altLang="en-US" sz="2400"/>
            </a:br>
            <a:r>
              <a:rPr lang="en-US" altLang="en-US"/>
              <a:t>Family &amp; Medical Leave (FMLA)</a:t>
            </a:r>
          </a:p>
        </p:txBody>
      </p:sp>
      <p:sp>
        <p:nvSpPr>
          <p:cNvPr id="40963" name="Rectangle 3"/>
          <p:cNvSpPr>
            <a:spLocks noGrp="1" noChangeArrowheads="1"/>
          </p:cNvSpPr>
          <p:nvPr>
            <p:ph idx="1"/>
          </p:nvPr>
        </p:nvSpPr>
        <p:spPr>
          <a:xfrm>
            <a:off x="581192" y="2228003"/>
            <a:ext cx="7989752" cy="4163653"/>
          </a:xfrm>
        </p:spPr>
        <p:txBody>
          <a:bodyPr>
            <a:normAutofit fontScale="92500" lnSpcReduction="10000"/>
          </a:bodyPr>
          <a:lstStyle/>
          <a:p>
            <a:r>
              <a:rPr lang="en-US" altLang="en-US" dirty="0"/>
              <a:t>Medical information received by Human Resources is kept confidential and not shared with your department.</a:t>
            </a:r>
          </a:p>
          <a:p>
            <a:r>
              <a:rPr lang="en-US" altLang="en-US" dirty="0"/>
              <a:t>You will be notified in writing by Human Resources whether your request for leave was approved</a:t>
            </a:r>
          </a:p>
          <a:p>
            <a:r>
              <a:rPr lang="en-US" altLang="en-US" dirty="0"/>
              <a:t>During your leave, you must be in contact with your supervisor at least once every two weeks</a:t>
            </a:r>
          </a:p>
          <a:p>
            <a:r>
              <a:rPr lang="en-US" altLang="en-US" dirty="0"/>
              <a:t>Before returning to work for your own illness or injury, a release must be provided to Human Resources and the employing department</a:t>
            </a:r>
          </a:p>
          <a:p>
            <a:r>
              <a:rPr lang="en-US" altLang="en-US" dirty="0"/>
              <a:t>Any available sick leave may be used; otherwise the leave will be without pay</a:t>
            </a:r>
          </a:p>
          <a:p>
            <a:r>
              <a:rPr lang="en-US" altLang="en-US" dirty="0"/>
              <a:t>The information HR Records receives is kept separate from your personnel file and shredded after 3 years. </a:t>
            </a:r>
            <a:endParaRPr lang="en-US" altLang="en-US" dirty="0">
              <a:highlight>
                <a:srgbClr val="FFFF00"/>
              </a:highlight>
            </a:endParaRPr>
          </a:p>
          <a:p>
            <a:r>
              <a:rPr lang="en-US" altLang="en-US" dirty="0"/>
              <a:t>See employee guidelines for medical leave posted here: </a:t>
            </a:r>
            <a:r>
              <a:rPr lang="en-US" altLang="en-US" dirty="0">
                <a:hlinkClick r:id="rId3"/>
              </a:rPr>
              <a:t>https://hr.siu.edu/_common/documents/forms/employee-medical-leave-guidelines.pdf</a:t>
            </a:r>
            <a:r>
              <a:rPr lang="en-US" altLang="en-US" dirty="0"/>
              <a:t> </a:t>
            </a:r>
          </a:p>
        </p:txBody>
      </p:sp>
    </p:spTree>
    <p:extLst>
      <p:ext uri="{BB962C8B-B14F-4D97-AF65-F5344CB8AC3E}">
        <p14:creationId xmlns:p14="http://schemas.microsoft.com/office/powerpoint/2010/main" val="124151306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normAutofit fontScale="90000"/>
          </a:bodyPr>
          <a:lstStyle/>
          <a:p>
            <a:r>
              <a:rPr lang="en-US" altLang="en-US" sz="2000" dirty="0"/>
              <a:t>Leaves without Pay</a:t>
            </a:r>
            <a:br>
              <a:rPr lang="en-US" altLang="en-US" sz="2000" dirty="0"/>
            </a:br>
            <a:r>
              <a:rPr lang="en-US" altLang="en-US" sz="2400" dirty="0"/>
              <a:t>Family &amp; Medical Leave (FMLA) – Military provisions</a:t>
            </a:r>
            <a:r>
              <a:rPr lang="en-US" altLang="en-US" dirty="0"/>
              <a:t>)</a:t>
            </a:r>
          </a:p>
        </p:txBody>
      </p:sp>
      <p:sp>
        <p:nvSpPr>
          <p:cNvPr id="43011" name="Rectangle 3"/>
          <p:cNvSpPr>
            <a:spLocks noGrp="1" noChangeArrowheads="1"/>
          </p:cNvSpPr>
          <p:nvPr>
            <p:ph idx="1"/>
          </p:nvPr>
        </p:nvSpPr>
        <p:spPr/>
        <p:txBody>
          <a:bodyPr/>
          <a:lstStyle/>
          <a:p>
            <a:r>
              <a:rPr lang="en-US" altLang="en-US" dirty="0"/>
              <a:t>Can also be granted to care for a child, spouse, domestic partner, parent or next of kin (as defined by FMLA regulations) who is a covered service member or covered veteran undergoing treatment or recuperating from a serious illness or injury incurred in the line of duty</a:t>
            </a:r>
          </a:p>
          <a:p>
            <a:pPr lvl="3"/>
            <a:r>
              <a:rPr lang="en-US" altLang="en-US" sz="2000" dirty="0"/>
              <a:t>This leave is for up to 26 weeks in a 12 month period</a:t>
            </a:r>
          </a:p>
          <a:p>
            <a:pPr lvl="4"/>
            <a:r>
              <a:rPr lang="en-US" altLang="en-US" sz="1400" dirty="0"/>
              <a:t>This is the </a:t>
            </a:r>
            <a:r>
              <a:rPr lang="en-US" altLang="en-US" sz="1400" i="1" dirty="0"/>
              <a:t>only</a:t>
            </a:r>
            <a:r>
              <a:rPr lang="en-US" altLang="en-US" sz="1400" dirty="0"/>
              <a:t> qualifying reason allowing up to 26 weeks</a:t>
            </a:r>
          </a:p>
          <a:p>
            <a:pPr lvl="3"/>
            <a:r>
              <a:rPr lang="en-US" altLang="en-US" sz="1600" dirty="0"/>
              <a:t>Policy: </a:t>
            </a:r>
            <a:r>
              <a:rPr lang="en-US" altLang="en-US" sz="1600" dirty="0">
                <a:hlinkClick r:id="rId3"/>
              </a:rPr>
              <a:t>https://policies.siu.edu/personnel-policies/chapter6/family-military-leave.php</a:t>
            </a:r>
            <a:r>
              <a:rPr lang="en-US" altLang="en-US" sz="1600" dirty="0"/>
              <a:t> </a:t>
            </a:r>
          </a:p>
        </p:txBody>
      </p:sp>
    </p:spTree>
    <p:extLst>
      <p:ext uri="{BB962C8B-B14F-4D97-AF65-F5344CB8AC3E}">
        <p14:creationId xmlns:p14="http://schemas.microsoft.com/office/powerpoint/2010/main" val="305895663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609600"/>
            <a:ext cx="8229600" cy="1133139"/>
          </a:xfrm>
        </p:spPr>
        <p:txBody>
          <a:bodyPr>
            <a:normAutofit fontScale="90000"/>
          </a:bodyPr>
          <a:lstStyle/>
          <a:p>
            <a:pPr eaLnBrk="1" hangingPunct="1"/>
            <a:r>
              <a:rPr lang="en-US" altLang="en-US" sz="2000" dirty="0"/>
              <a:t>Leaves without Pay</a:t>
            </a:r>
            <a:br>
              <a:rPr lang="en-US" altLang="en-US" sz="2000" dirty="0"/>
            </a:br>
            <a:r>
              <a:rPr lang="en-US" altLang="en-US" sz="2800" dirty="0"/>
              <a:t>Victims’ Economic Security &amp; Safety Leave (VESSA)</a:t>
            </a:r>
          </a:p>
        </p:txBody>
      </p:sp>
      <p:sp>
        <p:nvSpPr>
          <p:cNvPr id="51203" name="Rectangle 3"/>
          <p:cNvSpPr>
            <a:spLocks noGrp="1" noChangeArrowheads="1"/>
          </p:cNvSpPr>
          <p:nvPr>
            <p:ph idx="1"/>
          </p:nvPr>
        </p:nvSpPr>
        <p:spPr>
          <a:xfrm>
            <a:off x="457200" y="2133600"/>
            <a:ext cx="8229600" cy="4302125"/>
          </a:xfrm>
        </p:spPr>
        <p:txBody>
          <a:bodyPr/>
          <a:lstStyle/>
          <a:p>
            <a:r>
              <a:rPr lang="en-US" altLang="en-US" dirty="0"/>
              <a:t>The Illinois VESSA Act allows for employees to request unpaid leave to seek service, assistance, safety or legal remedies to address domestic violence, stalking or sexual assault </a:t>
            </a:r>
          </a:p>
          <a:p>
            <a:r>
              <a:rPr lang="en-US" altLang="en-US" dirty="0"/>
              <a:t>Policy: </a:t>
            </a:r>
            <a:r>
              <a:rPr lang="en-US" altLang="en-US" dirty="0">
                <a:hlinkClick r:id="rId3"/>
              </a:rPr>
              <a:t>https://policies.siu.edu/policies/vessa.php</a:t>
            </a:r>
            <a:r>
              <a:rPr lang="en-US" altLang="en-US" dirty="0"/>
              <a:t> </a:t>
            </a:r>
          </a:p>
        </p:txBody>
      </p:sp>
    </p:spTree>
    <p:extLst>
      <p:ext uri="{BB962C8B-B14F-4D97-AF65-F5344CB8AC3E}">
        <p14:creationId xmlns:p14="http://schemas.microsoft.com/office/powerpoint/2010/main" val="423373256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57200" y="609600"/>
            <a:ext cx="8229600" cy="1143896"/>
          </a:xfrm>
        </p:spPr>
        <p:txBody>
          <a:bodyPr>
            <a:normAutofit fontScale="90000"/>
          </a:bodyPr>
          <a:lstStyle/>
          <a:p>
            <a:pPr eaLnBrk="1" hangingPunct="1"/>
            <a:r>
              <a:rPr lang="en-US" altLang="en-US" sz="2000" dirty="0"/>
              <a:t>Leaves without Pay</a:t>
            </a:r>
            <a:br>
              <a:rPr lang="en-US" altLang="en-US" sz="4000" dirty="0"/>
            </a:br>
            <a:r>
              <a:rPr lang="en-US" altLang="en-US" sz="2800" dirty="0"/>
              <a:t>Victims’ Economic Security &amp; Safety Leave (VESSA)</a:t>
            </a:r>
          </a:p>
        </p:txBody>
      </p:sp>
      <p:sp>
        <p:nvSpPr>
          <p:cNvPr id="53251" name="Rectangle 3"/>
          <p:cNvSpPr>
            <a:spLocks noGrp="1" noChangeArrowheads="1"/>
          </p:cNvSpPr>
          <p:nvPr>
            <p:ph idx="1"/>
          </p:nvPr>
        </p:nvSpPr>
        <p:spPr/>
        <p:txBody>
          <a:bodyPr/>
          <a:lstStyle/>
          <a:p>
            <a:pPr eaLnBrk="1" hangingPunct="1"/>
            <a:r>
              <a:rPr lang="en-US" altLang="en-US"/>
              <a:t>Maximum of 12 weeks per 12 month period</a:t>
            </a:r>
          </a:p>
          <a:p>
            <a:pPr eaLnBrk="1" hangingPunct="1">
              <a:buFont typeface="Wingdings" panose="05000000000000000000" pitchFamily="2" charset="2"/>
              <a:buNone/>
            </a:pPr>
            <a:endParaRPr lang="en-US" altLang="en-US"/>
          </a:p>
          <a:p>
            <a:pPr eaLnBrk="1" hangingPunct="1"/>
            <a:r>
              <a:rPr lang="en-US" altLang="en-US"/>
              <a:t>Used for employee, or member of employee’s family or household</a:t>
            </a:r>
          </a:p>
          <a:p>
            <a:pPr eaLnBrk="1" hangingPunct="1"/>
            <a:endParaRPr lang="en-US" altLang="en-US"/>
          </a:p>
          <a:p>
            <a:pPr eaLnBrk="1" hangingPunct="1"/>
            <a:r>
              <a:rPr lang="en-US" altLang="en-US"/>
              <a:t>Sick or vacation may be used, otherwise leave will be without pay</a:t>
            </a:r>
          </a:p>
        </p:txBody>
      </p:sp>
    </p:spTree>
    <p:extLst>
      <p:ext uri="{BB962C8B-B14F-4D97-AF65-F5344CB8AC3E}">
        <p14:creationId xmlns:p14="http://schemas.microsoft.com/office/powerpoint/2010/main" val="269756992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457200" y="654050"/>
            <a:ext cx="8229600" cy="1088689"/>
          </a:xfrm>
        </p:spPr>
        <p:txBody>
          <a:bodyPr/>
          <a:lstStyle/>
          <a:p>
            <a:pPr eaLnBrk="1" hangingPunct="1"/>
            <a:r>
              <a:rPr lang="en-US" altLang="en-US" sz="2000" dirty="0"/>
              <a:t>Leaves without Pay</a:t>
            </a:r>
            <a:br>
              <a:rPr lang="en-US" altLang="en-US" sz="2000" dirty="0"/>
            </a:br>
            <a:r>
              <a:rPr lang="en-US" altLang="en-US" sz="4000" dirty="0"/>
              <a:t>School Visitation</a:t>
            </a:r>
          </a:p>
        </p:txBody>
      </p:sp>
      <p:sp>
        <p:nvSpPr>
          <p:cNvPr id="55299" name="Rectangle 3"/>
          <p:cNvSpPr>
            <a:spLocks noGrp="1" noChangeArrowheads="1"/>
          </p:cNvSpPr>
          <p:nvPr>
            <p:ph idx="1"/>
          </p:nvPr>
        </p:nvSpPr>
        <p:spPr>
          <a:xfrm>
            <a:off x="685800" y="1906588"/>
            <a:ext cx="7772400" cy="4192587"/>
          </a:xfrm>
        </p:spPr>
        <p:txBody>
          <a:bodyPr/>
          <a:lstStyle/>
          <a:p>
            <a:r>
              <a:rPr lang="en-US" altLang="en-US" dirty="0"/>
              <a:t>When the employee’s attendance is required at their child’s school for conferences and classroom activities during normal working hours, he/she will be granted a leave without pay subject to certain conditions (see policy)</a:t>
            </a:r>
          </a:p>
          <a:p>
            <a:r>
              <a:rPr lang="en-US" altLang="en-US" dirty="0"/>
              <a:t>Policy: </a:t>
            </a:r>
            <a:r>
              <a:rPr lang="en-US" altLang="en-US" dirty="0">
                <a:hlinkClick r:id="rId3"/>
              </a:rPr>
              <a:t>https://policies.siu.edu/personnel-policies/chapter6/leaveall.php</a:t>
            </a:r>
            <a:r>
              <a:rPr lang="en-US" altLang="en-US" dirty="0"/>
              <a:t> </a:t>
            </a:r>
          </a:p>
          <a:p>
            <a:pPr lvl="1" eaLnBrk="1" hangingPunct="1"/>
            <a:endParaRPr lang="en-US" altLang="en-US" dirty="0"/>
          </a:p>
        </p:txBody>
      </p:sp>
    </p:spTree>
    <p:extLst>
      <p:ext uri="{BB962C8B-B14F-4D97-AF65-F5344CB8AC3E}">
        <p14:creationId xmlns:p14="http://schemas.microsoft.com/office/powerpoint/2010/main" val="179191996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n-US" altLang="en-US" sz="2400"/>
              <a:t>Leaves without Pay</a:t>
            </a:r>
            <a:br>
              <a:rPr lang="en-US" altLang="en-US" sz="2400"/>
            </a:br>
            <a:r>
              <a:rPr lang="en-US" altLang="en-US"/>
              <a:t>Voting in Elections</a:t>
            </a:r>
          </a:p>
        </p:txBody>
      </p:sp>
      <p:sp>
        <p:nvSpPr>
          <p:cNvPr id="57347" name="Rectangle 3"/>
          <p:cNvSpPr>
            <a:spLocks noGrp="1" noChangeArrowheads="1"/>
          </p:cNvSpPr>
          <p:nvPr>
            <p:ph idx="1"/>
          </p:nvPr>
        </p:nvSpPr>
        <p:spPr/>
        <p:txBody>
          <a:bodyPr/>
          <a:lstStyle/>
          <a:p>
            <a:r>
              <a:rPr lang="en-US" altLang="en-US" dirty="0"/>
              <a:t>If you are scheduled to work on Election Day, you can be excused without pay for a maximum of 2 hours.</a:t>
            </a:r>
          </a:p>
          <a:p>
            <a:r>
              <a:rPr lang="en-US" altLang="en-US" dirty="0"/>
              <a:t>You must be scheduled to work more than 4 hours during polling time, and time off does not apply to election judges.</a:t>
            </a:r>
          </a:p>
          <a:p>
            <a:r>
              <a:rPr lang="en-US" altLang="en-US" dirty="0"/>
              <a:t>Policy: </a:t>
            </a:r>
            <a:r>
              <a:rPr lang="en-US" altLang="en-US" dirty="0">
                <a:hlinkClick r:id="rId3"/>
              </a:rPr>
              <a:t>https://policies.siu.edu/personnel-policies/chapter6/leavecs.php#voting</a:t>
            </a:r>
            <a:r>
              <a:rPr lang="en-US" altLang="en-US" dirty="0"/>
              <a:t> </a:t>
            </a:r>
          </a:p>
          <a:p>
            <a:pPr marL="0" indent="0">
              <a:buNone/>
            </a:pPr>
            <a:r>
              <a:rPr lang="en-US" altLang="en-US" dirty="0"/>
              <a:t>	(see V.) </a:t>
            </a:r>
          </a:p>
          <a:p>
            <a:pPr marL="0" indent="0" eaLnBrk="1" hangingPunct="1">
              <a:buNone/>
            </a:pPr>
            <a:endParaRPr lang="en-US" altLang="en-US" dirty="0"/>
          </a:p>
        </p:txBody>
      </p:sp>
    </p:spTree>
    <p:extLst>
      <p:ext uri="{BB962C8B-B14F-4D97-AF65-F5344CB8AC3E}">
        <p14:creationId xmlns:p14="http://schemas.microsoft.com/office/powerpoint/2010/main" val="203787203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en-US" altLang="en-US" sz="2400"/>
              <a:t>Leaves without Pay</a:t>
            </a:r>
            <a:br>
              <a:rPr lang="en-US" altLang="en-US" sz="2400"/>
            </a:br>
            <a:r>
              <a:rPr lang="en-US" altLang="en-US"/>
              <a:t>Personal Leaves</a:t>
            </a:r>
          </a:p>
        </p:txBody>
      </p:sp>
      <p:sp>
        <p:nvSpPr>
          <p:cNvPr id="59395" name="Rectangle 3"/>
          <p:cNvSpPr>
            <a:spLocks noGrp="1" noChangeArrowheads="1"/>
          </p:cNvSpPr>
          <p:nvPr>
            <p:ph idx="1"/>
          </p:nvPr>
        </p:nvSpPr>
        <p:spPr/>
        <p:txBody>
          <a:bodyPr/>
          <a:lstStyle/>
          <a:p>
            <a:r>
              <a:rPr lang="en-US" altLang="en-US" dirty="0"/>
              <a:t>A personal leave without pay may be granted for numerous personal reasons and are managed on a case-by-case basis</a:t>
            </a:r>
          </a:p>
          <a:p>
            <a:r>
              <a:rPr lang="en-US" altLang="en-US" dirty="0"/>
              <a:t>Contact Employee Records at 618-453-6698 for more information if you would like to request a personal leave.</a:t>
            </a:r>
          </a:p>
          <a:p>
            <a:r>
              <a:rPr lang="en-US" altLang="en-US" dirty="0"/>
              <a:t>The Employee BENEFITS office will also need to be contacted regarding insurance during the leave (618-453-6668)</a:t>
            </a:r>
          </a:p>
          <a:p>
            <a:pPr eaLnBrk="1" hangingPunct="1">
              <a:buFont typeface="Wingdings" panose="05000000000000000000" pitchFamily="2" charset="2"/>
              <a:buNone/>
            </a:pPr>
            <a:endParaRPr lang="en-US" altLang="en-US" dirty="0"/>
          </a:p>
        </p:txBody>
      </p:sp>
    </p:spTree>
    <p:extLst>
      <p:ext uri="{BB962C8B-B14F-4D97-AF65-F5344CB8AC3E}">
        <p14:creationId xmlns:p14="http://schemas.microsoft.com/office/powerpoint/2010/main" val="87797285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altLang="en-US" dirty="0"/>
              <a:t>Tuition Waiver Benefits</a:t>
            </a:r>
            <a:br>
              <a:rPr lang="en-US" altLang="en-US" dirty="0"/>
            </a:br>
            <a:r>
              <a:rPr lang="en-US" altLang="en-US" dirty="0"/>
              <a:t>Employee</a:t>
            </a:r>
          </a:p>
        </p:txBody>
      </p:sp>
      <p:sp>
        <p:nvSpPr>
          <p:cNvPr id="61443" name="Rectangle 3"/>
          <p:cNvSpPr>
            <a:spLocks noGrp="1" noChangeArrowheads="1"/>
          </p:cNvSpPr>
          <p:nvPr>
            <p:ph idx="1"/>
          </p:nvPr>
        </p:nvSpPr>
        <p:spPr>
          <a:xfrm>
            <a:off x="581192" y="2350008"/>
            <a:ext cx="7989752" cy="4288536"/>
          </a:xfrm>
        </p:spPr>
        <p:txBody>
          <a:bodyPr>
            <a:normAutofit fontScale="77500" lnSpcReduction="20000"/>
          </a:bodyPr>
          <a:lstStyle/>
          <a:p>
            <a:pPr lvl="0">
              <a:lnSpc>
                <a:spcPct val="90000"/>
              </a:lnSpc>
              <a:buClr>
                <a:srgbClr val="903163"/>
              </a:buClr>
            </a:pPr>
            <a:endParaRPr lang="en-US" altLang="en-US" sz="3500" dirty="0">
              <a:solidFill>
                <a:srgbClr val="3D3D3D"/>
              </a:solidFill>
            </a:endParaRPr>
          </a:p>
          <a:p>
            <a:pPr lvl="0">
              <a:lnSpc>
                <a:spcPct val="90000"/>
              </a:lnSpc>
              <a:buClr>
                <a:srgbClr val="903163"/>
              </a:buClr>
            </a:pPr>
            <a:r>
              <a:rPr lang="en-US" altLang="en-US" sz="3500" dirty="0">
                <a:solidFill>
                  <a:srgbClr val="3D3D3D"/>
                </a:solidFill>
              </a:rPr>
              <a:t>Employee Tuition Waiver</a:t>
            </a:r>
          </a:p>
          <a:p>
            <a:pPr lvl="1">
              <a:lnSpc>
                <a:spcPct val="90000"/>
              </a:lnSpc>
              <a:buClr>
                <a:srgbClr val="903163"/>
              </a:buClr>
            </a:pPr>
            <a:r>
              <a:rPr lang="en-US" altLang="en-US" sz="3200" dirty="0">
                <a:solidFill>
                  <a:srgbClr val="3D3D3D"/>
                </a:solidFill>
              </a:rPr>
              <a:t>A full waiver of tuition is granted, </a:t>
            </a:r>
            <a:r>
              <a:rPr lang="en-US" altLang="en-US" sz="3500" dirty="0">
                <a:solidFill>
                  <a:srgbClr val="3D3D3D"/>
                </a:solidFill>
              </a:rPr>
              <a:t>for all SIUC employees on pay status, SIUC retirees, and employees on leave or layoff.  </a:t>
            </a:r>
          </a:p>
          <a:p>
            <a:pPr lvl="1">
              <a:lnSpc>
                <a:spcPct val="90000"/>
              </a:lnSpc>
              <a:buClr>
                <a:srgbClr val="903163"/>
              </a:buClr>
            </a:pPr>
            <a:r>
              <a:rPr lang="en-US" altLang="en-US" sz="3200" dirty="0">
                <a:solidFill>
                  <a:srgbClr val="3D3D3D"/>
                </a:solidFill>
              </a:rPr>
              <a:t>Application fee may also be waived for new, undergraduate students</a:t>
            </a:r>
          </a:p>
          <a:p>
            <a:pPr lvl="1">
              <a:lnSpc>
                <a:spcPct val="90000"/>
              </a:lnSpc>
              <a:buClr>
                <a:srgbClr val="903163"/>
              </a:buClr>
            </a:pPr>
            <a:r>
              <a:rPr lang="en-US" altLang="en-US" sz="3200" dirty="0">
                <a:solidFill>
                  <a:srgbClr val="3D3D3D"/>
                </a:solidFill>
              </a:rPr>
              <a:t>Form: </a:t>
            </a:r>
            <a:r>
              <a:rPr lang="en-US" altLang="en-US" sz="3200" dirty="0">
                <a:solidFill>
                  <a:srgbClr val="3D3D3D"/>
                </a:solidFill>
                <a:hlinkClick r:id="rId3"/>
              </a:rPr>
              <a:t>https://eforms.siu.edu/siuforms/info/hro1052.php</a:t>
            </a:r>
            <a:r>
              <a:rPr lang="en-US" altLang="en-US" sz="3200" dirty="0">
                <a:solidFill>
                  <a:srgbClr val="3D3D3D"/>
                </a:solidFill>
              </a:rPr>
              <a:t> </a:t>
            </a:r>
          </a:p>
          <a:p>
            <a:pPr lvl="1">
              <a:lnSpc>
                <a:spcPct val="90000"/>
              </a:lnSpc>
              <a:buClr>
                <a:srgbClr val="903163"/>
              </a:buClr>
            </a:pPr>
            <a:r>
              <a:rPr lang="en-US" altLang="en-US" sz="3500" dirty="0">
                <a:solidFill>
                  <a:srgbClr val="3D3D3D"/>
                </a:solidFill>
              </a:rPr>
              <a:t>Policy: </a:t>
            </a:r>
            <a:r>
              <a:rPr lang="en-US" altLang="en-US" sz="3500" dirty="0">
                <a:solidFill>
                  <a:srgbClr val="3D3D3D"/>
                </a:solidFill>
                <a:hlinkClick r:id="rId4"/>
              </a:rPr>
              <a:t>https://policies.siu.edu/personnel-policies/chapter8/tuitwaiv.php</a:t>
            </a:r>
            <a:r>
              <a:rPr lang="en-US" altLang="en-US" sz="3500" dirty="0">
                <a:solidFill>
                  <a:srgbClr val="3D3D3D"/>
                </a:solidFill>
              </a:rPr>
              <a:t> </a:t>
            </a:r>
            <a:endParaRPr lang="en-US" altLang="en-US" sz="3200" dirty="0">
              <a:solidFill>
                <a:srgbClr val="3D3D3D"/>
              </a:solidFill>
            </a:endParaRPr>
          </a:p>
          <a:p>
            <a:pPr lvl="1" eaLnBrk="1" hangingPunct="1">
              <a:lnSpc>
                <a:spcPct val="90000"/>
              </a:lnSpc>
              <a:buFont typeface="Wingdings" panose="05000000000000000000" pitchFamily="2" charset="2"/>
              <a:buNone/>
            </a:pPr>
            <a:endParaRPr lang="en-US" altLang="en-US" dirty="0"/>
          </a:p>
          <a:p>
            <a:pPr lvl="1" eaLnBrk="1" hangingPunct="1">
              <a:lnSpc>
                <a:spcPct val="90000"/>
              </a:lnSpc>
              <a:buFont typeface="Wingdings" panose="05000000000000000000" pitchFamily="2" charset="2"/>
              <a:buNone/>
            </a:pPr>
            <a:endParaRPr lang="en-US" altLang="en-US" sz="2000" dirty="0"/>
          </a:p>
          <a:p>
            <a:pPr eaLnBrk="1" hangingPunct="1">
              <a:lnSpc>
                <a:spcPct val="90000"/>
              </a:lnSpc>
              <a:buFont typeface="Wingdings" panose="05000000000000000000" pitchFamily="2" charset="2"/>
              <a:buNone/>
            </a:pPr>
            <a:endParaRPr lang="en-US" altLang="en-US" sz="2400" dirty="0"/>
          </a:p>
          <a:p>
            <a:pPr eaLnBrk="1" hangingPunct="1">
              <a:lnSpc>
                <a:spcPct val="90000"/>
              </a:lnSpc>
            </a:pPr>
            <a:endParaRPr lang="en-US" altLang="en-US" sz="2400" dirty="0"/>
          </a:p>
          <a:p>
            <a:pPr eaLnBrk="1" hangingPunct="1">
              <a:lnSpc>
                <a:spcPct val="90000"/>
              </a:lnSpc>
            </a:pPr>
            <a:endParaRPr lang="en-US" altLang="en-US" sz="2400" dirty="0"/>
          </a:p>
          <a:p>
            <a:pPr eaLnBrk="1" hangingPunct="1">
              <a:lnSpc>
                <a:spcPct val="90000"/>
              </a:lnSpc>
            </a:pPr>
            <a:endParaRPr lang="en-US" altLang="en-US" sz="2400" dirty="0"/>
          </a:p>
        </p:txBody>
      </p:sp>
    </p:spTree>
    <p:extLst>
      <p:ext uri="{BB962C8B-B14F-4D97-AF65-F5344CB8AC3E}">
        <p14:creationId xmlns:p14="http://schemas.microsoft.com/office/powerpoint/2010/main" val="299975332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altLang="en-US" sz="2000" dirty="0"/>
              <a:t>Tuition Wavier Benefits</a:t>
            </a:r>
            <a:br>
              <a:rPr lang="en-US" altLang="en-US" sz="2400" dirty="0"/>
            </a:br>
            <a:r>
              <a:rPr lang="en-US" altLang="en-US" sz="2400" dirty="0"/>
              <a:t>child of Employee Tuition Waiver</a:t>
            </a:r>
            <a:endParaRPr lang="en-US" altLang="en-US" dirty="0"/>
          </a:p>
        </p:txBody>
      </p:sp>
      <p:sp>
        <p:nvSpPr>
          <p:cNvPr id="31747" name="Rectangle 3"/>
          <p:cNvSpPr>
            <a:spLocks noGrp="1" noChangeArrowheads="1"/>
          </p:cNvSpPr>
          <p:nvPr>
            <p:ph idx="1"/>
          </p:nvPr>
        </p:nvSpPr>
        <p:spPr/>
        <p:txBody>
          <a:bodyPr>
            <a:normAutofit fontScale="85000" lnSpcReduction="20000"/>
          </a:bodyPr>
          <a:lstStyle/>
          <a:p>
            <a:pPr>
              <a:lnSpc>
                <a:spcPct val="90000"/>
              </a:lnSpc>
            </a:pPr>
            <a:r>
              <a:rPr lang="en-US" altLang="en-US" sz="2400" b="1" dirty="0" err="1"/>
              <a:t>Interinstitutional</a:t>
            </a:r>
            <a:r>
              <a:rPr lang="en-US" altLang="en-US" sz="2400" b="1" dirty="0"/>
              <a:t> Undergraduate Tuition Waiver</a:t>
            </a:r>
          </a:p>
          <a:p>
            <a:pPr lvl="1">
              <a:lnSpc>
                <a:spcPct val="90000"/>
              </a:lnSpc>
            </a:pPr>
            <a:r>
              <a:rPr lang="en-US" altLang="en-US" sz="2400" dirty="0"/>
              <a:t>Available for 50% tuition waiver of children of 7-year IL university employees in active status</a:t>
            </a:r>
          </a:p>
          <a:p>
            <a:pPr lvl="1">
              <a:lnSpc>
                <a:spcPct val="90000"/>
              </a:lnSpc>
            </a:pPr>
            <a:r>
              <a:rPr lang="en-US" altLang="en-US" sz="2400" dirty="0"/>
              <a:t>Form: </a:t>
            </a:r>
            <a:r>
              <a:rPr lang="en-US" altLang="en-US" sz="2400" dirty="0">
                <a:hlinkClick r:id="rId3"/>
              </a:rPr>
              <a:t>https://eforms.siu.edu/siuforms/info/hro1053.php</a:t>
            </a:r>
            <a:r>
              <a:rPr lang="en-US" altLang="en-US" sz="2400" dirty="0"/>
              <a:t> </a:t>
            </a:r>
          </a:p>
          <a:p>
            <a:pPr lvl="1">
              <a:lnSpc>
                <a:spcPct val="90000"/>
              </a:lnSpc>
            </a:pPr>
            <a:r>
              <a:rPr lang="en-US" altLang="en-US" sz="2400" dirty="0"/>
              <a:t>Can be used at SIUC or other qualifying public 4-year IL universities</a:t>
            </a:r>
            <a:br>
              <a:rPr lang="en-US" altLang="en-US" sz="2400" dirty="0"/>
            </a:br>
            <a:endParaRPr lang="en-US" altLang="en-US" sz="2400" dirty="0"/>
          </a:p>
          <a:p>
            <a:pPr lvl="1">
              <a:lnSpc>
                <a:spcPct val="90000"/>
              </a:lnSpc>
            </a:pPr>
            <a:r>
              <a:rPr lang="en-US" altLang="en-US" sz="2400" dirty="0"/>
              <a:t>Policy: </a:t>
            </a:r>
            <a:r>
              <a:rPr lang="en-US" altLang="en-US" sz="2400" dirty="0">
                <a:hlinkClick r:id="rId4"/>
              </a:rPr>
              <a:t>https://policies.siu.edu/personnel-policies/chapter8/tuitdep.php</a:t>
            </a:r>
            <a:r>
              <a:rPr lang="en-US" altLang="en-US" sz="2400" dirty="0"/>
              <a:t> </a:t>
            </a:r>
          </a:p>
          <a:p>
            <a:pPr>
              <a:lnSpc>
                <a:spcPct val="90000"/>
              </a:lnSpc>
            </a:pPr>
            <a:r>
              <a:rPr lang="en-US" altLang="en-US" sz="2400" b="1" dirty="0"/>
              <a:t>SIU Undergraduate Tuition Waiver</a:t>
            </a:r>
          </a:p>
          <a:p>
            <a:pPr lvl="1">
              <a:lnSpc>
                <a:spcPct val="90000"/>
              </a:lnSpc>
            </a:pPr>
            <a:r>
              <a:rPr lang="en-US" altLang="en-US" sz="2400" dirty="0"/>
              <a:t>Extends benefit to include SIUC employees who are retired, on permanent layoff, or the natural or adopted child of a civil union partner – available within SIUC system only</a:t>
            </a:r>
          </a:p>
          <a:p>
            <a:pPr lvl="1">
              <a:lnSpc>
                <a:spcPct val="90000"/>
              </a:lnSpc>
            </a:pPr>
            <a:r>
              <a:rPr lang="en-US" altLang="en-US" sz="2400" dirty="0"/>
              <a:t>Policy: (see link above)</a:t>
            </a:r>
          </a:p>
        </p:txBody>
      </p:sp>
    </p:spTree>
    <p:extLst>
      <p:ext uri="{BB962C8B-B14F-4D97-AF65-F5344CB8AC3E}">
        <p14:creationId xmlns:p14="http://schemas.microsoft.com/office/powerpoint/2010/main" val="407802218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457200" y="533400"/>
            <a:ext cx="8229600" cy="1295400"/>
          </a:xfrm>
        </p:spPr>
        <p:txBody>
          <a:bodyPr>
            <a:normAutofit/>
          </a:bodyPr>
          <a:lstStyle/>
          <a:p>
            <a:r>
              <a:rPr lang="en-US" altLang="en-US" sz="2400" dirty="0"/>
              <a:t>Tuition Waiver for Dependents of Deceased Employees</a:t>
            </a:r>
          </a:p>
        </p:txBody>
      </p:sp>
      <p:sp>
        <p:nvSpPr>
          <p:cNvPr id="67587" name="Rectangle 3"/>
          <p:cNvSpPr>
            <a:spLocks noGrp="1" noChangeArrowheads="1"/>
          </p:cNvSpPr>
          <p:nvPr>
            <p:ph idx="1"/>
          </p:nvPr>
        </p:nvSpPr>
        <p:spPr>
          <a:xfrm>
            <a:off x="457200" y="1979408"/>
            <a:ext cx="8229600" cy="4302125"/>
          </a:xfrm>
        </p:spPr>
        <p:txBody>
          <a:bodyPr/>
          <a:lstStyle/>
          <a:p>
            <a:pPr>
              <a:lnSpc>
                <a:spcPct val="90000"/>
              </a:lnSpc>
            </a:pPr>
            <a:r>
              <a:rPr lang="en-US" altLang="en-US" dirty="0"/>
              <a:t>Surviving spouses and dependent children of deceased SIUC employees who was in active, retirement or disability status at the time of death.</a:t>
            </a:r>
          </a:p>
          <a:p>
            <a:pPr>
              <a:lnSpc>
                <a:spcPct val="90000"/>
              </a:lnSpc>
            </a:pPr>
            <a:r>
              <a:rPr lang="en-US" altLang="en-US" dirty="0"/>
              <a:t>Employee has to have worked for at least 5 years full-time</a:t>
            </a:r>
          </a:p>
          <a:p>
            <a:pPr>
              <a:lnSpc>
                <a:spcPct val="90000"/>
              </a:lnSpc>
            </a:pPr>
            <a:r>
              <a:rPr lang="en-US" altLang="en-US" dirty="0"/>
              <a:t>Maximum of 8 semesters</a:t>
            </a:r>
          </a:p>
          <a:p>
            <a:pPr>
              <a:lnSpc>
                <a:spcPct val="90000"/>
              </a:lnSpc>
            </a:pPr>
            <a:r>
              <a:rPr lang="en-US" altLang="en-US" dirty="0"/>
              <a:t>Excludes fees</a:t>
            </a:r>
          </a:p>
          <a:p>
            <a:pPr>
              <a:lnSpc>
                <a:spcPct val="90000"/>
              </a:lnSpc>
            </a:pPr>
            <a:r>
              <a:rPr lang="en-US" altLang="en-US" sz="1200" dirty="0"/>
              <a:t>(other restrictions apply – contact SIUC HR Records for more information)</a:t>
            </a:r>
          </a:p>
          <a:p>
            <a:pPr>
              <a:lnSpc>
                <a:spcPct val="90000"/>
              </a:lnSpc>
            </a:pPr>
            <a:r>
              <a:rPr lang="en-US" altLang="en-US" dirty="0"/>
              <a:t>Policy: </a:t>
            </a:r>
            <a:r>
              <a:rPr lang="en-US" altLang="en-US" dirty="0">
                <a:hlinkClick r:id="rId3"/>
              </a:rPr>
              <a:t>https://policies.siu.edu/employees-handbook/chapter8/tuitdead.php</a:t>
            </a:r>
            <a:r>
              <a:rPr lang="en-US" altLang="en-US" dirty="0"/>
              <a:t> </a:t>
            </a:r>
          </a:p>
        </p:txBody>
      </p:sp>
    </p:spTree>
    <p:extLst>
      <p:ext uri="{BB962C8B-B14F-4D97-AF65-F5344CB8AC3E}">
        <p14:creationId xmlns:p14="http://schemas.microsoft.com/office/powerpoint/2010/main" val="455663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533400"/>
            <a:ext cx="8229600" cy="944880"/>
          </a:xfrm>
        </p:spPr>
        <p:txBody>
          <a:bodyPr/>
          <a:lstStyle/>
          <a:p>
            <a:pPr eaLnBrk="1" hangingPunct="1"/>
            <a:r>
              <a:rPr lang="en-US" altLang="en-US" dirty="0"/>
              <a:t>Compensation</a:t>
            </a:r>
          </a:p>
        </p:txBody>
      </p:sp>
      <p:sp>
        <p:nvSpPr>
          <p:cNvPr id="17411" name="Rectangle 3"/>
          <p:cNvSpPr>
            <a:spLocks noGrp="1" noChangeArrowheads="1"/>
          </p:cNvSpPr>
          <p:nvPr>
            <p:ph idx="1"/>
          </p:nvPr>
        </p:nvSpPr>
        <p:spPr>
          <a:xfrm>
            <a:off x="457200" y="1828801"/>
            <a:ext cx="8229600" cy="4770119"/>
          </a:xfrm>
        </p:spPr>
        <p:txBody>
          <a:bodyPr/>
          <a:lstStyle/>
          <a:p>
            <a:pPr eaLnBrk="1" hangingPunct="1"/>
            <a:r>
              <a:rPr lang="en-US" altLang="en-US" sz="3000" dirty="0"/>
              <a:t>Range – </a:t>
            </a:r>
            <a:r>
              <a:rPr lang="en-US" altLang="en-US" dirty="0"/>
              <a:t>wages established through salary surveys                               throughout the state and comparison of skills, efforts, responsibility and working conditions</a:t>
            </a:r>
          </a:p>
          <a:p>
            <a:pPr marL="0" indent="0" eaLnBrk="1" hangingPunct="1">
              <a:buNone/>
            </a:pPr>
            <a:r>
              <a:rPr lang="en-US" altLang="en-US" dirty="0"/>
              <a:t>     Paid on a semi-monthly basis, 15</a:t>
            </a:r>
            <a:r>
              <a:rPr lang="en-US" altLang="en-US" baseline="30000" dirty="0"/>
              <a:t>th</a:t>
            </a:r>
            <a:r>
              <a:rPr lang="en-US" altLang="en-US" dirty="0"/>
              <a:t> and 30</a:t>
            </a:r>
            <a:r>
              <a:rPr lang="en-US" altLang="en-US" baseline="30000" dirty="0"/>
              <a:t>th</a:t>
            </a:r>
            <a:r>
              <a:rPr lang="en-US" altLang="en-US" dirty="0"/>
              <a:t>/31</a:t>
            </a:r>
            <a:r>
              <a:rPr lang="en-US" altLang="en-US" baseline="30000" dirty="0"/>
              <a:t>st</a:t>
            </a:r>
            <a:r>
              <a:rPr lang="en-US" altLang="en-US" dirty="0"/>
              <a:t> of the month</a:t>
            </a:r>
          </a:p>
          <a:p>
            <a:pPr eaLnBrk="1" hangingPunct="1"/>
            <a:r>
              <a:rPr lang="en-US" altLang="en-US" sz="3000" dirty="0"/>
              <a:t>Negotiated – </a:t>
            </a:r>
            <a:r>
              <a:rPr lang="en-US" altLang="en-US" dirty="0"/>
              <a:t>have union representation with contracts outlining compensation (see Labor and Employee Relations website at siu.edu)</a:t>
            </a:r>
          </a:p>
          <a:p>
            <a:pPr marL="0" indent="0" eaLnBrk="1" hangingPunct="1">
              <a:buNone/>
            </a:pPr>
            <a:r>
              <a:rPr lang="en-US" altLang="en-US" dirty="0"/>
              <a:t>     Paid on a bi-weekly basis, every other Friday</a:t>
            </a:r>
          </a:p>
          <a:p>
            <a:pPr eaLnBrk="1" hangingPunct="1"/>
            <a:r>
              <a:rPr lang="en-US" altLang="en-US" sz="3000" dirty="0"/>
              <a:t>Prevailing – </a:t>
            </a:r>
            <a:r>
              <a:rPr lang="en-US" altLang="en-US" dirty="0"/>
              <a:t>have multi-employer agreements determining pay rates</a:t>
            </a:r>
          </a:p>
          <a:p>
            <a:pPr marL="0" indent="0" eaLnBrk="1" hangingPunct="1">
              <a:buNone/>
            </a:pPr>
            <a:r>
              <a:rPr lang="en-US" altLang="en-US" dirty="0"/>
              <a:t>     Paid on a bi-weekly basis, every other Friday</a:t>
            </a:r>
          </a:p>
          <a:p>
            <a:pPr marL="0" indent="0" eaLnBrk="1" hangingPunct="1">
              <a:buNone/>
            </a:pPr>
            <a:r>
              <a:rPr lang="en-US" altLang="en-US" dirty="0"/>
              <a:t>If the payday falls on Saturday, Sunday, or legal holiday, payment will be made on the last business day of the covered pay period.</a:t>
            </a:r>
          </a:p>
          <a:p>
            <a:pPr marL="0" indent="0" eaLnBrk="1" hangingPunct="1">
              <a:buNone/>
            </a:pPr>
            <a:endParaRPr lang="en-US" altLang="en-US" dirty="0"/>
          </a:p>
        </p:txBody>
      </p:sp>
    </p:spTree>
    <p:extLst>
      <p:ext uri="{BB962C8B-B14F-4D97-AF65-F5344CB8AC3E}">
        <p14:creationId xmlns:p14="http://schemas.microsoft.com/office/powerpoint/2010/main" val="199674343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normAutofit fontScale="90000"/>
          </a:bodyPr>
          <a:lstStyle/>
          <a:p>
            <a:pPr eaLnBrk="1" hangingPunct="1"/>
            <a:r>
              <a:rPr lang="en-US" altLang="en-US" sz="3900"/>
              <a:t>Spouse or Civil Union Partner Card</a:t>
            </a:r>
          </a:p>
        </p:txBody>
      </p:sp>
      <p:sp>
        <p:nvSpPr>
          <p:cNvPr id="71683" name="Rectangle 3"/>
          <p:cNvSpPr>
            <a:spLocks noGrp="1" noChangeArrowheads="1"/>
          </p:cNvSpPr>
          <p:nvPr>
            <p:ph idx="1"/>
          </p:nvPr>
        </p:nvSpPr>
        <p:spPr/>
        <p:txBody>
          <a:bodyPr>
            <a:normAutofit/>
          </a:bodyPr>
          <a:lstStyle/>
          <a:p>
            <a:r>
              <a:rPr lang="en-US" altLang="en-US" sz="2800" dirty="0"/>
              <a:t>Permits a spouse or civil union partner to gain access to select university facilities and services</a:t>
            </a:r>
          </a:p>
          <a:p>
            <a:r>
              <a:rPr lang="en-US" altLang="en-US" sz="2800" dirty="0"/>
              <a:t>Must be renewed for each fiscal year or appointment period</a:t>
            </a:r>
          </a:p>
          <a:p>
            <a:r>
              <a:rPr lang="en-US" altLang="en-US" sz="2800" dirty="0"/>
              <a:t>Employee must present proper ID to Employee Records at Woody Hall</a:t>
            </a:r>
          </a:p>
          <a:p>
            <a:r>
              <a:rPr lang="en-US" altLang="en-US" sz="2800" dirty="0"/>
              <a:t>Contact 618-453-6698 for more information</a:t>
            </a:r>
          </a:p>
        </p:txBody>
      </p:sp>
    </p:spTree>
    <p:extLst>
      <p:ext uri="{BB962C8B-B14F-4D97-AF65-F5344CB8AC3E}">
        <p14:creationId xmlns:p14="http://schemas.microsoft.com/office/powerpoint/2010/main" val="36669061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Probationary Period</a:t>
            </a:r>
          </a:p>
        </p:txBody>
      </p:sp>
      <p:sp>
        <p:nvSpPr>
          <p:cNvPr id="3" name="Content Placeholder 2"/>
          <p:cNvSpPr>
            <a:spLocks noGrp="1"/>
          </p:cNvSpPr>
          <p:nvPr>
            <p:ph idx="1"/>
          </p:nvPr>
        </p:nvSpPr>
        <p:spPr>
          <a:xfrm>
            <a:off x="457200" y="1828801"/>
            <a:ext cx="8229600" cy="5029199"/>
          </a:xfrm>
        </p:spPr>
        <p:txBody>
          <a:bodyPr/>
          <a:lstStyle/>
          <a:p>
            <a:pPr eaLnBrk="1" hangingPunct="1"/>
            <a:r>
              <a:rPr lang="en-US" altLang="en-US" dirty="0"/>
              <a:t>Part of the “exam” process, final match between job and incumbent, all civil service employees have a probation period for each classification they are in</a:t>
            </a:r>
          </a:p>
          <a:p>
            <a:pPr marL="0" indent="0" eaLnBrk="1" hangingPunct="1">
              <a:buNone/>
            </a:pPr>
            <a:endParaRPr lang="en-US" altLang="en-US" dirty="0"/>
          </a:p>
          <a:p>
            <a:pPr eaLnBrk="1" hangingPunct="1"/>
            <a:r>
              <a:rPr lang="en-US" altLang="en-US" dirty="0"/>
              <a:t>Can be dismissed without recourse or appeal during probation</a:t>
            </a:r>
          </a:p>
          <a:p>
            <a:pPr lvl="1" eaLnBrk="1" hangingPunct="1"/>
            <a:r>
              <a:rPr lang="en-US" altLang="en-US" dirty="0"/>
              <a:t>It is important to be sure you understand your duties and responsibilities. Discuss any issues or questions with your supervisor to be sure you understand what is expected of you in your job</a:t>
            </a:r>
          </a:p>
          <a:p>
            <a:pPr eaLnBrk="1" hangingPunct="1"/>
            <a:endParaRPr lang="en-US" altLang="en-US" dirty="0"/>
          </a:p>
          <a:p>
            <a:pPr eaLnBrk="1" hangingPunct="1"/>
            <a:r>
              <a:rPr lang="en-US" altLang="en-US" dirty="0"/>
              <a:t>Six or twelve months-indicated on your contract. You will have 2 performance evaluations within that time and annually thereafter</a:t>
            </a:r>
          </a:p>
          <a:p>
            <a:endParaRPr lang="en-US" dirty="0"/>
          </a:p>
          <a:p>
            <a:endParaRPr lang="en-US" dirty="0"/>
          </a:p>
        </p:txBody>
      </p:sp>
    </p:spTree>
    <p:extLst>
      <p:ext uri="{BB962C8B-B14F-4D97-AF65-F5344CB8AC3E}">
        <p14:creationId xmlns:p14="http://schemas.microsoft.com/office/powerpoint/2010/main" val="160591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en-US"/>
              <a:t>Employee File</a:t>
            </a:r>
          </a:p>
        </p:txBody>
      </p:sp>
      <p:sp>
        <p:nvSpPr>
          <p:cNvPr id="21507" name="Rectangle 3"/>
          <p:cNvSpPr>
            <a:spLocks noGrp="1" noChangeArrowheads="1"/>
          </p:cNvSpPr>
          <p:nvPr>
            <p:ph idx="1"/>
          </p:nvPr>
        </p:nvSpPr>
        <p:spPr>
          <a:xfrm>
            <a:off x="518160" y="1889761"/>
            <a:ext cx="8229600" cy="7914639"/>
          </a:xfrm>
        </p:spPr>
        <p:txBody>
          <a:bodyPr/>
          <a:lstStyle/>
          <a:p>
            <a:pPr eaLnBrk="1" hangingPunct="1"/>
            <a:r>
              <a:rPr lang="en-US" altLang="en-US" dirty="0"/>
              <a:t>View at 900 S Normal Ave - Woody Hall, 618-453-6698. Calling ahead before coming to the office is recommended</a:t>
            </a:r>
          </a:p>
          <a:p>
            <a:pPr marL="0" indent="0" eaLnBrk="1" hangingPunct="1">
              <a:buNone/>
            </a:pPr>
            <a:endParaRPr lang="en-US" altLang="en-US" dirty="0"/>
          </a:p>
          <a:p>
            <a:pPr eaLnBrk="1" hangingPunct="1"/>
            <a:r>
              <a:rPr lang="en-US" altLang="en-US" dirty="0"/>
              <a:t>Photo ID required to view your file and get copies of documents. You can view your file only </a:t>
            </a:r>
          </a:p>
          <a:p>
            <a:pPr eaLnBrk="1" hangingPunct="1"/>
            <a:r>
              <a:rPr lang="en-US" altLang="en-US" dirty="0"/>
              <a:t>hrrecords@siu.edu</a:t>
            </a:r>
          </a:p>
          <a:p>
            <a:pPr marL="0" indent="0" eaLnBrk="1" hangingPunct="1">
              <a:buNone/>
            </a:pPr>
            <a:endParaRPr lang="en-US" altLang="en-US" dirty="0"/>
          </a:p>
          <a:p>
            <a:pPr eaLnBrk="1" hangingPunct="1"/>
            <a:endParaRPr lang="en-US" altLang="en-US" dirty="0"/>
          </a:p>
          <a:p>
            <a:pPr marL="0" indent="0" eaLnBrk="1" hangingPunct="1">
              <a:buNone/>
            </a:pPr>
            <a:endParaRPr lang="en-US" altLang="en-US" dirty="0"/>
          </a:p>
          <a:p>
            <a:pPr marL="0" indent="0" eaLnBrk="1" hangingPunct="1">
              <a:buNone/>
            </a:pPr>
            <a:endParaRPr lang="en-US" altLang="en-US" dirty="0"/>
          </a:p>
          <a:p>
            <a:pPr marL="0" indent="0" eaLnBrk="1" hangingPunct="1">
              <a:buNone/>
            </a:pPr>
            <a:endParaRPr lang="en-US" altLang="en-US" dirty="0"/>
          </a:p>
          <a:p>
            <a:pPr marL="0" indent="0" eaLnBrk="1" hangingPunct="1">
              <a:buNone/>
            </a:pPr>
            <a:endParaRPr lang="en-US" altLang="en-US" dirty="0"/>
          </a:p>
          <a:p>
            <a:pPr marL="0" indent="0" eaLnBrk="1" hangingPunct="1">
              <a:buNone/>
            </a:pPr>
            <a:endParaRPr lang="en-US" altLang="en-US" dirty="0"/>
          </a:p>
          <a:p>
            <a:pPr marL="0" indent="0" eaLnBrk="1" hangingPunct="1">
              <a:buNone/>
            </a:pPr>
            <a:endParaRPr lang="en-US" altLang="en-US" dirty="0"/>
          </a:p>
          <a:p>
            <a:pPr marL="0" indent="0" eaLnBrk="1" hangingPunct="1">
              <a:buNone/>
            </a:pPr>
            <a:endParaRPr lang="en-US" altLang="en-US" dirty="0"/>
          </a:p>
          <a:p>
            <a:pPr marL="0" indent="0" eaLnBrk="1" hangingPunct="1">
              <a:buNone/>
            </a:pPr>
            <a:endParaRPr lang="en-US" altLang="en-US" sz="3000" dirty="0"/>
          </a:p>
          <a:p>
            <a:pPr marL="0" indent="0" eaLnBrk="1" hangingPunct="1">
              <a:buNone/>
            </a:pPr>
            <a:endParaRPr lang="en-US" altLang="en-US" sz="3000" dirty="0"/>
          </a:p>
        </p:txBody>
      </p:sp>
    </p:spTree>
    <p:extLst>
      <p:ext uri="{BB962C8B-B14F-4D97-AF65-F5344CB8AC3E}">
        <p14:creationId xmlns:p14="http://schemas.microsoft.com/office/powerpoint/2010/main" val="29225328"/>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1240</TotalTime>
  <Words>8574</Words>
  <Application>Microsoft Office PowerPoint</Application>
  <PresentationFormat>On-screen Show (4:3)</PresentationFormat>
  <Paragraphs>623</Paragraphs>
  <Slides>70</Slides>
  <Notes>70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70</vt:i4>
      </vt:variant>
    </vt:vector>
  </HeadingPairs>
  <TitlesOfParts>
    <vt:vector size="77" baseType="lpstr">
      <vt:lpstr>Arial</vt:lpstr>
      <vt:lpstr>Calibri</vt:lpstr>
      <vt:lpstr>Gill Sans MT</vt:lpstr>
      <vt:lpstr>Times New Roman</vt:lpstr>
      <vt:lpstr>Wingdings</vt:lpstr>
      <vt:lpstr>Wingdings 2</vt:lpstr>
      <vt:lpstr>Dividend</vt:lpstr>
      <vt:lpstr>SIU New Employee Orientation</vt:lpstr>
      <vt:lpstr>Human Resources Website hr.siu.edu</vt:lpstr>
      <vt:lpstr>Employment &amp; Classification Staff</vt:lpstr>
      <vt:lpstr>Work Week</vt:lpstr>
      <vt:lpstr>Flex Time </vt:lpstr>
      <vt:lpstr>Fair Labor Standards Act</vt:lpstr>
      <vt:lpstr>Compensation</vt:lpstr>
      <vt:lpstr>Probationary Period</vt:lpstr>
      <vt:lpstr>Employee File</vt:lpstr>
      <vt:lpstr>Maintain/update Civil Service Application</vt:lpstr>
      <vt:lpstr>Job Opportunities</vt:lpstr>
      <vt:lpstr>Veteran’s Preference</vt:lpstr>
      <vt:lpstr>Promotional Preference</vt:lpstr>
      <vt:lpstr>Seniority and Service Time</vt:lpstr>
      <vt:lpstr>Layoff</vt:lpstr>
      <vt:lpstr>Reassignment</vt:lpstr>
      <vt:lpstr>Separation</vt:lpstr>
      <vt:lpstr>Career Planning</vt:lpstr>
      <vt:lpstr>General Information for All Employees</vt:lpstr>
      <vt:lpstr>Human Resources Self Service</vt:lpstr>
      <vt:lpstr>ID Cards</vt:lpstr>
      <vt:lpstr>Network ID and E-Mail Account</vt:lpstr>
      <vt:lpstr>University E-Mail Accounts</vt:lpstr>
      <vt:lpstr>LAN Admins</vt:lpstr>
      <vt:lpstr>Information Security</vt:lpstr>
      <vt:lpstr>Parking</vt:lpstr>
      <vt:lpstr>Performance Evaluations</vt:lpstr>
      <vt:lpstr>Grievance Procedure</vt:lpstr>
      <vt:lpstr>Disciplinary Action</vt:lpstr>
      <vt:lpstr>Holidays</vt:lpstr>
      <vt:lpstr>Employee Assistance Program </vt:lpstr>
      <vt:lpstr>Constituency Groups</vt:lpstr>
      <vt:lpstr>Emergency University Closure</vt:lpstr>
      <vt:lpstr>Outside Employment or Consulting</vt:lpstr>
      <vt:lpstr>Policies</vt:lpstr>
      <vt:lpstr>Affirmative Action </vt:lpstr>
      <vt:lpstr>Alcohol and Drug Policy</vt:lpstr>
      <vt:lpstr>American with Disabilities Act of 1990</vt:lpstr>
      <vt:lpstr>ADA of 1990-Continued</vt:lpstr>
      <vt:lpstr>Illinois Smoke Free Campus Act</vt:lpstr>
      <vt:lpstr>Identity Protection Policy</vt:lpstr>
      <vt:lpstr>Information Security </vt:lpstr>
      <vt:lpstr>Sexual Harassment Policy</vt:lpstr>
      <vt:lpstr>Workplace Violence Policy</vt:lpstr>
      <vt:lpstr>SIU New Employee Orientation</vt:lpstr>
      <vt:lpstr>Employee Records Staff</vt:lpstr>
      <vt:lpstr>Fringe Benefit Section Agenda</vt:lpstr>
      <vt:lpstr>SIUC Policies</vt:lpstr>
      <vt:lpstr>Absences and Benefits Reporting Absences</vt:lpstr>
      <vt:lpstr>Leaves with Pay</vt:lpstr>
      <vt:lpstr>Leaves with Pay Disaster Relief</vt:lpstr>
      <vt:lpstr>Leaves with Pay Bereavement</vt:lpstr>
      <vt:lpstr>Leaves with Pay Jury Duty</vt:lpstr>
      <vt:lpstr>Leaves with Pay Military Service</vt:lpstr>
      <vt:lpstr> Family Military Leave Act </vt:lpstr>
      <vt:lpstr>Leaves with Pay Extended Sick Leave (Civil Service)</vt:lpstr>
      <vt:lpstr>Leaves with Pay Extended Sick Leave (Civil Service)</vt:lpstr>
      <vt:lpstr>Leaves without Pay</vt:lpstr>
      <vt:lpstr>Leaves without Pay Family &amp; Medical Leave (FMLA)</vt:lpstr>
      <vt:lpstr>Leaves without Pay Family &amp; Medical Leave (FMLA)</vt:lpstr>
      <vt:lpstr>Leaves without Pay Family &amp; Medical Leave (FMLA) – Military provisions)</vt:lpstr>
      <vt:lpstr>Leaves without Pay Victims’ Economic Security &amp; Safety Leave (VESSA)</vt:lpstr>
      <vt:lpstr>Leaves without Pay Victims’ Economic Security &amp; Safety Leave (VESSA)</vt:lpstr>
      <vt:lpstr>Leaves without Pay School Visitation</vt:lpstr>
      <vt:lpstr>Leaves without Pay Voting in Elections</vt:lpstr>
      <vt:lpstr>Leaves without Pay Personal Leaves</vt:lpstr>
      <vt:lpstr>Tuition Waiver Benefits Employee</vt:lpstr>
      <vt:lpstr>Tuition Wavier Benefits child of Employee Tuition Waiver</vt:lpstr>
      <vt:lpstr>Tuition Waiver for Dependents of Deceased Employees</vt:lpstr>
      <vt:lpstr>Spouse or Civil Union Partner Card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SIU New Employee Orientation</dc:title>
  <dc:creator>Makayla R Hartmann</dc:creator>
  <cp:lastModifiedBy>Colombo, Renee A</cp:lastModifiedBy>
  <cp:revision>98</cp:revision>
  <cp:lastPrinted>2025-04-17T14:34:49Z</cp:lastPrinted>
  <dcterms:created xsi:type="dcterms:W3CDTF">2017-07-17T15:03:43Z</dcterms:created>
  <dcterms:modified xsi:type="dcterms:W3CDTF">2025-06-13T18:38:23Z</dcterms:modified>
</cp:coreProperties>
</file>