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 id="2147483852" r:id="rId2"/>
  </p:sldMasterIdLst>
  <p:notesMasterIdLst>
    <p:notesMasterId r:id="rId164"/>
  </p:notesMasterIdLst>
  <p:handoutMasterIdLst>
    <p:handoutMasterId r:id="rId165"/>
  </p:handoutMasterIdLst>
  <p:sldIdLst>
    <p:sldId id="256" r:id="rId3"/>
    <p:sldId id="257" r:id="rId4"/>
    <p:sldId id="259" r:id="rId5"/>
    <p:sldId id="258" r:id="rId6"/>
    <p:sldId id="317" r:id="rId7"/>
    <p:sldId id="441" r:id="rId8"/>
    <p:sldId id="318" r:id="rId9"/>
    <p:sldId id="262" r:id="rId10"/>
    <p:sldId id="319" r:id="rId11"/>
    <p:sldId id="264" r:id="rId12"/>
    <p:sldId id="263" r:id="rId13"/>
    <p:sldId id="265" r:id="rId14"/>
    <p:sldId id="266" r:id="rId15"/>
    <p:sldId id="406" r:id="rId16"/>
    <p:sldId id="389" r:id="rId17"/>
    <p:sldId id="403" r:id="rId18"/>
    <p:sldId id="405" r:id="rId19"/>
    <p:sldId id="442" r:id="rId20"/>
    <p:sldId id="446" r:id="rId21"/>
    <p:sldId id="451" r:id="rId22"/>
    <p:sldId id="448" r:id="rId23"/>
    <p:sldId id="449" r:id="rId24"/>
    <p:sldId id="452" r:id="rId25"/>
    <p:sldId id="453" r:id="rId26"/>
    <p:sldId id="267" r:id="rId27"/>
    <p:sldId id="268" r:id="rId28"/>
    <p:sldId id="269" r:id="rId29"/>
    <p:sldId id="270" r:id="rId30"/>
    <p:sldId id="271" r:id="rId31"/>
    <p:sldId id="272" r:id="rId32"/>
    <p:sldId id="273" r:id="rId33"/>
    <p:sldId id="443" r:id="rId34"/>
    <p:sldId id="275" r:id="rId35"/>
    <p:sldId id="274" r:id="rId36"/>
    <p:sldId id="462" r:id="rId37"/>
    <p:sldId id="392" r:id="rId38"/>
    <p:sldId id="276" r:id="rId39"/>
    <p:sldId id="444" r:id="rId40"/>
    <p:sldId id="277" r:id="rId41"/>
    <p:sldId id="445" r:id="rId42"/>
    <p:sldId id="393" r:id="rId43"/>
    <p:sldId id="280" r:id="rId44"/>
    <p:sldId id="279" r:id="rId45"/>
    <p:sldId id="281" r:id="rId46"/>
    <p:sldId id="278" r:id="rId47"/>
    <p:sldId id="282" r:id="rId48"/>
    <p:sldId id="283" r:id="rId49"/>
    <p:sldId id="402" r:id="rId50"/>
    <p:sldId id="284" r:id="rId51"/>
    <p:sldId id="291" r:id="rId52"/>
    <p:sldId id="400" r:id="rId53"/>
    <p:sldId id="459" r:id="rId54"/>
    <p:sldId id="457" r:id="rId55"/>
    <p:sldId id="292" r:id="rId56"/>
    <p:sldId id="463" r:id="rId57"/>
    <p:sldId id="293" r:id="rId58"/>
    <p:sldId id="294" r:id="rId59"/>
    <p:sldId id="296" r:id="rId60"/>
    <p:sldId id="295" r:id="rId61"/>
    <p:sldId id="460" r:id="rId62"/>
    <p:sldId id="297" r:id="rId63"/>
    <p:sldId id="298" r:id="rId64"/>
    <p:sldId id="299" r:id="rId65"/>
    <p:sldId id="368" r:id="rId66"/>
    <p:sldId id="301" r:id="rId67"/>
    <p:sldId id="302" r:id="rId68"/>
    <p:sldId id="431" r:id="rId69"/>
    <p:sldId id="432" r:id="rId70"/>
    <p:sldId id="304" r:id="rId71"/>
    <p:sldId id="305" r:id="rId72"/>
    <p:sldId id="320" r:id="rId73"/>
    <p:sldId id="307" r:id="rId74"/>
    <p:sldId id="308" r:id="rId75"/>
    <p:sldId id="309" r:id="rId76"/>
    <p:sldId id="310" r:id="rId77"/>
    <p:sldId id="321" r:id="rId78"/>
    <p:sldId id="311" r:id="rId79"/>
    <p:sldId id="397" r:id="rId80"/>
    <p:sldId id="315" r:id="rId81"/>
    <p:sldId id="433" r:id="rId82"/>
    <p:sldId id="312" r:id="rId83"/>
    <p:sldId id="313" r:id="rId84"/>
    <p:sldId id="322" r:id="rId85"/>
    <p:sldId id="323" r:id="rId86"/>
    <p:sldId id="461" r:id="rId87"/>
    <p:sldId id="330" r:id="rId88"/>
    <p:sldId id="325" r:id="rId89"/>
    <p:sldId id="326" r:id="rId90"/>
    <p:sldId id="327" r:id="rId91"/>
    <p:sldId id="328" r:id="rId92"/>
    <p:sldId id="329" r:id="rId93"/>
    <p:sldId id="434" r:id="rId94"/>
    <p:sldId id="331" r:id="rId95"/>
    <p:sldId id="407" r:id="rId96"/>
    <p:sldId id="332" r:id="rId97"/>
    <p:sldId id="333" r:id="rId98"/>
    <p:sldId id="334" r:id="rId99"/>
    <p:sldId id="335" r:id="rId100"/>
    <p:sldId id="339" r:id="rId101"/>
    <p:sldId id="408" r:id="rId102"/>
    <p:sldId id="340" r:id="rId103"/>
    <p:sldId id="341" r:id="rId104"/>
    <p:sldId id="412" r:id="rId105"/>
    <p:sldId id="409" r:id="rId106"/>
    <p:sldId id="345" r:id="rId107"/>
    <p:sldId id="346" r:id="rId108"/>
    <p:sldId id="347" r:id="rId109"/>
    <p:sldId id="410" r:id="rId110"/>
    <p:sldId id="344" r:id="rId111"/>
    <p:sldId id="414" r:id="rId112"/>
    <p:sldId id="413" r:id="rId113"/>
    <p:sldId id="348" r:id="rId114"/>
    <p:sldId id="349" r:id="rId115"/>
    <p:sldId id="415" r:id="rId116"/>
    <p:sldId id="416" r:id="rId117"/>
    <p:sldId id="350" r:id="rId118"/>
    <p:sldId id="351" r:id="rId119"/>
    <p:sldId id="417" r:id="rId120"/>
    <p:sldId id="464" r:id="rId121"/>
    <p:sldId id="465" r:id="rId122"/>
    <p:sldId id="466" r:id="rId123"/>
    <p:sldId id="467" r:id="rId124"/>
    <p:sldId id="355" r:id="rId125"/>
    <p:sldId id="354" r:id="rId126"/>
    <p:sldId id="358" r:id="rId127"/>
    <p:sldId id="401" r:id="rId128"/>
    <p:sldId id="418" r:id="rId129"/>
    <p:sldId id="356" r:id="rId130"/>
    <p:sldId id="419" r:id="rId131"/>
    <p:sldId id="420" r:id="rId132"/>
    <p:sldId id="421" r:id="rId133"/>
    <p:sldId id="422" r:id="rId134"/>
    <p:sldId id="369" r:id="rId135"/>
    <p:sldId id="367" r:id="rId136"/>
    <p:sldId id="371" r:id="rId137"/>
    <p:sldId id="372" r:id="rId138"/>
    <p:sldId id="370" r:id="rId139"/>
    <p:sldId id="373" r:id="rId140"/>
    <p:sldId id="423" r:id="rId141"/>
    <p:sldId id="424" r:id="rId142"/>
    <p:sldId id="377" r:id="rId143"/>
    <p:sldId id="374" r:id="rId144"/>
    <p:sldId id="375" r:id="rId145"/>
    <p:sldId id="376" r:id="rId146"/>
    <p:sldId id="425" r:id="rId147"/>
    <p:sldId id="426" r:id="rId148"/>
    <p:sldId id="427" r:id="rId149"/>
    <p:sldId id="378" r:id="rId150"/>
    <p:sldId id="379" r:id="rId151"/>
    <p:sldId id="380" r:id="rId152"/>
    <p:sldId id="381" r:id="rId153"/>
    <p:sldId id="382" r:id="rId154"/>
    <p:sldId id="458" r:id="rId155"/>
    <p:sldId id="383" r:id="rId156"/>
    <p:sldId id="398" r:id="rId157"/>
    <p:sldId id="384" r:id="rId158"/>
    <p:sldId id="385" r:id="rId159"/>
    <p:sldId id="386" r:id="rId160"/>
    <p:sldId id="387" r:id="rId161"/>
    <p:sldId id="388" r:id="rId162"/>
    <p:sldId id="428" r:id="rId16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77007" autoAdjust="0"/>
  </p:normalViewPr>
  <p:slideViewPr>
    <p:cSldViewPr>
      <p:cViewPr varScale="1">
        <p:scale>
          <a:sx n="85" d="100"/>
          <a:sy n="85" d="100"/>
        </p:scale>
        <p:origin x="2364" y="84"/>
      </p:cViewPr>
      <p:guideLst>
        <p:guide orient="horz" pos="2160"/>
        <p:guide pos="2880"/>
      </p:guideLst>
    </p:cSldViewPr>
  </p:slideViewPr>
  <p:outlineViewPr>
    <p:cViewPr>
      <p:scale>
        <a:sx n="33" d="100"/>
        <a:sy n="33" d="100"/>
      </p:scale>
      <p:origin x="0" y="-201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9" d="100"/>
          <a:sy n="99" d="100"/>
        </p:scale>
        <p:origin x="2568" y="72"/>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slide" Target="slides/slide157.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53" Type="http://schemas.openxmlformats.org/officeDocument/2006/relationships/slide" Target="slides/slide51.xml"/><Relationship Id="rId74" Type="http://schemas.openxmlformats.org/officeDocument/2006/relationships/slide" Target="slides/slide72.xml"/><Relationship Id="rId128" Type="http://schemas.openxmlformats.org/officeDocument/2006/relationships/slide" Target="slides/slide126.xml"/><Relationship Id="rId149" Type="http://schemas.openxmlformats.org/officeDocument/2006/relationships/slide" Target="slides/slide147.xml"/><Relationship Id="rId5" Type="http://schemas.openxmlformats.org/officeDocument/2006/relationships/slide" Target="slides/slide3.xml"/><Relationship Id="rId95" Type="http://schemas.openxmlformats.org/officeDocument/2006/relationships/slide" Target="slides/slide93.xml"/><Relationship Id="rId160" Type="http://schemas.openxmlformats.org/officeDocument/2006/relationships/slide" Target="slides/slide158.xml"/><Relationship Id="rId22" Type="http://schemas.openxmlformats.org/officeDocument/2006/relationships/slide" Target="slides/slide20.xml"/><Relationship Id="rId43" Type="http://schemas.openxmlformats.org/officeDocument/2006/relationships/slide" Target="slides/slide41.xml"/><Relationship Id="rId64" Type="http://schemas.openxmlformats.org/officeDocument/2006/relationships/slide" Target="slides/slide62.xml"/><Relationship Id="rId118" Type="http://schemas.openxmlformats.org/officeDocument/2006/relationships/slide" Target="slides/slide116.xml"/><Relationship Id="rId139" Type="http://schemas.openxmlformats.org/officeDocument/2006/relationships/slide" Target="slides/slide137.xml"/><Relationship Id="rId85" Type="http://schemas.openxmlformats.org/officeDocument/2006/relationships/slide" Target="slides/slide83.xml"/><Relationship Id="rId150" Type="http://schemas.openxmlformats.org/officeDocument/2006/relationships/slide" Target="slides/slide148.xml"/><Relationship Id="rId12" Type="http://schemas.openxmlformats.org/officeDocument/2006/relationships/slide" Target="slides/slide10.xml"/><Relationship Id="rId33" Type="http://schemas.openxmlformats.org/officeDocument/2006/relationships/slide" Target="slides/slide31.xml"/><Relationship Id="rId108" Type="http://schemas.openxmlformats.org/officeDocument/2006/relationships/slide" Target="slides/slide106.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notesMaster" Target="notesMasters/notesMaster1.xml"/><Relationship Id="rId16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6" Type="http://schemas.openxmlformats.org/officeDocument/2006/relationships/slide" Target="slides/slide14.xml"/><Relationship Id="rId37" Type="http://schemas.openxmlformats.org/officeDocument/2006/relationships/slide" Target="slides/slide35.xml"/><Relationship Id="rId58" Type="http://schemas.openxmlformats.org/officeDocument/2006/relationships/slide" Target="slides/slide56.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44" Type="http://schemas.openxmlformats.org/officeDocument/2006/relationships/slide" Target="slides/slide142.xml"/><Relationship Id="rId90" Type="http://schemas.openxmlformats.org/officeDocument/2006/relationships/slide" Target="slides/slide88.xml"/><Relationship Id="rId165" Type="http://schemas.openxmlformats.org/officeDocument/2006/relationships/handoutMaster" Target="handoutMasters/handoutMaster1.xml"/><Relationship Id="rId27" Type="http://schemas.openxmlformats.org/officeDocument/2006/relationships/slide" Target="slides/slide25.xml"/><Relationship Id="rId48" Type="http://schemas.openxmlformats.org/officeDocument/2006/relationships/slide" Target="slides/slide46.xml"/><Relationship Id="rId69" Type="http://schemas.openxmlformats.org/officeDocument/2006/relationships/slide" Target="slides/slide67.xml"/><Relationship Id="rId113" Type="http://schemas.openxmlformats.org/officeDocument/2006/relationships/slide" Target="slides/slide111.xml"/><Relationship Id="rId134" Type="http://schemas.openxmlformats.org/officeDocument/2006/relationships/slide" Target="slides/slide132.xml"/><Relationship Id="rId80" Type="http://schemas.openxmlformats.org/officeDocument/2006/relationships/slide" Target="slides/slide78.xml"/><Relationship Id="rId155" Type="http://schemas.openxmlformats.org/officeDocument/2006/relationships/slide" Target="slides/slide153.xml"/><Relationship Id="rId17" Type="http://schemas.openxmlformats.org/officeDocument/2006/relationships/slide" Target="slides/slide15.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24" Type="http://schemas.openxmlformats.org/officeDocument/2006/relationships/slide" Target="slides/slide12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BACC0FD-73F5-41EA-A6E5-B73ABAB5CD7C}" type="datetimeFigureOut">
              <a:rPr lang="en-US" smtClean="0"/>
              <a:t>8/28/2020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183345F-6806-4216-84DF-44366E17316B}" type="slidenum">
              <a:rPr lang="en-US" smtClean="0"/>
              <a:t>‹#›</a:t>
            </a:fld>
            <a:endParaRPr lang="en-US" dirty="0"/>
          </a:p>
        </p:txBody>
      </p:sp>
    </p:spTree>
    <p:extLst>
      <p:ext uri="{BB962C8B-B14F-4D97-AF65-F5344CB8AC3E}">
        <p14:creationId xmlns:p14="http://schemas.microsoft.com/office/powerpoint/2010/main" val="12084193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9D0D001-C1DC-4F6D-8D2D-9494087EE2E8}" type="datetimeFigureOut">
              <a:rPr lang="en-US" smtClean="0"/>
              <a:pPr/>
              <a:t>8/28/2020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E5A5D73-B502-4551-88D6-B50AD97128A7}" type="slidenum">
              <a:rPr lang="en-US" smtClean="0"/>
              <a:pPr/>
              <a:t>‹#›</a:t>
            </a:fld>
            <a:endParaRPr lang="en-US" dirty="0"/>
          </a:p>
        </p:txBody>
      </p:sp>
    </p:spTree>
    <p:extLst>
      <p:ext uri="{BB962C8B-B14F-4D97-AF65-F5344CB8AC3E}">
        <p14:creationId xmlns:p14="http://schemas.microsoft.com/office/powerpoint/2010/main" val="3671150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3" Type="http://schemas.openxmlformats.org/officeDocument/2006/relationships/hyperlink" Target="http://www.illinois.gov/cms/Employees/benefits/StateEmployee/Documents/English%20Paper%20Claim%20Form.pdf" TargetMode="External"/><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surs.org/life-events/new-to-surs"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The Employee Benefits</a:t>
            </a:r>
            <a:r>
              <a:rPr lang="en-US" baseline="0" dirty="0" smtClean="0"/>
              <a:t> packet contains material </a:t>
            </a:r>
            <a:r>
              <a:rPr lang="en-US" dirty="0" smtClean="0"/>
              <a:t>that is presented at orientation</a:t>
            </a:r>
            <a:r>
              <a:rPr lang="en-US" baseline="0" dirty="0" smtClean="0"/>
              <a:t> to new employees.  </a:t>
            </a:r>
            <a:r>
              <a:rPr lang="en-US" dirty="0" smtClean="0"/>
              <a:t>In most cases, the items discussed in this presentation are in order of the information given.  Reference throughout this presentation will refer to handouts and documents provided.  If you are viewing this prior to receiving your information, this material will be provided to you at</a:t>
            </a:r>
            <a:r>
              <a:rPr lang="en-US" baseline="0" dirty="0" smtClean="0"/>
              <a:t> </a:t>
            </a:r>
            <a:r>
              <a:rPr lang="en-US" dirty="0" smtClean="0"/>
              <a:t>your scheduled orientation date.</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a:t>
            </a:fld>
            <a:endParaRPr lang="en-US" dirty="0"/>
          </a:p>
        </p:txBody>
      </p:sp>
    </p:spTree>
    <p:extLst>
      <p:ext uri="{BB962C8B-B14F-4D97-AF65-F5344CB8AC3E}">
        <p14:creationId xmlns:p14="http://schemas.microsoft.com/office/powerpoint/2010/main" val="4245810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Upon</a:t>
            </a:r>
            <a:r>
              <a:rPr lang="en-US" baseline="0" dirty="0" smtClean="0"/>
              <a:t> your hire,</a:t>
            </a:r>
            <a:r>
              <a:rPr lang="en-US" dirty="0" smtClean="0"/>
              <a:t> you are required to have signed a “Statement Concerning Your Employment in a Job Not Covered by Social Security”.  As employees of SIUC, social security deductions will not be made; however, you will contribute to the State Universities Retirement System of Illinois which will be discussed in more detail next in this presentation. </a:t>
            </a:r>
          </a:p>
          <a:p>
            <a:pPr eaLnBrk="1" hangingPunct="1"/>
            <a:endParaRPr lang="en-US" dirty="0" smtClean="0"/>
          </a:p>
          <a:p>
            <a:pPr eaLnBrk="1" hangingPunct="1"/>
            <a:r>
              <a:rPr lang="en-US" dirty="0" smtClean="0"/>
              <a:t>Social Security benefits are based on either your own work or the work of your spouse or former spouse.  Medicare benefits will not be affected.  For additional information, please refer to the Social Security publications, “Government Pension Offset” or “Windfall Elimination Provision”.  You may also visit the Social Security website www.ssa.gov, or the local office.</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10</a:t>
            </a:fld>
            <a:endParaRPr lang="en-US" dirty="0"/>
          </a:p>
        </p:txBody>
      </p:sp>
    </p:spTree>
    <p:extLst>
      <p:ext uri="{BB962C8B-B14F-4D97-AF65-F5344CB8AC3E}">
        <p14:creationId xmlns:p14="http://schemas.microsoft.com/office/powerpoint/2010/main" val="1610338931"/>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107</a:t>
            </a:fld>
            <a:endParaRPr lang="en-US" dirty="0"/>
          </a:p>
        </p:txBody>
      </p:sp>
    </p:spTree>
    <p:extLst>
      <p:ext uri="{BB962C8B-B14F-4D97-AF65-F5344CB8AC3E}">
        <p14:creationId xmlns:p14="http://schemas.microsoft.com/office/powerpoint/2010/main" val="1023629567"/>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5A5D73-B502-4551-88D6-B50AD97128A7}" type="slidenum">
              <a:rPr lang="en-US" smtClean="0"/>
              <a:pPr/>
              <a:t>108</a:t>
            </a:fld>
            <a:endParaRPr lang="en-US" dirty="0"/>
          </a:p>
        </p:txBody>
      </p:sp>
    </p:spTree>
    <p:extLst>
      <p:ext uri="{BB962C8B-B14F-4D97-AF65-F5344CB8AC3E}">
        <p14:creationId xmlns:p14="http://schemas.microsoft.com/office/powerpoint/2010/main" val="4036607888"/>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 admission</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109</a:t>
            </a:fld>
            <a:endParaRPr lang="en-US" dirty="0"/>
          </a:p>
        </p:txBody>
      </p:sp>
    </p:spTree>
    <p:extLst>
      <p:ext uri="{BB962C8B-B14F-4D97-AF65-F5344CB8AC3E}">
        <p14:creationId xmlns:p14="http://schemas.microsoft.com/office/powerpoint/2010/main" val="3069535142"/>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110</a:t>
            </a:fld>
            <a:endParaRPr lang="en-US" dirty="0"/>
          </a:p>
        </p:txBody>
      </p:sp>
    </p:spTree>
    <p:extLst>
      <p:ext uri="{BB962C8B-B14F-4D97-AF65-F5344CB8AC3E}">
        <p14:creationId xmlns:p14="http://schemas.microsoft.com/office/powerpoint/2010/main" val="4088259203"/>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solidFill>
                  <a:prstClr val="black"/>
                </a:solidFill>
              </a:rPr>
              <a:pPr/>
              <a:t>111</a:t>
            </a:fld>
            <a:endParaRPr lang="en-US" dirty="0">
              <a:solidFill>
                <a:prstClr val="black"/>
              </a:solidFill>
            </a:endParaRPr>
          </a:p>
        </p:txBody>
      </p:sp>
    </p:spTree>
    <p:extLst>
      <p:ext uri="{BB962C8B-B14F-4D97-AF65-F5344CB8AC3E}">
        <p14:creationId xmlns:p14="http://schemas.microsoft.com/office/powerpoint/2010/main" val="209034285"/>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112</a:t>
            </a:fld>
            <a:endParaRPr lang="en-US" dirty="0"/>
          </a:p>
        </p:txBody>
      </p:sp>
    </p:spTree>
    <p:extLst>
      <p:ext uri="{BB962C8B-B14F-4D97-AF65-F5344CB8AC3E}">
        <p14:creationId xmlns:p14="http://schemas.microsoft.com/office/powerpoint/2010/main" val="270503529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plan has their own physician list.</a:t>
            </a:r>
          </a:p>
          <a:p>
            <a:endParaRPr lang="en-US" dirty="0" smtClean="0"/>
          </a:p>
          <a:p>
            <a:r>
              <a:rPr lang="en-US" dirty="0" smtClean="0"/>
              <a:t>It is important to remember that the level of benefits is determined by the healthcare</a:t>
            </a:r>
            <a:r>
              <a:rPr lang="en-US" baseline="0" dirty="0" smtClean="0"/>
              <a:t> provider selected.  Members enrolled in an OAP can mix and match providers.  </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113</a:t>
            </a:fld>
            <a:endParaRPr lang="en-US" dirty="0"/>
          </a:p>
        </p:txBody>
      </p:sp>
    </p:spTree>
    <p:extLst>
      <p:ext uri="{BB962C8B-B14F-4D97-AF65-F5344CB8AC3E}">
        <p14:creationId xmlns:p14="http://schemas.microsoft.com/office/powerpoint/2010/main" val="260629394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your responsibility to</a:t>
            </a:r>
            <a:r>
              <a:rPr lang="en-US" baseline="0" dirty="0" smtClean="0"/>
              <a:t> know what Tier level a provider (doctor, hospital, lab) is on to know your out-of-pocket expense.  </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114</a:t>
            </a:fld>
            <a:endParaRPr lang="en-US" dirty="0"/>
          </a:p>
        </p:txBody>
      </p:sp>
    </p:spTree>
    <p:extLst>
      <p:ext uri="{BB962C8B-B14F-4D97-AF65-F5344CB8AC3E}">
        <p14:creationId xmlns:p14="http://schemas.microsoft.com/office/powerpoint/2010/main" val="239533392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5A5D73-B502-4551-88D6-B50AD97128A7}" type="slidenum">
              <a:rPr lang="en-US" smtClean="0"/>
              <a:pPr/>
              <a:t>115</a:t>
            </a:fld>
            <a:endParaRPr lang="en-US" dirty="0"/>
          </a:p>
        </p:txBody>
      </p:sp>
    </p:spTree>
    <p:extLst>
      <p:ext uri="{BB962C8B-B14F-4D97-AF65-F5344CB8AC3E}">
        <p14:creationId xmlns:p14="http://schemas.microsoft.com/office/powerpoint/2010/main" val="1039166654"/>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These</a:t>
            </a:r>
            <a:r>
              <a:rPr lang="en-US" baseline="0" dirty="0" smtClean="0"/>
              <a:t> programs offered by Aetna OAP and HealthLink OAP allow those family members who live in another area/state to receive care as if they were in network.  Call the appropriate plan to get your dependent enrolled.</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116</a:t>
            </a:fld>
            <a:endParaRPr lang="en-US" dirty="0"/>
          </a:p>
        </p:txBody>
      </p:sp>
    </p:spTree>
    <p:extLst>
      <p:ext uri="{BB962C8B-B14F-4D97-AF65-F5344CB8AC3E}">
        <p14:creationId xmlns:p14="http://schemas.microsoft.com/office/powerpoint/2010/main" val="2910026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SURS is the acronym commonly used for the State Universities Retirement System of Illinois.  It is a 401(a) (employer sponsored) plan designed for employee’s retirement, disability, death and survivor benefits to eligible SURS participants and annuitants. </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11</a:t>
            </a:fld>
            <a:endParaRPr lang="en-US" dirty="0"/>
          </a:p>
        </p:txBody>
      </p:sp>
    </p:spTree>
    <p:extLst>
      <p:ext uri="{BB962C8B-B14F-4D97-AF65-F5344CB8AC3E}">
        <p14:creationId xmlns:p14="http://schemas.microsoft.com/office/powerpoint/2010/main" val="119741349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Tier II – 90% indicates the amount that the plan pays;  members pay 10%</a:t>
            </a:r>
          </a:p>
          <a:p>
            <a:r>
              <a:rPr lang="en-US" dirty="0" smtClean="0"/>
              <a:t>Tier</a:t>
            </a:r>
            <a:r>
              <a:rPr lang="en-US" baseline="0" dirty="0" smtClean="0"/>
              <a:t> III – 60% indicates the amount that the plan pays; members pay 40%</a:t>
            </a:r>
          </a:p>
        </p:txBody>
      </p:sp>
      <p:sp>
        <p:nvSpPr>
          <p:cNvPr id="4" name="Slide Number Placeholder 3"/>
          <p:cNvSpPr>
            <a:spLocks noGrp="1"/>
          </p:cNvSpPr>
          <p:nvPr>
            <p:ph type="sldNum" sz="quarter" idx="10"/>
          </p:nvPr>
        </p:nvSpPr>
        <p:spPr/>
        <p:txBody>
          <a:bodyPr/>
          <a:lstStyle/>
          <a:p>
            <a:fld id="{DE5A5D73-B502-4551-88D6-B50AD97128A7}" type="slidenum">
              <a:rPr lang="en-US" smtClean="0"/>
              <a:pPr/>
              <a:t>117</a:t>
            </a:fld>
            <a:endParaRPr lang="en-US" dirty="0"/>
          </a:p>
        </p:txBody>
      </p:sp>
    </p:spTree>
    <p:extLst>
      <p:ext uri="{BB962C8B-B14F-4D97-AF65-F5344CB8AC3E}">
        <p14:creationId xmlns:p14="http://schemas.microsoft.com/office/powerpoint/2010/main" val="1592230744"/>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118</a:t>
            </a:fld>
            <a:endParaRPr lang="en-US" dirty="0"/>
          </a:p>
        </p:txBody>
      </p:sp>
    </p:spTree>
    <p:extLst>
      <p:ext uri="{BB962C8B-B14F-4D97-AF65-F5344CB8AC3E}">
        <p14:creationId xmlns:p14="http://schemas.microsoft.com/office/powerpoint/2010/main" val="2934858483"/>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5A5D73-B502-4551-88D6-B50AD97128A7}" type="slidenum">
              <a:rPr lang="en-US" smtClean="0"/>
              <a:pPr/>
              <a:t>119</a:t>
            </a:fld>
            <a:endParaRPr lang="en-US" dirty="0"/>
          </a:p>
        </p:txBody>
      </p:sp>
    </p:spTree>
    <p:extLst>
      <p:ext uri="{BB962C8B-B14F-4D97-AF65-F5344CB8AC3E}">
        <p14:creationId xmlns:p14="http://schemas.microsoft.com/office/powerpoint/2010/main" val="156832565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These</a:t>
            </a:r>
            <a:r>
              <a:rPr lang="en-US" baseline="0" dirty="0" smtClean="0"/>
              <a:t> programs offered by Aetna OAP and HealthLink OAP allow those family members who live in another area/state to receive care as if they were in network.  Call the appropriate plan to get your dependent enrolled.</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120</a:t>
            </a:fld>
            <a:endParaRPr lang="en-US" dirty="0"/>
          </a:p>
        </p:txBody>
      </p:sp>
    </p:spTree>
    <p:extLst>
      <p:ext uri="{BB962C8B-B14F-4D97-AF65-F5344CB8AC3E}">
        <p14:creationId xmlns:p14="http://schemas.microsoft.com/office/powerpoint/2010/main" val="1634661708"/>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Tier II – 90% indicates the amount that the plan pays;  members pay 10%</a:t>
            </a:r>
          </a:p>
          <a:p>
            <a:r>
              <a:rPr lang="en-US" dirty="0" smtClean="0"/>
              <a:t>Tier</a:t>
            </a:r>
            <a:r>
              <a:rPr lang="en-US" baseline="0" dirty="0" smtClean="0"/>
              <a:t> III – 65% indicates the amount that the plan pays; members pay 35%</a:t>
            </a:r>
          </a:p>
        </p:txBody>
      </p:sp>
      <p:sp>
        <p:nvSpPr>
          <p:cNvPr id="4" name="Slide Number Placeholder 3"/>
          <p:cNvSpPr>
            <a:spLocks noGrp="1"/>
          </p:cNvSpPr>
          <p:nvPr>
            <p:ph type="sldNum" sz="quarter" idx="10"/>
          </p:nvPr>
        </p:nvSpPr>
        <p:spPr/>
        <p:txBody>
          <a:bodyPr/>
          <a:lstStyle/>
          <a:p>
            <a:fld id="{DE5A5D73-B502-4551-88D6-B50AD97128A7}" type="slidenum">
              <a:rPr lang="en-US" smtClean="0"/>
              <a:pPr/>
              <a:t>121</a:t>
            </a:fld>
            <a:endParaRPr lang="en-US" dirty="0"/>
          </a:p>
        </p:txBody>
      </p:sp>
    </p:spTree>
    <p:extLst>
      <p:ext uri="{BB962C8B-B14F-4D97-AF65-F5344CB8AC3E}">
        <p14:creationId xmlns:p14="http://schemas.microsoft.com/office/powerpoint/2010/main" val="1268378836"/>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122</a:t>
            </a:fld>
            <a:endParaRPr lang="en-US" dirty="0"/>
          </a:p>
        </p:txBody>
      </p:sp>
    </p:spTree>
    <p:extLst>
      <p:ext uri="{BB962C8B-B14F-4D97-AF65-F5344CB8AC3E}">
        <p14:creationId xmlns:p14="http://schemas.microsoft.com/office/powerpoint/2010/main" val="1078914336"/>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123</a:t>
            </a:fld>
            <a:endParaRPr lang="en-US" dirty="0"/>
          </a:p>
        </p:txBody>
      </p:sp>
    </p:spTree>
    <p:extLst>
      <p:ext uri="{BB962C8B-B14F-4D97-AF65-F5344CB8AC3E}">
        <p14:creationId xmlns:p14="http://schemas.microsoft.com/office/powerpoint/2010/main" val="2297021870"/>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medications</a:t>
            </a:r>
            <a:r>
              <a:rPr lang="en-US" baseline="0" dirty="0" smtClean="0"/>
              <a:t> are compiled on a preferred formulary list maintained by each health plan’s prescription benefit manager. (PBM)  They may change any time during the plan year.</a:t>
            </a:r>
          </a:p>
          <a:p>
            <a:endParaRPr lang="en-US" dirty="0" smtClean="0"/>
          </a:p>
          <a:p>
            <a:r>
              <a:rPr lang="en-US" dirty="0" smtClean="0"/>
              <a:t>Use this link to get to the formulary list for each of the plans.</a:t>
            </a:r>
          </a:p>
          <a:p>
            <a:r>
              <a:rPr lang="en-US" dirty="0" smtClean="0"/>
              <a:t>http://www.illinois.gov/cms/Employees/benefits/StateEmployee/Pages/state-admindir.aspx</a:t>
            </a:r>
          </a:p>
          <a:p>
            <a:endParaRPr lang="en-US"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124</a:t>
            </a:fld>
            <a:endParaRPr lang="en-US" dirty="0"/>
          </a:p>
        </p:txBody>
      </p:sp>
    </p:spTree>
    <p:extLst>
      <p:ext uri="{BB962C8B-B14F-4D97-AF65-F5344CB8AC3E}">
        <p14:creationId xmlns:p14="http://schemas.microsoft.com/office/powerpoint/2010/main" val="2511697341"/>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125</a:t>
            </a:fld>
            <a:endParaRPr lang="en-US" dirty="0"/>
          </a:p>
        </p:txBody>
      </p:sp>
    </p:spTree>
    <p:extLst>
      <p:ext uri="{BB962C8B-B14F-4D97-AF65-F5344CB8AC3E}">
        <p14:creationId xmlns:p14="http://schemas.microsoft.com/office/powerpoint/2010/main" val="4166773867"/>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a brand name drug and a generic is available, the plan participant must pay the cost difference between the brand product and the generic product, in addition to the generic copayment.</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126</a:t>
            </a:fld>
            <a:endParaRPr lang="en-US" dirty="0"/>
          </a:p>
        </p:txBody>
      </p:sp>
    </p:spTree>
    <p:extLst>
      <p:ext uri="{BB962C8B-B14F-4D97-AF65-F5344CB8AC3E}">
        <p14:creationId xmlns:p14="http://schemas.microsoft.com/office/powerpoint/2010/main" val="2817041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*Eligible employees contribute 8% of their gross earnings, including overtime and summer sessions.  Police officers have a higher contribution rate of 9.5% of gross earnings.</a:t>
            </a:r>
          </a:p>
          <a:p>
            <a:pPr eaLnBrk="1" hangingPunct="1"/>
            <a:endParaRPr lang="en-US" dirty="0" smtClean="0"/>
          </a:p>
          <a:p>
            <a:pPr eaLnBrk="1" hangingPunct="1"/>
            <a:r>
              <a:rPr lang="en-US" dirty="0" smtClean="0"/>
              <a:t>You must choose from three retirement options:  Traditional Benefit Package, Portable Benefit Package and the Retirement Savings Plan f/k/a (SMP).  Deductions will begin immediately and be put into the SURS Retirement</a:t>
            </a:r>
            <a:r>
              <a:rPr lang="en-US" baseline="0" dirty="0" smtClean="0"/>
              <a:t> Savings Plan until a selection is made. </a:t>
            </a:r>
            <a:endParaRPr lang="en-US" dirty="0" smtClean="0"/>
          </a:p>
          <a:p>
            <a:endParaRPr lang="en-US" dirty="0" smtClean="0"/>
          </a:p>
          <a:p>
            <a:r>
              <a:rPr lang="en-US" dirty="0" smtClean="0"/>
              <a:t>**Tier</a:t>
            </a:r>
            <a:r>
              <a:rPr lang="en-US" baseline="0" dirty="0" smtClean="0"/>
              <a:t> I members have an IRS contribution limit $285,000 for FY21 and Tier II members have a compensation cap $115,928.92 for FY21.  </a:t>
            </a:r>
          </a:p>
        </p:txBody>
      </p:sp>
      <p:sp>
        <p:nvSpPr>
          <p:cNvPr id="4" name="Slide Number Placeholder 3"/>
          <p:cNvSpPr>
            <a:spLocks noGrp="1"/>
          </p:cNvSpPr>
          <p:nvPr>
            <p:ph type="sldNum" sz="quarter" idx="10"/>
          </p:nvPr>
        </p:nvSpPr>
        <p:spPr/>
        <p:txBody>
          <a:bodyPr/>
          <a:lstStyle/>
          <a:p>
            <a:fld id="{DE5A5D73-B502-4551-88D6-B50AD97128A7}" type="slidenum">
              <a:rPr lang="en-US" smtClean="0"/>
              <a:pPr/>
              <a:t>12</a:t>
            </a:fld>
            <a:endParaRPr lang="en-US" dirty="0"/>
          </a:p>
        </p:txBody>
      </p:sp>
    </p:spTree>
    <p:extLst>
      <p:ext uri="{BB962C8B-B14F-4D97-AF65-F5344CB8AC3E}">
        <p14:creationId xmlns:p14="http://schemas.microsoft.com/office/powerpoint/2010/main" val="2091487655"/>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Prescription benefit questions should be directed to the respective health plan administrator.  </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127</a:t>
            </a:fld>
            <a:endParaRPr lang="en-US" dirty="0"/>
          </a:p>
        </p:txBody>
      </p:sp>
    </p:spTree>
    <p:extLst>
      <p:ext uri="{BB962C8B-B14F-4D97-AF65-F5344CB8AC3E}">
        <p14:creationId xmlns:p14="http://schemas.microsoft.com/office/powerpoint/2010/main" val="193288904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128</a:t>
            </a:fld>
            <a:endParaRPr lang="en-US" dirty="0"/>
          </a:p>
        </p:txBody>
      </p:sp>
    </p:spTree>
    <p:extLst>
      <p:ext uri="{BB962C8B-B14F-4D97-AF65-F5344CB8AC3E}">
        <p14:creationId xmlns:p14="http://schemas.microsoft.com/office/powerpoint/2010/main" val="4175451367"/>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a brand name drug and a generic is available, the plan participant must pay the cost difference between the brand product and the generic product, in addition to the generic copayment.</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129</a:t>
            </a:fld>
            <a:endParaRPr lang="en-US" dirty="0"/>
          </a:p>
        </p:txBody>
      </p:sp>
    </p:spTree>
    <p:extLst>
      <p:ext uri="{BB962C8B-B14F-4D97-AF65-F5344CB8AC3E}">
        <p14:creationId xmlns:p14="http://schemas.microsoft.com/office/powerpoint/2010/main" val="177635253"/>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Reimbursement will be</a:t>
            </a:r>
            <a:r>
              <a:rPr lang="en-US" baseline="0" dirty="0" smtClean="0"/>
              <a:t> provided at the applicable brand or generic in-network price minus the appropriate in-network copayment.</a:t>
            </a:r>
          </a:p>
          <a:p>
            <a:endParaRPr lang="en-US" baseline="0" dirty="0" smtClean="0"/>
          </a:p>
          <a:p>
            <a:r>
              <a:rPr lang="en-US" baseline="0" dirty="0" smtClean="0"/>
              <a:t>Claim forms are available at:  </a:t>
            </a:r>
            <a:r>
              <a:rPr lang="en-US" sz="1200" u="sng" kern="1200" dirty="0" smtClean="0">
                <a:solidFill>
                  <a:schemeClr val="tx1"/>
                </a:solidFill>
                <a:effectLst/>
                <a:latin typeface="+mn-lt"/>
                <a:ea typeface="+mn-ea"/>
                <a:cs typeface="+mn-cs"/>
                <a:hlinkClick r:id="rId3"/>
              </a:rPr>
              <a:t>http://www.illinois.gov/cms/Employees/benefits/StateEmployee/Documents/English%20Paper%20Claim%20Form.pdf</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130</a:t>
            </a:fld>
            <a:endParaRPr lang="en-US" dirty="0"/>
          </a:p>
        </p:txBody>
      </p:sp>
    </p:spTree>
    <p:extLst>
      <p:ext uri="{BB962C8B-B14F-4D97-AF65-F5344CB8AC3E}">
        <p14:creationId xmlns:p14="http://schemas.microsoft.com/office/powerpoint/2010/main" val="401000253"/>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Maintenance medication is medication that is taken on a regular basis for conditions such as high blood pressure</a:t>
            </a:r>
            <a:r>
              <a:rPr lang="en-US" baseline="0" dirty="0" smtClean="0"/>
              <a:t> and high cholesterol.  </a:t>
            </a:r>
            <a:endParaRPr lang="en-US" dirty="0" smtClean="0"/>
          </a:p>
          <a:p>
            <a:endParaRPr lang="en-US" dirty="0" smtClean="0"/>
          </a:p>
          <a:p>
            <a:r>
              <a:rPr lang="en-US" dirty="0" smtClean="0"/>
              <a:t>Plan participants will be charged a penalty in a amount equal to double the prescription copayment if the</a:t>
            </a:r>
            <a:r>
              <a:rPr lang="en-US" baseline="0" dirty="0" smtClean="0"/>
              <a:t> script is filled at a non-maintenance network pharmacy or if the script is written for a 30-day supply instead of a 90-day supply.  The penalty will be forgiven only for the first two 30-day fills (or first 60-day), but will apply thereafter.</a:t>
            </a:r>
          </a:p>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131</a:t>
            </a:fld>
            <a:endParaRPr lang="en-US" dirty="0"/>
          </a:p>
        </p:txBody>
      </p:sp>
    </p:spTree>
    <p:extLst>
      <p:ext uri="{BB962C8B-B14F-4D97-AF65-F5344CB8AC3E}">
        <p14:creationId xmlns:p14="http://schemas.microsoft.com/office/powerpoint/2010/main" val="3862105968"/>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Claim form:  https://www2.illinois.gov/cms/benefits/stateemployee/documents/english%20mail%20service%20order%20form.pdf</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132</a:t>
            </a:fld>
            <a:endParaRPr lang="en-US" dirty="0"/>
          </a:p>
        </p:txBody>
      </p:sp>
    </p:spTree>
    <p:extLst>
      <p:ext uri="{BB962C8B-B14F-4D97-AF65-F5344CB8AC3E}">
        <p14:creationId xmlns:p14="http://schemas.microsoft.com/office/powerpoint/2010/main" val="2414295804"/>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133</a:t>
            </a:fld>
            <a:endParaRPr lang="en-US" dirty="0"/>
          </a:p>
        </p:txBody>
      </p:sp>
    </p:spTree>
    <p:extLst>
      <p:ext uri="{BB962C8B-B14F-4D97-AF65-F5344CB8AC3E}">
        <p14:creationId xmlns:p14="http://schemas.microsoft.com/office/powerpoint/2010/main" val="297044781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Basic life maximum benefit allowed for the member is $3,000,000.00.  </a:t>
            </a:r>
          </a:p>
          <a:p>
            <a:endParaRPr lang="en-US" baseline="0" dirty="0" smtClean="0"/>
          </a:p>
          <a:p>
            <a:r>
              <a:rPr lang="en-US" baseline="0" dirty="0" smtClean="0"/>
              <a:t>Approval for optional life coverage becomes effective the first day of the pay period following the Evidence of Insurability approval date.</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134</a:t>
            </a:fld>
            <a:endParaRPr lang="en-US" dirty="0"/>
          </a:p>
        </p:txBody>
      </p:sp>
    </p:spTree>
    <p:extLst>
      <p:ext uri="{BB962C8B-B14F-4D97-AF65-F5344CB8AC3E}">
        <p14:creationId xmlns:p14="http://schemas.microsoft.com/office/powerpoint/2010/main" val="22354248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injury must</a:t>
            </a:r>
            <a:r>
              <a:rPr lang="en-US" baseline="0" dirty="0" smtClean="0"/>
              <a:t> occur while your coverage under the supplement is in force.</a:t>
            </a:r>
          </a:p>
          <a:p>
            <a:endParaRPr lang="en-US" baseline="0" dirty="0" smtClean="0"/>
          </a:p>
          <a:p>
            <a:r>
              <a:rPr lang="en-US" baseline="0" dirty="0" smtClean="0"/>
              <a:t>Members may elect to not have the coverage.</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135</a:t>
            </a:fld>
            <a:endParaRPr lang="en-US" dirty="0"/>
          </a:p>
        </p:txBody>
      </p:sp>
    </p:spTree>
    <p:extLst>
      <p:ext uri="{BB962C8B-B14F-4D97-AF65-F5344CB8AC3E}">
        <p14:creationId xmlns:p14="http://schemas.microsoft.com/office/powerpoint/2010/main" val="2198116338"/>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136</a:t>
            </a:fld>
            <a:endParaRPr lang="en-US" dirty="0"/>
          </a:p>
        </p:txBody>
      </p:sp>
    </p:spTree>
    <p:extLst>
      <p:ext uri="{BB962C8B-B14F-4D97-AF65-F5344CB8AC3E}">
        <p14:creationId xmlns:p14="http://schemas.microsoft.com/office/powerpoint/2010/main" val="4286032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Employees will initially participate under the SURS Retirement Savings Plan until an</a:t>
            </a:r>
            <a:r>
              <a:rPr lang="en-US" baseline="0" dirty="0" smtClean="0"/>
              <a:t> election is made.  Employees have 6 months to make an election. If no election is made within this timeframe, the default is the </a:t>
            </a:r>
            <a:r>
              <a:rPr lang="en-US" dirty="0" smtClean="0"/>
              <a:t>SURS Traditional Plan.</a:t>
            </a:r>
          </a:p>
          <a:p>
            <a:pPr eaLnBrk="1" hangingPunct="1"/>
            <a:endParaRPr lang="en-US" dirty="0" smtClean="0"/>
          </a:p>
          <a:p>
            <a:pPr eaLnBrk="1" hangingPunct="1"/>
            <a:r>
              <a:rPr lang="en-US" dirty="0" smtClean="0"/>
              <a:t>Included in the orientation material are documents outlining the plans and their benefits, including a comparison matrix.</a:t>
            </a:r>
          </a:p>
          <a:p>
            <a:pPr eaLnBrk="1" hangingPunct="1"/>
            <a:endParaRPr lang="en-US" dirty="0" smtClean="0"/>
          </a:p>
          <a:p>
            <a:pPr eaLnBrk="1" hangingPunct="1"/>
            <a:r>
              <a:rPr lang="en-US" dirty="0" smtClean="0"/>
              <a:t>You can call SURS at 800-275-7877 if you have additional questions or need further assistance.</a:t>
            </a:r>
          </a:p>
          <a:p>
            <a:pPr eaLnBrk="1" hangingPunct="1"/>
            <a:endParaRPr lang="en-US" dirty="0" smtClean="0"/>
          </a:p>
          <a:p>
            <a:pPr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a:t>
            </a:fld>
            <a:endParaRPr lang="en-US" dirty="0"/>
          </a:p>
        </p:txBody>
      </p:sp>
    </p:spTree>
    <p:extLst>
      <p:ext uri="{BB962C8B-B14F-4D97-AF65-F5344CB8AC3E}">
        <p14:creationId xmlns:p14="http://schemas.microsoft.com/office/powerpoint/2010/main" val="3866806446"/>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Enrollment</a:t>
            </a:r>
            <a:r>
              <a:rPr lang="en-US" baseline="0" dirty="0" smtClean="0"/>
              <a:t> at your initial hire for dependent life coverage is automatically available.  If you delay enrollment and want to enroll them at a later date, a </a:t>
            </a:r>
            <a:r>
              <a:rPr lang="en-US" dirty="0" smtClean="0"/>
              <a:t>Evidence of Insurability</a:t>
            </a:r>
            <a:r>
              <a:rPr lang="en-US" baseline="0" dirty="0" smtClean="0"/>
              <a:t> is required, unless the spouse, civil union partner or child is newly acquired.</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137</a:t>
            </a:fld>
            <a:endParaRPr lang="en-US" dirty="0"/>
          </a:p>
        </p:txBody>
      </p:sp>
    </p:spTree>
    <p:extLst>
      <p:ext uri="{BB962C8B-B14F-4D97-AF65-F5344CB8AC3E}">
        <p14:creationId xmlns:p14="http://schemas.microsoft.com/office/powerpoint/2010/main" val="3657512165"/>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Premiums are</a:t>
            </a:r>
            <a:r>
              <a:rPr lang="en-US" baseline="0" dirty="0" smtClean="0"/>
              <a:t> paid directly to Minnesota Life.  </a:t>
            </a:r>
          </a:p>
          <a:p>
            <a:endParaRPr lang="en-US" baseline="0" dirty="0" smtClean="0"/>
          </a:p>
          <a:p>
            <a:r>
              <a:rPr lang="en-US" baseline="0" dirty="0" smtClean="0"/>
              <a:t>Under the Portability Options, you may port up to four times your annual or any Basic Life, AD &amp; D, and dependent life coverage.</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138</a:t>
            </a:fld>
            <a:endParaRPr lang="en-US" dirty="0"/>
          </a:p>
        </p:txBody>
      </p:sp>
    </p:spTree>
    <p:extLst>
      <p:ext uri="{BB962C8B-B14F-4D97-AF65-F5344CB8AC3E}">
        <p14:creationId xmlns:p14="http://schemas.microsoft.com/office/powerpoint/2010/main" val="4161750896"/>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Rate changes due to age go into effect the first pay period following the member’s birthday.</a:t>
            </a:r>
          </a:p>
          <a:p>
            <a:endParaRPr lang="en-US" dirty="0" smtClean="0"/>
          </a:p>
          <a:p>
            <a:r>
              <a:rPr lang="en-US" dirty="0" smtClean="0"/>
              <a:t>Evidence of Insurability</a:t>
            </a:r>
            <a:r>
              <a:rPr lang="en-US" baseline="0" dirty="0" smtClean="0"/>
              <a:t> must be completed when adding/increasing member optional life and/or spouse  life.  Prior approval by Minnesota Life Insurance Company must be made before coverage is effective if added after the initial enrollment period.</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139</a:t>
            </a:fld>
            <a:endParaRPr lang="en-US" dirty="0"/>
          </a:p>
        </p:txBody>
      </p:sp>
    </p:spTree>
    <p:extLst>
      <p:ext uri="{BB962C8B-B14F-4D97-AF65-F5344CB8AC3E}">
        <p14:creationId xmlns:p14="http://schemas.microsoft.com/office/powerpoint/2010/main" val="1525207935"/>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140</a:t>
            </a:fld>
            <a:endParaRPr lang="en-US" dirty="0"/>
          </a:p>
        </p:txBody>
      </p:sp>
    </p:spTree>
    <p:extLst>
      <p:ext uri="{BB962C8B-B14F-4D97-AF65-F5344CB8AC3E}">
        <p14:creationId xmlns:p14="http://schemas.microsoft.com/office/powerpoint/2010/main" val="2242786405"/>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141</a:t>
            </a:fld>
            <a:endParaRPr lang="en-US" dirty="0"/>
          </a:p>
        </p:txBody>
      </p:sp>
    </p:spTree>
    <p:extLst>
      <p:ext uri="{BB962C8B-B14F-4D97-AF65-F5344CB8AC3E}">
        <p14:creationId xmlns:p14="http://schemas.microsoft.com/office/powerpoint/2010/main" val="55360450"/>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142</a:t>
            </a:fld>
            <a:endParaRPr lang="en-US" dirty="0"/>
          </a:p>
        </p:txBody>
      </p:sp>
    </p:spTree>
    <p:extLst>
      <p:ext uri="{BB962C8B-B14F-4D97-AF65-F5344CB8AC3E}">
        <p14:creationId xmlns:p14="http://schemas.microsoft.com/office/powerpoint/2010/main" val="687282120"/>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Proof of good Health is required for coverage amounts greater than the guaranteed issue amount or for late entrants.  Rates for</a:t>
            </a:r>
            <a:r>
              <a:rPr lang="en-US" baseline="0" dirty="0" smtClean="0"/>
              <a:t> the employee and spouse is based on the employee’s current age.</a:t>
            </a:r>
            <a:endParaRPr lang="en-US" dirty="0" smtClean="0"/>
          </a:p>
          <a:p>
            <a:endParaRPr lang="en-US" dirty="0" smtClean="0"/>
          </a:p>
          <a:p>
            <a:r>
              <a:rPr lang="en-US" dirty="0" smtClean="0"/>
              <a:t>Employees </a:t>
            </a:r>
            <a:r>
              <a:rPr lang="en-US" smtClean="0"/>
              <a:t>actively working </a:t>
            </a:r>
            <a:r>
              <a:rPr lang="en-US" dirty="0" smtClean="0"/>
              <a:t>my</a:t>
            </a:r>
            <a:r>
              <a:rPr lang="en-US" baseline="0" dirty="0" smtClean="0"/>
              <a:t> continue coverage until retirement.  Coverage will terminate at age 70.</a:t>
            </a:r>
          </a:p>
          <a:p>
            <a:endParaRPr lang="en-US" baseline="0" dirty="0" smtClean="0"/>
          </a:p>
          <a:p>
            <a:r>
              <a:rPr lang="en-US" baseline="0" dirty="0" smtClean="0"/>
              <a:t>Rates are provided in the orientation packet and a link on a </a:t>
            </a:r>
            <a:r>
              <a:rPr lang="en-US" baseline="0" smtClean="0"/>
              <a:t>slide coming </a:t>
            </a:r>
            <a:r>
              <a:rPr lang="en-US" baseline="0" dirty="0" smtClean="0"/>
              <a:t>up.</a:t>
            </a:r>
          </a:p>
        </p:txBody>
      </p:sp>
      <p:sp>
        <p:nvSpPr>
          <p:cNvPr id="4" name="Slide Number Placeholder 3"/>
          <p:cNvSpPr>
            <a:spLocks noGrp="1"/>
          </p:cNvSpPr>
          <p:nvPr>
            <p:ph type="sldNum" sz="quarter" idx="10"/>
          </p:nvPr>
        </p:nvSpPr>
        <p:spPr/>
        <p:txBody>
          <a:bodyPr/>
          <a:lstStyle/>
          <a:p>
            <a:fld id="{DE5A5D73-B502-4551-88D6-B50AD97128A7}" type="slidenum">
              <a:rPr lang="en-US" smtClean="0"/>
              <a:pPr/>
              <a:t>143</a:t>
            </a:fld>
            <a:endParaRPr lang="en-US" dirty="0"/>
          </a:p>
        </p:txBody>
      </p:sp>
    </p:spTree>
    <p:extLst>
      <p:ext uri="{BB962C8B-B14F-4D97-AF65-F5344CB8AC3E}">
        <p14:creationId xmlns:p14="http://schemas.microsoft.com/office/powerpoint/2010/main" val="478872850"/>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Children from age 14 days to 6 months are covered for $100.00.  </a:t>
            </a:r>
            <a:endParaRPr lang="en-US" dirty="0" smtClean="0"/>
          </a:p>
          <a:p>
            <a:endParaRPr lang="en-US" dirty="0" smtClean="0"/>
          </a:p>
          <a:p>
            <a:r>
              <a:rPr lang="en-US" dirty="0" smtClean="0"/>
              <a:t>Forms for enrolling are linked on a slide coming up.</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144</a:t>
            </a:fld>
            <a:endParaRPr lang="en-US" dirty="0"/>
          </a:p>
        </p:txBody>
      </p:sp>
    </p:spTree>
    <p:extLst>
      <p:ext uri="{BB962C8B-B14F-4D97-AF65-F5344CB8AC3E}">
        <p14:creationId xmlns:p14="http://schemas.microsoft.com/office/powerpoint/2010/main" val="3639137498"/>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If applying </a:t>
            </a:r>
            <a:r>
              <a:rPr lang="en-US" dirty="0" smtClean="0"/>
              <a:t>for</a:t>
            </a:r>
            <a:r>
              <a:rPr lang="en-US" baseline="0" dirty="0" smtClean="0"/>
              <a:t> coverage amounts over the guaranteed issue limits ($35,000 for employee and $5,000 for spouse) or if you </a:t>
            </a:r>
            <a:r>
              <a:rPr lang="en-US" baseline="0" smtClean="0"/>
              <a:t>are applying during </a:t>
            </a:r>
            <a:r>
              <a:rPr lang="en-US" baseline="0" dirty="0" smtClean="0"/>
              <a:t>a time outside of the designated enrollment period, a completed Portable Proof of Good Health Form is required for the </a:t>
            </a:r>
            <a:r>
              <a:rPr lang="en-US" baseline="0" smtClean="0"/>
              <a:t>person applying.</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145</a:t>
            </a:fld>
            <a:endParaRPr lang="en-US" dirty="0"/>
          </a:p>
        </p:txBody>
      </p:sp>
    </p:spTree>
    <p:extLst>
      <p:ext uri="{BB962C8B-B14F-4D97-AF65-F5344CB8AC3E}">
        <p14:creationId xmlns:p14="http://schemas.microsoft.com/office/powerpoint/2010/main" val="202965555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146</a:t>
            </a:fld>
            <a:endParaRPr lang="en-US" dirty="0"/>
          </a:p>
        </p:txBody>
      </p:sp>
    </p:spTree>
    <p:extLst>
      <p:ext uri="{BB962C8B-B14F-4D97-AF65-F5344CB8AC3E}">
        <p14:creationId xmlns:p14="http://schemas.microsoft.com/office/powerpoint/2010/main" val="3444864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Once certified with SURS,  n</a:t>
            </a:r>
            <a:r>
              <a:rPr lang="en-US" dirty="0" smtClean="0"/>
              <a:t>ew employees will receive at</a:t>
            </a:r>
            <a:r>
              <a:rPr lang="en-US" baseline="0" dirty="0" smtClean="0"/>
              <a:t> their home address a welcome letter, a Tier Fact Sheet with information regarding which Tier status you are, and a workbook to help your decision process.  SURS will also assign a member ID number that will allow you access to your account information with SURS.   Elections may be made by logging into your account with SURS.  If electing the Self Management Plan, allocations will be made directly with the providers.  Use this access to help plan for your future.  </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a:t>
            </a:fld>
            <a:endParaRPr lang="en-US" dirty="0"/>
          </a:p>
        </p:txBody>
      </p:sp>
    </p:spTree>
    <p:extLst>
      <p:ext uri="{BB962C8B-B14F-4D97-AF65-F5344CB8AC3E}">
        <p14:creationId xmlns:p14="http://schemas.microsoft.com/office/powerpoint/2010/main" val="2103611147"/>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completed forms to elect coverage or to update beneficiary</a:t>
            </a:r>
            <a:r>
              <a:rPr lang="en-US" baseline="0" dirty="0" smtClean="0"/>
              <a:t> designation forms needs to be sent to the Human Resources Employee Benefits office for processing.  </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147</a:t>
            </a:fld>
            <a:endParaRPr lang="en-US" dirty="0"/>
          </a:p>
        </p:txBody>
      </p:sp>
    </p:spTree>
    <p:extLst>
      <p:ext uri="{BB962C8B-B14F-4D97-AF65-F5344CB8AC3E}">
        <p14:creationId xmlns:p14="http://schemas.microsoft.com/office/powerpoint/2010/main" val="360279596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148</a:t>
            </a:fld>
            <a:endParaRPr lang="en-US" dirty="0"/>
          </a:p>
        </p:txBody>
      </p:sp>
    </p:spTree>
    <p:extLst>
      <p:ext uri="{BB962C8B-B14F-4D97-AF65-F5344CB8AC3E}">
        <p14:creationId xmlns:p14="http://schemas.microsoft.com/office/powerpoint/2010/main" val="3785158370"/>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There are no pre-existing conditions when changing between plans.  But if you are in the middle of treatment, you need to contact the plan that you are changing to, to make sure they will complete the services.</a:t>
            </a:r>
          </a:p>
          <a:p>
            <a:endParaRPr lang="en-US" baseline="0" dirty="0" smtClean="0"/>
          </a:p>
          <a:p>
            <a:endParaRPr lang="en-US" baseline="0" dirty="0" smtClean="0"/>
          </a:p>
          <a:p>
            <a:r>
              <a:rPr lang="en-US" baseline="0" dirty="0" smtClean="0"/>
              <a:t>At Benefits Choice time, CMS will send notifications to members at their home addresses regarding the upcoming changes for the next plan year.  </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149</a:t>
            </a:fld>
            <a:endParaRPr lang="en-US" dirty="0"/>
          </a:p>
        </p:txBody>
      </p:sp>
    </p:spTree>
    <p:extLst>
      <p:ext uri="{BB962C8B-B14F-4D97-AF65-F5344CB8AC3E}">
        <p14:creationId xmlns:p14="http://schemas.microsoft.com/office/powerpoint/2010/main" val="493909657"/>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do not want to change anything, do nothing.</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150</a:t>
            </a:fld>
            <a:endParaRPr lang="en-US" dirty="0"/>
          </a:p>
        </p:txBody>
      </p:sp>
    </p:spTree>
    <p:extLst>
      <p:ext uri="{BB962C8B-B14F-4D97-AF65-F5344CB8AC3E}">
        <p14:creationId xmlns:p14="http://schemas.microsoft.com/office/powerpoint/2010/main" val="1053035807"/>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are uncertain if you</a:t>
            </a:r>
            <a:r>
              <a:rPr lang="en-US" baseline="0" dirty="0" smtClean="0"/>
              <a:t> have experienced a change in status, contact Employee Benefits at 618-453-6668 to speak to someone who can be of assistance.</a:t>
            </a:r>
          </a:p>
          <a:p>
            <a:endParaRPr lang="en-US" baseline="0" dirty="0" smtClean="0"/>
          </a:p>
          <a:p>
            <a:r>
              <a:rPr lang="en-US" baseline="0" dirty="0" smtClean="0"/>
              <a:t>Benefits Handbook:  https://www2.illinois.gov/cms/benefits/stateemployee/documents/fy2017_state_handbook.pdf</a:t>
            </a:r>
          </a:p>
          <a:p>
            <a:endParaRPr lang="en-US"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151</a:t>
            </a:fld>
            <a:endParaRPr lang="en-US" dirty="0"/>
          </a:p>
        </p:txBody>
      </p:sp>
    </p:spTree>
    <p:extLst>
      <p:ext uri="{BB962C8B-B14F-4D97-AF65-F5344CB8AC3E}">
        <p14:creationId xmlns:p14="http://schemas.microsoft.com/office/powerpoint/2010/main" val="1115678590"/>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Changes in status must</a:t>
            </a:r>
            <a:r>
              <a:rPr lang="en-US" baseline="0" dirty="0" smtClean="0"/>
              <a:t> be done online at www.mybenefits.Illinois.gov.  </a:t>
            </a:r>
          </a:p>
          <a:p>
            <a:endParaRPr lang="en-US" baseline="0" dirty="0" smtClean="0"/>
          </a:p>
          <a:p>
            <a:r>
              <a:rPr lang="en-US" baseline="0" dirty="0" smtClean="0"/>
              <a:t>Contact Human Resources if you have a change in status that would allow you to make a change to your current plan. </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152</a:t>
            </a:fld>
            <a:endParaRPr lang="en-US" dirty="0"/>
          </a:p>
        </p:txBody>
      </p:sp>
    </p:spTree>
    <p:extLst>
      <p:ext uri="{BB962C8B-B14F-4D97-AF65-F5344CB8AC3E}">
        <p14:creationId xmlns:p14="http://schemas.microsoft.com/office/powerpoint/2010/main" val="58369073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Documentation will be required</a:t>
            </a:r>
            <a:r>
              <a:rPr lang="en-US" baseline="0" dirty="0" smtClean="0"/>
              <a:t> for changes outside of the Benefits Choice Period.</a:t>
            </a:r>
          </a:p>
          <a:p>
            <a:endParaRPr lang="en-US" baseline="0" dirty="0" smtClean="0"/>
          </a:p>
          <a:p>
            <a:r>
              <a:rPr lang="en-US" baseline="0" dirty="0" smtClean="0"/>
              <a:t>Adding members always requires documentation (marriage and/or birth certificates).</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153</a:t>
            </a:fld>
            <a:endParaRPr lang="en-US" dirty="0"/>
          </a:p>
        </p:txBody>
      </p:sp>
    </p:spTree>
    <p:extLst>
      <p:ext uri="{BB962C8B-B14F-4D97-AF65-F5344CB8AC3E}">
        <p14:creationId xmlns:p14="http://schemas.microsoft.com/office/powerpoint/2010/main" val="388520051"/>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154</a:t>
            </a:fld>
            <a:endParaRPr lang="en-US" dirty="0"/>
          </a:p>
        </p:txBody>
      </p:sp>
    </p:spTree>
    <p:extLst>
      <p:ext uri="{BB962C8B-B14F-4D97-AF65-F5344CB8AC3E}">
        <p14:creationId xmlns:p14="http://schemas.microsoft.com/office/powerpoint/2010/main" val="365796669"/>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many other leaves,</a:t>
            </a:r>
            <a:r>
              <a:rPr lang="en-US" baseline="0" dirty="0" smtClean="0"/>
              <a:t> but these are the most common.</a:t>
            </a:r>
          </a:p>
          <a:p>
            <a:endParaRPr lang="en-US" dirty="0" smtClean="0"/>
          </a:p>
          <a:p>
            <a:r>
              <a:rPr lang="en-US" dirty="0" smtClean="0"/>
              <a:t>Seasonal</a:t>
            </a:r>
            <a:r>
              <a:rPr lang="en-US" baseline="0" dirty="0" smtClean="0"/>
              <a:t> leaves are leaves during the summer months when you are not teaching or working during the summer months.  </a:t>
            </a:r>
          </a:p>
          <a:p>
            <a:endParaRPr lang="en-US" baseline="0" dirty="0" smtClean="0"/>
          </a:p>
          <a:p>
            <a:r>
              <a:rPr lang="en-US" baseline="0" dirty="0" smtClean="0"/>
              <a:t>Contact Employee Benefits office prior to your leave for options regarding your benefits.</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155</a:t>
            </a:fld>
            <a:endParaRPr lang="en-US" dirty="0"/>
          </a:p>
        </p:txBody>
      </p:sp>
    </p:spTree>
    <p:extLst>
      <p:ext uri="{BB962C8B-B14F-4D97-AF65-F5344CB8AC3E}">
        <p14:creationId xmlns:p14="http://schemas.microsoft.com/office/powerpoint/2010/main" val="1597699924"/>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156</a:t>
            </a:fld>
            <a:endParaRPr lang="en-US" dirty="0"/>
          </a:p>
        </p:txBody>
      </p:sp>
    </p:spTree>
    <p:extLst>
      <p:ext uri="{BB962C8B-B14F-4D97-AF65-F5344CB8AC3E}">
        <p14:creationId xmlns:p14="http://schemas.microsoft.com/office/powerpoint/2010/main" val="968886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dirty="0" smtClean="0"/>
              <a:t>You will receive from SURS a packet of information about the three retirement options.  The workbook is titled “The Power of Choice.</a:t>
            </a:r>
            <a:r>
              <a:rPr lang="en-US" baseline="0" dirty="0" smtClean="0"/>
              <a:t>”  </a:t>
            </a:r>
            <a:r>
              <a:rPr lang="en-US" dirty="0" smtClean="0"/>
              <a:t>If</a:t>
            </a:r>
            <a:r>
              <a:rPr lang="en-US" baseline="0" dirty="0" smtClean="0"/>
              <a:t> you cannot find your election form, you should contact SURS to request another form or log into your account and print out another election form. </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smtClean="0"/>
              <a:t>It is strongly recommended that you keep a copy of the completed form for your personal records. </a:t>
            </a:r>
          </a:p>
          <a:p>
            <a:pPr defTabSz="931774">
              <a:defRPr/>
            </a:pPr>
            <a:endParaRPr lang="en-US" dirty="0" smtClean="0"/>
          </a:p>
          <a:p>
            <a:pPr defTabSz="931774">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a:t>
            </a:fld>
            <a:endParaRPr lang="en-US" dirty="0"/>
          </a:p>
        </p:txBody>
      </p:sp>
    </p:spTree>
    <p:extLst>
      <p:ext uri="{BB962C8B-B14F-4D97-AF65-F5344CB8AC3E}">
        <p14:creationId xmlns:p14="http://schemas.microsoft.com/office/powerpoint/2010/main" val="1963911963"/>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157</a:t>
            </a:fld>
            <a:endParaRPr lang="en-US" dirty="0"/>
          </a:p>
        </p:txBody>
      </p:sp>
    </p:spTree>
    <p:extLst>
      <p:ext uri="{BB962C8B-B14F-4D97-AF65-F5344CB8AC3E}">
        <p14:creationId xmlns:p14="http://schemas.microsoft.com/office/powerpoint/2010/main" val="2518620965"/>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State</a:t>
            </a:r>
            <a:r>
              <a:rPr lang="en-US" baseline="0" dirty="0" smtClean="0"/>
              <a:t> of Illinois Handbook:  http://www.illinois.gov/cms/Employees/benefits/StateEmployee/Documents/FY2016_State_Handbook.pdf</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158</a:t>
            </a:fld>
            <a:endParaRPr lang="en-US" dirty="0"/>
          </a:p>
        </p:txBody>
      </p:sp>
    </p:spTree>
    <p:extLst>
      <p:ext uri="{BB962C8B-B14F-4D97-AF65-F5344CB8AC3E}">
        <p14:creationId xmlns:p14="http://schemas.microsoft.com/office/powerpoint/2010/main" val="3618731191"/>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159</a:t>
            </a:fld>
            <a:endParaRPr lang="en-US" dirty="0"/>
          </a:p>
        </p:txBody>
      </p:sp>
    </p:spTree>
    <p:extLst>
      <p:ext uri="{BB962C8B-B14F-4D97-AF65-F5344CB8AC3E}">
        <p14:creationId xmlns:p14="http://schemas.microsoft.com/office/powerpoint/2010/main" val="4247835971"/>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160</a:t>
            </a:fld>
            <a:endParaRPr lang="en-US" dirty="0"/>
          </a:p>
        </p:txBody>
      </p:sp>
    </p:spTree>
    <p:extLst>
      <p:ext uri="{BB962C8B-B14F-4D97-AF65-F5344CB8AC3E}">
        <p14:creationId xmlns:p14="http://schemas.microsoft.com/office/powerpoint/2010/main" val="104975177"/>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161</a:t>
            </a:fld>
            <a:endParaRPr lang="en-US" dirty="0"/>
          </a:p>
        </p:txBody>
      </p:sp>
    </p:spTree>
    <p:extLst>
      <p:ext uri="{BB962C8B-B14F-4D97-AF65-F5344CB8AC3E}">
        <p14:creationId xmlns:p14="http://schemas.microsoft.com/office/powerpoint/2010/main" val="4095341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Details about the steps needed to make your election can be found at </a:t>
            </a:r>
            <a:r>
              <a:rPr lang="en-US" dirty="0" smtClean="0">
                <a:hlinkClick r:id="rId3"/>
              </a:rPr>
              <a:t>http://www.surs.org/life-events/new-to-surs</a:t>
            </a:r>
            <a:r>
              <a:rPr lang="en-US" dirty="0" smtClean="0"/>
              <a:t>  </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16</a:t>
            </a:fld>
            <a:endParaRPr lang="en-US" dirty="0"/>
          </a:p>
        </p:txBody>
      </p:sp>
    </p:spTree>
    <p:extLst>
      <p:ext uri="{BB962C8B-B14F-4D97-AF65-F5344CB8AC3E}">
        <p14:creationId xmlns:p14="http://schemas.microsoft.com/office/powerpoint/2010/main" val="3476530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After</a:t>
            </a:r>
            <a:r>
              <a:rPr lang="en-US" baseline="0" dirty="0" smtClean="0">
                <a:effectLst/>
              </a:rPr>
              <a:t> selecting your plan, a beneficiary designation specific to your plan will be sent to you to complete.  Return the completed and signed form to SURS.  Changes to beneficiaries may be made anytime by completing a new form.</a:t>
            </a:r>
            <a:endParaRPr lang="en-US" dirty="0" smtClean="0">
              <a:effectLst/>
            </a:endParaRPr>
          </a:p>
          <a:p>
            <a:endParaRPr lang="en-US" dirty="0" smtClean="0">
              <a:effectLst/>
            </a:endParaRPr>
          </a:p>
        </p:txBody>
      </p:sp>
      <p:sp>
        <p:nvSpPr>
          <p:cNvPr id="4" name="Slide Number Placeholder 3"/>
          <p:cNvSpPr>
            <a:spLocks noGrp="1"/>
          </p:cNvSpPr>
          <p:nvPr>
            <p:ph type="sldNum" sz="quarter" idx="10"/>
          </p:nvPr>
        </p:nvSpPr>
        <p:spPr/>
        <p:txBody>
          <a:bodyPr/>
          <a:lstStyle/>
          <a:p>
            <a:fld id="{DE5A5D73-B502-4551-88D6-B50AD97128A7}" type="slidenum">
              <a:rPr lang="en-US" smtClean="0"/>
              <a:pPr/>
              <a:t>17</a:t>
            </a:fld>
            <a:endParaRPr lang="en-US" dirty="0"/>
          </a:p>
        </p:txBody>
      </p:sp>
    </p:spTree>
    <p:extLst>
      <p:ext uri="{BB962C8B-B14F-4D97-AF65-F5344CB8AC3E}">
        <p14:creationId xmlns:p14="http://schemas.microsoft.com/office/powerpoint/2010/main" val="3000936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couple of frequently asked questions:</a:t>
            </a:r>
          </a:p>
          <a:p>
            <a:endParaRPr lang="en-US" dirty="0" smtClean="0"/>
          </a:p>
          <a:p>
            <a:r>
              <a:rPr lang="en-US" dirty="0" smtClean="0"/>
              <a:t>Can I borrow</a:t>
            </a:r>
            <a:r>
              <a:rPr lang="en-US" baseline="0" dirty="0" smtClean="0"/>
              <a:t> from by SURS fund?  No, under current law, you cannot borrow or take a partial withdrawal from the SURS accumulation.</a:t>
            </a:r>
          </a:p>
          <a:p>
            <a:endParaRPr lang="en-US" baseline="0" dirty="0" smtClean="0"/>
          </a:p>
          <a:p>
            <a:r>
              <a:rPr lang="en-US" baseline="0" dirty="0" smtClean="0"/>
              <a:t>Can I make additional contributions to increase my SURS accumulations?  No, under current law, you cannot make voluntary contributions.  If you qualify to purchase optional service credit, these payments would also increase your SURS accumulation.</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18</a:t>
            </a:fld>
            <a:endParaRPr lang="en-US" dirty="0"/>
          </a:p>
        </p:txBody>
      </p:sp>
    </p:spTree>
    <p:extLst>
      <p:ext uri="{BB962C8B-B14F-4D97-AF65-F5344CB8AC3E}">
        <p14:creationId xmlns:p14="http://schemas.microsoft.com/office/powerpoint/2010/main" val="20133772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Employer Contributions:  The normal retirement contribution is calculated based upon the annual actuarial valuation and changes each year. Each January, SURS issues an Employer Normal Cost Notice for the next fiscal year (effective the following July 1). </a:t>
            </a:r>
          </a:p>
          <a:p>
            <a:endParaRPr lang="en-US" dirty="0" smtClean="0"/>
          </a:p>
          <a:p>
            <a:r>
              <a:rPr lang="en-US" dirty="0" smtClean="0"/>
              <a:t>The State contribution averages about 9.1% of the total earnings of all SURS participants in the Traditional and Portable plans.</a:t>
            </a:r>
          </a:p>
          <a:p>
            <a:r>
              <a:rPr lang="en-US" dirty="0" smtClean="0"/>
              <a:t>If you remain a SURS participant for many years and receive a retirement annuity, the State´s share for your benefits could be more than the 9.1% average of total earnings.</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20</a:t>
            </a:fld>
            <a:endParaRPr lang="en-US" dirty="0"/>
          </a:p>
        </p:txBody>
      </p:sp>
    </p:spTree>
    <p:extLst>
      <p:ext uri="{BB962C8B-B14F-4D97-AF65-F5344CB8AC3E}">
        <p14:creationId xmlns:p14="http://schemas.microsoft.com/office/powerpoint/2010/main" val="205555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The staff members listed here are available to answer questions regarding health, dental, vision and life insurance; flexible spending account; retirement benefits; and disability benefits. </a:t>
            </a:r>
          </a:p>
          <a:p>
            <a:pPr eaLnBrk="1" hangingPunct="1"/>
            <a:endParaRPr lang="en-US" dirty="0" smtClean="0"/>
          </a:p>
          <a:p>
            <a:pPr eaLnBrk="1" hangingPunct="1"/>
            <a:r>
              <a:rPr lang="en-US" dirty="0" smtClean="0"/>
              <a:t>The Employee Benefits staff can be reached at 453-6668.  The office is located at 900 S. Normal Ave.,</a:t>
            </a:r>
            <a:r>
              <a:rPr lang="en-US" baseline="0" dirty="0" smtClean="0"/>
              <a:t> Woody Hall, Carbondale.</a:t>
            </a:r>
            <a:endParaRPr lang="en-US" dirty="0" smtClean="0"/>
          </a:p>
          <a:p>
            <a:pPr eaLnBrk="1" hangingPunct="1"/>
            <a:endParaRPr lang="en-US" dirty="0" smtClean="0"/>
          </a:p>
          <a:p>
            <a:pPr eaLnBrk="1" hangingPunct="1"/>
            <a:r>
              <a:rPr lang="en-US" dirty="0" smtClean="0"/>
              <a:t>For off-campus employees, a packet of information will be sent to you when the Benefit Office has been notified of your employment.  Again, this packet contains all the information that will be discussed during the Benefits section of this orientation and is arranged in the order topics will be presented.</a:t>
            </a:r>
          </a:p>
          <a:p>
            <a:pPr eaLnBrk="1" hangingPunct="1"/>
            <a:endParaRPr lang="en-US" dirty="0" smtClean="0"/>
          </a:p>
          <a:p>
            <a:pPr eaLnBrk="1" hangingPunct="1"/>
            <a:r>
              <a:rPr lang="en-US" dirty="0" smtClean="0"/>
              <a:t>A red info sheet with your Group insurance Representative (GIR) has been included in your packet.  The card will provide all necessary contact information you will need to get in touch with your Group Insurance Representative (GIR).</a:t>
            </a:r>
          </a:p>
          <a:p>
            <a:pPr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a:t>
            </a:fld>
            <a:endParaRPr lang="en-US" dirty="0"/>
          </a:p>
        </p:txBody>
      </p:sp>
    </p:spTree>
    <p:extLst>
      <p:ext uri="{BB962C8B-B14F-4D97-AF65-F5344CB8AC3E}">
        <p14:creationId xmlns:p14="http://schemas.microsoft.com/office/powerpoint/2010/main" val="2091838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Employer Contributions: . The normal retirement contribution is calculated based upon the annual actuarial valuation and changes each year. Each January, SURS issues an Employer Normal Cost Notice for the next fiscal year (effective the following July 1). </a:t>
            </a:r>
          </a:p>
          <a:p>
            <a:endParaRPr lang="en-US" dirty="0" smtClean="0"/>
          </a:p>
          <a:p>
            <a:r>
              <a:rPr lang="en-US" dirty="0" smtClean="0"/>
              <a:t>The State contribution averages about 9.1% of the total earnings of all SURS participants in the Traditional and Portable plans.</a:t>
            </a:r>
          </a:p>
          <a:p>
            <a:r>
              <a:rPr lang="en-US" dirty="0" smtClean="0"/>
              <a:t>If you remain a SURS participant for many years and receive a retirement annuity, the State´s share for your benefits could be more than the 9.1% average of total earnings.</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21</a:t>
            </a:fld>
            <a:endParaRPr lang="en-US" dirty="0"/>
          </a:p>
        </p:txBody>
      </p:sp>
    </p:spTree>
    <p:extLst>
      <p:ext uri="{BB962C8B-B14F-4D97-AF65-F5344CB8AC3E}">
        <p14:creationId xmlns:p14="http://schemas.microsoft.com/office/powerpoint/2010/main" val="746965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employer contribution rate is set by statute and does</a:t>
            </a:r>
            <a:r>
              <a:rPr lang="en-US" baseline="0" dirty="0" smtClean="0"/>
              <a:t> not change from year to year. </a:t>
            </a:r>
          </a:p>
          <a:p>
            <a:endParaRPr lang="en-US" baseline="0" dirty="0" smtClean="0"/>
          </a:p>
          <a:p>
            <a:r>
              <a:rPr lang="en-US" dirty="0" smtClean="0"/>
              <a:t>The state contributions toward SMP equal 7.6% of earnings. Approximately 7.1% of those earnings will go directly to the member´s individual SMP account.</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22</a:t>
            </a:fld>
            <a:endParaRPr lang="en-US" dirty="0"/>
          </a:p>
        </p:txBody>
      </p:sp>
    </p:spTree>
    <p:extLst>
      <p:ext uri="{BB962C8B-B14F-4D97-AF65-F5344CB8AC3E}">
        <p14:creationId xmlns:p14="http://schemas.microsoft.com/office/powerpoint/2010/main" val="12805773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FY</a:t>
            </a:r>
            <a:r>
              <a:rPr lang="en-US" baseline="0" dirty="0" smtClean="0"/>
              <a:t> 2021 limit (7/1/20 – 6/30/21) limit is $285,000</a:t>
            </a:r>
          </a:p>
          <a:p>
            <a:r>
              <a:rPr lang="en-US" baseline="0" dirty="0" smtClean="0"/>
              <a:t>Limits are updated on an annual basis by the IRS and will be provided by SURS</a:t>
            </a:r>
          </a:p>
          <a:p>
            <a:endParaRPr lang="en-US" dirty="0" smtClean="0"/>
          </a:p>
          <a:p>
            <a:r>
              <a:rPr lang="en-US" dirty="0" smtClean="0"/>
              <a:t>After limits</a:t>
            </a:r>
            <a:r>
              <a:rPr lang="en-US" baseline="0" dirty="0" smtClean="0"/>
              <a:t> are met for the academic year, contributions must stop.  Contributions begin again on new academic year.</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23</a:t>
            </a:fld>
            <a:endParaRPr lang="en-US" dirty="0"/>
          </a:p>
        </p:txBody>
      </p:sp>
    </p:spTree>
    <p:extLst>
      <p:ext uri="{BB962C8B-B14F-4D97-AF65-F5344CB8AC3E}">
        <p14:creationId xmlns:p14="http://schemas.microsoft.com/office/powerpoint/2010/main" val="35417867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This translates to annual earnings of approximately </a:t>
            </a:r>
            <a:r>
              <a:rPr lang="en-US" sz="1200" b="1" i="0" u="none" strike="noStrike" kern="1200" baseline="0" dirty="0" smtClean="0">
                <a:solidFill>
                  <a:schemeClr val="tx1"/>
                </a:solidFill>
                <a:latin typeface="+mn-lt"/>
                <a:ea typeface="+mn-ea"/>
                <a:cs typeface="+mn-cs"/>
              </a:rPr>
              <a:t>$346,405.23 (employee rate of 8.00% plus employer retirement contribution rate of 7.30% [7.60% less disability contribution rate of 0.3%] times $346,405.23 = IRS 415(c) limit) </a:t>
            </a:r>
            <a:r>
              <a:rPr lang="en-US" sz="1200" b="0" i="0" u="none" strike="noStrike" kern="1200" baseline="0" dirty="0" smtClean="0">
                <a:solidFill>
                  <a:schemeClr val="tx1"/>
                </a:solidFill>
                <a:latin typeface="+mn-lt"/>
                <a:ea typeface="+mn-ea"/>
                <a:cs typeface="+mn-cs"/>
              </a:rPr>
              <a:t>for calendar year 2016 </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24</a:t>
            </a:fld>
            <a:endParaRPr lang="en-US" dirty="0"/>
          </a:p>
        </p:txBody>
      </p:sp>
    </p:spTree>
    <p:extLst>
      <p:ext uri="{BB962C8B-B14F-4D97-AF65-F5344CB8AC3E}">
        <p14:creationId xmlns:p14="http://schemas.microsoft.com/office/powerpoint/2010/main" val="107789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As a SURS participant, you also have disability coverage.  </a:t>
            </a:r>
          </a:p>
          <a:p>
            <a:pPr eaLnBrk="1" hangingPunct="1"/>
            <a:endParaRPr lang="en-US" dirty="0" smtClean="0"/>
          </a:p>
          <a:p>
            <a:pPr eaLnBrk="1" hangingPunct="1"/>
            <a:r>
              <a:rPr lang="en-US" dirty="0" smtClean="0"/>
              <a:t>Contact Employee Benefits if you feel you might be out for an extended period of time and may need to submit a claim for disability.  There is an application form that will need to be completed by you and your physician.  SURS will evaluate the claim and if approved, your disability payments will come directly from SURS.</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25</a:t>
            </a:fld>
            <a:endParaRPr lang="en-US" dirty="0"/>
          </a:p>
        </p:txBody>
      </p:sp>
    </p:spTree>
    <p:extLst>
      <p:ext uri="{BB962C8B-B14F-4D97-AF65-F5344CB8AC3E}">
        <p14:creationId xmlns:p14="http://schemas.microsoft.com/office/powerpoint/2010/main" val="32080064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If you</a:t>
            </a:r>
            <a:r>
              <a:rPr lang="en-US" baseline="0" dirty="0" smtClean="0"/>
              <a:t> expect to be out more than 60 days, you should contact Lisa Cardinale-Brown to complete the application immediately even if unsure.  </a:t>
            </a:r>
            <a:endParaRPr lang="en-US" dirty="0" smtClean="0"/>
          </a:p>
          <a:p>
            <a:pPr defTabSz="931774">
              <a:defRPr/>
            </a:pPr>
            <a:endParaRPr lang="en-US" dirty="0" smtClean="0"/>
          </a:p>
          <a:p>
            <a:pPr defTabSz="931774">
              <a:defRPr/>
            </a:pPr>
            <a:r>
              <a:rPr lang="en-US" dirty="0" smtClean="0"/>
              <a:t>If you qualify for disability payments, there is a 60-day waiting period before you are eligible to receive a payment from SURS.  You must use your accrued sick days during this period.  Your vacation can also be used, however, vacation usage is subject to department approval.  Any days not covered by accrued sick and/or vacation benefits will be reported as absence without pay.  </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26</a:t>
            </a:fld>
            <a:endParaRPr lang="en-US" dirty="0"/>
          </a:p>
        </p:txBody>
      </p:sp>
    </p:spTree>
    <p:extLst>
      <p:ext uri="{BB962C8B-B14F-4D97-AF65-F5344CB8AC3E}">
        <p14:creationId xmlns:p14="http://schemas.microsoft.com/office/powerpoint/2010/main" val="6192120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Please refer to your Voluntary Supplemental Long Term Disability Plan brochure for complete details on the Prudential plan.</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27</a:t>
            </a:fld>
            <a:endParaRPr lang="en-US" dirty="0"/>
          </a:p>
        </p:txBody>
      </p:sp>
    </p:spTree>
    <p:extLst>
      <p:ext uri="{BB962C8B-B14F-4D97-AF65-F5344CB8AC3E}">
        <p14:creationId xmlns:p14="http://schemas.microsoft.com/office/powerpoint/2010/main" val="36854226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Keep in mind, with SURS, you are not eligible for disability for an illness until you have been a plan participant for 2 or more years.  With the LTD program, you have a 90-day elimination period before coverage will begin provided you have qualified for disability.  </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28</a:t>
            </a:fld>
            <a:endParaRPr lang="en-US" dirty="0"/>
          </a:p>
        </p:txBody>
      </p:sp>
    </p:spTree>
    <p:extLst>
      <p:ext uri="{BB962C8B-B14F-4D97-AF65-F5344CB8AC3E}">
        <p14:creationId xmlns:p14="http://schemas.microsoft.com/office/powerpoint/2010/main" val="6455188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Please refer to your LTD booklet to calculate the premium cost, if you have not already received notification from Employee Benefits on what your premiums will be.  Premiums are collected after taxes from your check, therefore, your monthly LTD benefit will be tax-free.  </a:t>
            </a:r>
          </a:p>
          <a:p>
            <a:pPr defTabSz="931774">
              <a:defRPr/>
            </a:pPr>
            <a:endParaRPr lang="en-US" dirty="0" smtClean="0"/>
          </a:p>
          <a:p>
            <a:pPr defTabSz="931774">
              <a:defRPr/>
            </a:pPr>
            <a:r>
              <a:rPr lang="en-US" dirty="0" smtClean="0"/>
              <a:t>Go to this page</a:t>
            </a:r>
            <a:r>
              <a:rPr lang="en-US" baseline="0" dirty="0" smtClean="0"/>
              <a:t> for forms and booklet information:  </a:t>
            </a:r>
            <a:r>
              <a:rPr lang="en-US" dirty="0" smtClean="0"/>
              <a:t>http://hr.siu.edu/benefits/disability.php</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29</a:t>
            </a:fld>
            <a:endParaRPr lang="en-US" dirty="0"/>
          </a:p>
        </p:txBody>
      </p:sp>
    </p:spTree>
    <p:extLst>
      <p:ext uri="{BB962C8B-B14F-4D97-AF65-F5344CB8AC3E}">
        <p14:creationId xmlns:p14="http://schemas.microsoft.com/office/powerpoint/2010/main" val="17600598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The Prudential LTD benefits will pay a maximum of 66.67% of your monthly pre-disability earnings to age 65 (after the elimination period.)  If you are eligible to draw disability benefits from SURS, Prudential LTD will only pay a maximum of 16.67% for a combined total of 66.67%.</a:t>
            </a:r>
          </a:p>
          <a:p>
            <a:pPr eaLnBrk="1" hangingPunct="1"/>
            <a:endParaRPr lang="en-US" dirty="0" smtClean="0"/>
          </a:p>
          <a:p>
            <a:pPr eaLnBrk="1" hangingPunct="1"/>
            <a:r>
              <a:rPr lang="en-US" dirty="0" smtClean="0"/>
              <a:t>Benefit payments begin after you have been continuously disabled through the elimination period, which is the greater of 90 days or the exhaustion of accumulated sick leave.  See the example in the brochure and other questions regarding coverage.  </a:t>
            </a:r>
          </a:p>
          <a:p>
            <a:pPr eaLnBrk="1" hangingPunct="1"/>
            <a:endParaRPr lang="en-US" dirty="0" smtClean="0"/>
          </a:p>
          <a:p>
            <a:pPr eaLnBrk="1" hangingPunct="1"/>
            <a:r>
              <a:rPr lang="en-US" dirty="0" smtClean="0"/>
              <a:t>You are not required to pay premiums while collecting disability benefits.</a:t>
            </a:r>
          </a:p>
          <a:p>
            <a:pPr eaLnBrk="1" hangingPunct="1"/>
            <a:endParaRPr lang="en-US" dirty="0" smtClean="0"/>
          </a:p>
          <a:p>
            <a:pPr eaLnBrk="1" hangingPunct="1"/>
            <a:endParaRPr lang="en-US" dirty="0" smtClean="0"/>
          </a:p>
          <a:p>
            <a:pPr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30</a:t>
            </a:fld>
            <a:endParaRPr lang="en-US" dirty="0"/>
          </a:p>
        </p:txBody>
      </p:sp>
    </p:spTree>
    <p:extLst>
      <p:ext uri="{BB962C8B-B14F-4D97-AF65-F5344CB8AC3E}">
        <p14:creationId xmlns:p14="http://schemas.microsoft.com/office/powerpoint/2010/main" val="4046387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a:t>
            </a:fld>
            <a:endParaRPr lang="en-US" dirty="0"/>
          </a:p>
        </p:txBody>
      </p:sp>
    </p:spTree>
    <p:extLst>
      <p:ext uri="{BB962C8B-B14F-4D97-AF65-F5344CB8AC3E}">
        <p14:creationId xmlns:p14="http://schemas.microsoft.com/office/powerpoint/2010/main" val="4419109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To enroll, complete the SIUC, Voluntary Group Long Term Disability form inside the brochure.  Costs may be calculated </a:t>
            </a:r>
            <a:r>
              <a:rPr lang="en-US" smtClean="0"/>
              <a:t>by using </a:t>
            </a:r>
            <a:r>
              <a:rPr lang="en-US" dirty="0" smtClean="0"/>
              <a:t>the step-by-step process in the brochure or you may find the costs on the Member Information sheet that is provided with your orientation material from Employee Benefits.</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31</a:t>
            </a:fld>
            <a:endParaRPr lang="en-US" dirty="0"/>
          </a:p>
        </p:txBody>
      </p:sp>
    </p:spTree>
    <p:extLst>
      <p:ext uri="{BB962C8B-B14F-4D97-AF65-F5344CB8AC3E}">
        <p14:creationId xmlns:p14="http://schemas.microsoft.com/office/powerpoint/2010/main" val="20884645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Catastrophic Disability Benefit is available if you are unable to perform at least two activities of daily living or have severe cognitive impairment</a:t>
            </a:r>
            <a:r>
              <a:rPr lang="en-US" baseline="0" dirty="0" smtClean="0"/>
              <a:t> that requires substantial supervision.  This benefit provides 20% of your monthly earnings, up to $12,000, and it will not be reduced by deductible sources of income.</a:t>
            </a:r>
          </a:p>
          <a:p>
            <a:endParaRPr lang="en-US" baseline="0" dirty="0" smtClean="0"/>
          </a:p>
          <a:p>
            <a:r>
              <a:rPr lang="en-US" dirty="0" smtClean="0"/>
              <a:t>Critical Illness Benefit is available if you have</a:t>
            </a:r>
            <a:r>
              <a:rPr lang="en-US" baseline="0" dirty="0" smtClean="0"/>
              <a:t> an illness such as a heart attack, life-threatening cancer, major organ or tissue transplant, renal failure, or stroke.  It provides you with an additional monthly benefit of 10% of your monthly earnings, up to a maximum of $1,000.  This benefit will not be reduced by other sources of income if your long-term disability is caused by a critical illness</a:t>
            </a:r>
          </a:p>
          <a:p>
            <a:endParaRPr lang="en-US" baseline="0" dirty="0" smtClean="0"/>
          </a:p>
          <a:p>
            <a:r>
              <a:rPr lang="en-US" baseline="0" dirty="0" smtClean="0"/>
              <a:t>Survivor Benefit  provides a lump sum benefit, equal to six months of your gross disability payment, to your eligible survivor when Prudential receives proof that you have passed away.</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32</a:t>
            </a:fld>
            <a:endParaRPr lang="en-US" dirty="0"/>
          </a:p>
        </p:txBody>
      </p:sp>
    </p:spTree>
    <p:extLst>
      <p:ext uri="{BB962C8B-B14F-4D97-AF65-F5344CB8AC3E}">
        <p14:creationId xmlns:p14="http://schemas.microsoft.com/office/powerpoint/2010/main" val="28076345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in your packet is information regarding tax</a:t>
            </a:r>
            <a:r>
              <a:rPr lang="en-US" baseline="0" dirty="0" smtClean="0"/>
              <a:t> sheltered annuities.  TSA programs (</a:t>
            </a:r>
            <a:r>
              <a:rPr lang="en-US" dirty="0" smtClean="0"/>
              <a:t>403b)</a:t>
            </a:r>
            <a:r>
              <a:rPr lang="en-US" baseline="0" dirty="0" smtClean="0"/>
              <a:t> are another way for you to save towards your retirement.</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33</a:t>
            </a:fld>
            <a:endParaRPr lang="en-US" dirty="0"/>
          </a:p>
        </p:txBody>
      </p:sp>
    </p:spTree>
    <p:extLst>
      <p:ext uri="{BB962C8B-B14F-4D97-AF65-F5344CB8AC3E}">
        <p14:creationId xmlns:p14="http://schemas.microsoft.com/office/powerpoint/2010/main" val="42899942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buFont typeface="Wingdings" pitchFamily="2" charset="2"/>
              <a:buNone/>
            </a:pPr>
            <a:r>
              <a:rPr lang="en-US" dirty="0"/>
              <a:t>In your packet is a list of Board of Trustee approved companies and their </a:t>
            </a:r>
            <a:r>
              <a:rPr lang="en-US" dirty="0" smtClean="0"/>
              <a:t>corresponding </a:t>
            </a:r>
            <a:r>
              <a:rPr lang="en-US" dirty="0"/>
              <a:t>agents.  You may also find this list under the Human Resources, Benefits web page under Supplemental Retirement Plans, Approved </a:t>
            </a:r>
            <a:r>
              <a:rPr lang="en-US" dirty="0" smtClean="0"/>
              <a:t>Agents</a:t>
            </a:r>
            <a:r>
              <a:rPr lang="en-US" baseline="0" dirty="0" smtClean="0"/>
              <a:t> or at this link, http://hr.siu.edu/benefits/vendors.php.  There is no employer match.</a:t>
            </a:r>
          </a:p>
          <a:p>
            <a:pPr eaLnBrk="1" hangingPunct="1">
              <a:buFont typeface="Wingdings" pitchFamily="2" charset="2"/>
              <a:buNone/>
            </a:pPr>
            <a:endParaRPr lang="en-US" dirty="0"/>
          </a:p>
          <a:p>
            <a:pPr eaLnBrk="1" hangingPunct="1">
              <a:buFont typeface="Wingdings" pitchFamily="2" charset="2"/>
              <a:buNone/>
            </a:pPr>
            <a:r>
              <a:rPr lang="en-US" dirty="0"/>
              <a:t>Call the agent to set up your payroll deduction.  The agent will have the paperwork necessary to start your contribution and help you decide what options they have available under their plan.</a:t>
            </a:r>
          </a:p>
          <a:p>
            <a:pPr eaLnBrk="1" hangingPunct="1">
              <a:buFont typeface="Wingdings" pitchFamily="2" charset="2"/>
              <a:buNone/>
            </a:pPr>
            <a:endParaRPr lang="en-US" dirty="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34</a:t>
            </a:fld>
            <a:endParaRPr lang="en-US" dirty="0"/>
          </a:p>
        </p:txBody>
      </p:sp>
    </p:spTree>
    <p:extLst>
      <p:ext uri="{BB962C8B-B14F-4D97-AF65-F5344CB8AC3E}">
        <p14:creationId xmlns:p14="http://schemas.microsoft.com/office/powerpoint/2010/main" val="33292116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Salary</a:t>
            </a:r>
            <a:r>
              <a:rPr lang="en-US" baseline="0" dirty="0" smtClean="0"/>
              <a:t> Reduction Agreement forms can be found at:  http://hr.siu.edu/benefits/tda.php. </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35</a:t>
            </a:fld>
            <a:endParaRPr lang="en-US" dirty="0"/>
          </a:p>
        </p:txBody>
      </p:sp>
    </p:spTree>
    <p:extLst>
      <p:ext uri="{BB962C8B-B14F-4D97-AF65-F5344CB8AC3E}">
        <p14:creationId xmlns:p14="http://schemas.microsoft.com/office/powerpoint/2010/main" val="42348708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Employee Benefits will send out a</a:t>
            </a:r>
            <a:r>
              <a:rPr lang="en-US" baseline="0" dirty="0" smtClean="0"/>
              <a:t> Universal Availability Notice in mid to late November for the next calendar year limits.</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36</a:t>
            </a:fld>
            <a:endParaRPr lang="en-US" dirty="0"/>
          </a:p>
        </p:txBody>
      </p:sp>
    </p:spTree>
    <p:extLst>
      <p:ext uri="{BB962C8B-B14F-4D97-AF65-F5344CB8AC3E}">
        <p14:creationId xmlns:p14="http://schemas.microsoft.com/office/powerpoint/2010/main" val="22609619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State of Illinois program also has a plan for retirement savings.  This is a 457 plan.</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37</a:t>
            </a:fld>
            <a:endParaRPr lang="en-US" dirty="0"/>
          </a:p>
        </p:txBody>
      </p:sp>
    </p:spTree>
    <p:extLst>
      <p:ext uri="{BB962C8B-B14F-4D97-AF65-F5344CB8AC3E}">
        <p14:creationId xmlns:p14="http://schemas.microsoft.com/office/powerpoint/2010/main" val="14253052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dirty="0" smtClean="0"/>
              <a:t>Information regarding the Deferred Compensation program is available to</a:t>
            </a:r>
            <a:r>
              <a:rPr lang="en-US" baseline="0" dirty="0" smtClean="0"/>
              <a:t> be </a:t>
            </a:r>
            <a:r>
              <a:rPr lang="en-US" dirty="0" smtClean="0"/>
              <a:t>viewed on their website</a:t>
            </a:r>
            <a:r>
              <a:rPr lang="en-US" baseline="0" dirty="0" smtClean="0"/>
              <a:t> at </a:t>
            </a:r>
            <a:r>
              <a:rPr lang="en-US" dirty="0" smtClean="0"/>
              <a:t> </a:t>
            </a:r>
            <a:r>
              <a:rPr lang="en-US" sz="1200" dirty="0" smtClean="0">
                <a:solidFill>
                  <a:schemeClr val="bg1"/>
                </a:solidFill>
              </a:rPr>
              <a:t>Rps.troweprice.com</a:t>
            </a:r>
            <a:r>
              <a:rPr lang="en-US" dirty="0" smtClean="0"/>
              <a:t>.  There is no employer match and see website for fund descriptions.</a:t>
            </a:r>
          </a:p>
          <a:p>
            <a:pPr defTabSz="931774">
              <a:defRPr/>
            </a:pPr>
            <a:endParaRPr lang="en-US" dirty="0" smtClean="0"/>
          </a:p>
          <a:p>
            <a:pPr defTabSz="931774">
              <a:defRPr/>
            </a:pPr>
            <a:r>
              <a:rPr lang="en-US" dirty="0" smtClean="0"/>
              <a:t>You may do this plan</a:t>
            </a:r>
            <a:r>
              <a:rPr lang="en-US" baseline="0" dirty="0" smtClean="0"/>
              <a:t> along with TSA plans if you wish.  Contact the Employee Benefits office for more information.</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39</a:t>
            </a:fld>
            <a:endParaRPr lang="en-US" dirty="0"/>
          </a:p>
        </p:txBody>
      </p:sp>
    </p:spTree>
    <p:extLst>
      <p:ext uri="{BB962C8B-B14F-4D97-AF65-F5344CB8AC3E}">
        <p14:creationId xmlns:p14="http://schemas.microsoft.com/office/powerpoint/2010/main" val="36571118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Same deferral limits apply for before and after tax</a:t>
            </a:r>
            <a:r>
              <a:rPr lang="en-US" baseline="0" dirty="0" smtClean="0"/>
              <a:t> contributions.  The m</a:t>
            </a:r>
            <a:r>
              <a:rPr lang="en-US" dirty="0" smtClean="0"/>
              <a:t>inimum</a:t>
            </a:r>
            <a:r>
              <a:rPr lang="en-US" baseline="0" dirty="0" smtClean="0"/>
              <a:t> monthly contributions of $20 per month.  </a:t>
            </a:r>
            <a:endParaRPr lang="en-US" dirty="0" smtClean="0"/>
          </a:p>
          <a:p>
            <a:endParaRPr lang="en-US" dirty="0" smtClean="0"/>
          </a:p>
          <a:p>
            <a:r>
              <a:rPr lang="en-US" dirty="0" smtClean="0"/>
              <a:t>Deferral</a:t>
            </a:r>
            <a:r>
              <a:rPr lang="en-US" baseline="0" dirty="0" smtClean="0"/>
              <a:t> limits shown are for 2020.  </a:t>
            </a:r>
          </a:p>
          <a:p>
            <a:endParaRPr lang="en-US" baseline="0" dirty="0" smtClean="0"/>
          </a:p>
          <a:p>
            <a:r>
              <a:rPr lang="en-US" dirty="0" smtClean="0"/>
              <a:t>Employee Benefits will send out a</a:t>
            </a:r>
            <a:r>
              <a:rPr lang="en-US" baseline="0" dirty="0" smtClean="0"/>
              <a:t>n Universal Availability Notice in mid to late November for the next calendar year limits.</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41</a:t>
            </a:fld>
            <a:endParaRPr lang="en-US" dirty="0"/>
          </a:p>
        </p:txBody>
      </p:sp>
    </p:spTree>
    <p:extLst>
      <p:ext uri="{BB962C8B-B14F-4D97-AF65-F5344CB8AC3E}">
        <p14:creationId xmlns:p14="http://schemas.microsoft.com/office/powerpoint/2010/main" val="23222754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item in your packet</a:t>
            </a:r>
            <a:r>
              <a:rPr lang="en-US" baseline="0" dirty="0" smtClean="0"/>
              <a:t> is Workers’ Compensation.</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42</a:t>
            </a:fld>
            <a:endParaRPr lang="en-US" dirty="0"/>
          </a:p>
        </p:txBody>
      </p:sp>
    </p:spTree>
    <p:extLst>
      <p:ext uri="{BB962C8B-B14F-4D97-AF65-F5344CB8AC3E}">
        <p14:creationId xmlns:p14="http://schemas.microsoft.com/office/powerpoint/2010/main" val="3526829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SIU Credit Union offers a full line of checking, savings, investment and loan products, electronic services and credit cards.</a:t>
            </a:r>
          </a:p>
          <a:p>
            <a:pPr eaLnBrk="1" hangingPunct="1"/>
            <a:endParaRPr lang="en-US" dirty="0" smtClean="0"/>
          </a:p>
          <a:p>
            <a:pPr eaLnBrk="1" hangingPunct="1"/>
            <a:r>
              <a:rPr lang="en-US" dirty="0" smtClean="0"/>
              <a:t>Call SIU Credit Union and ask for a Member Service Representative.  Just place $5.00 in a Membership Share account and begin taking full advantage of the benefits your employer has arranged for you.</a:t>
            </a:r>
          </a:p>
          <a:p>
            <a:pPr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a:t>
            </a:fld>
            <a:endParaRPr lang="en-US" dirty="0"/>
          </a:p>
        </p:txBody>
      </p:sp>
    </p:spTree>
    <p:extLst>
      <p:ext uri="{BB962C8B-B14F-4D97-AF65-F5344CB8AC3E}">
        <p14:creationId xmlns:p14="http://schemas.microsoft.com/office/powerpoint/2010/main" val="2123953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Please refer to handout in your orientation packet for detailed instructions regarding reporting workers’ compensation injuries.</a:t>
            </a:r>
          </a:p>
          <a:p>
            <a:pPr eaLnBrk="1" hangingPunct="1"/>
            <a:endParaRPr lang="en-US" dirty="0" smtClean="0"/>
          </a:p>
          <a:p>
            <a:pPr eaLnBrk="1" hangingPunct="1"/>
            <a:r>
              <a:rPr lang="en-US" dirty="0" smtClean="0"/>
              <a:t>If you require immediate medical attention, please</a:t>
            </a:r>
            <a:r>
              <a:rPr lang="en-US" baseline="0" dirty="0" smtClean="0"/>
              <a:t> go to the nearest health care facility and seek treatment.  Then report your injury to TriStar.</a:t>
            </a:r>
            <a:endParaRPr lang="en-US" dirty="0" smtClean="0"/>
          </a:p>
          <a:p>
            <a:pPr eaLnBrk="1" hangingPunct="1"/>
            <a:endParaRPr lang="en-US" dirty="0" smtClean="0"/>
          </a:p>
          <a:p>
            <a:pPr eaLnBrk="1" hangingPunct="1"/>
            <a:r>
              <a:rPr lang="en-US" dirty="0" smtClean="0"/>
              <a:t>If you require </a:t>
            </a:r>
            <a:r>
              <a:rPr lang="en-US" u="sng" dirty="0" smtClean="0"/>
              <a:t>medical treatment</a:t>
            </a:r>
            <a:r>
              <a:rPr lang="en-US" dirty="0" smtClean="0"/>
              <a:t> and it is not an emergency, contact your primary care physician.  It is recommended that you keep in mind the guidelines of your group insurance carrier when receiving medical treatment.  If TriStar determines that your claim is not compensable, you can then submit the medical claims to your group insurance provider.</a:t>
            </a:r>
          </a:p>
          <a:p>
            <a:pPr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43</a:t>
            </a:fld>
            <a:endParaRPr lang="en-US" dirty="0"/>
          </a:p>
        </p:txBody>
      </p:sp>
    </p:spTree>
    <p:extLst>
      <p:ext uri="{BB962C8B-B14F-4D97-AF65-F5344CB8AC3E}">
        <p14:creationId xmlns:p14="http://schemas.microsoft.com/office/powerpoint/2010/main" val="3123596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 Box 622317</a:t>
            </a:r>
          </a:p>
          <a:p>
            <a:r>
              <a:rPr lang="en-US" dirty="0" smtClean="0"/>
              <a:t>Orlando</a:t>
            </a:r>
            <a:r>
              <a:rPr lang="en-US" baseline="0" dirty="0" smtClean="0"/>
              <a:t> FL 32862-2317</a:t>
            </a:r>
          </a:p>
          <a:p>
            <a:r>
              <a:rPr lang="en-US" baseline="0" dirty="0" smtClean="0"/>
              <a:t>Fax:  443-681-4602</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44</a:t>
            </a:fld>
            <a:endParaRPr lang="en-US" dirty="0"/>
          </a:p>
        </p:txBody>
      </p:sp>
    </p:spTree>
    <p:extLst>
      <p:ext uri="{BB962C8B-B14F-4D97-AF65-F5344CB8AC3E}">
        <p14:creationId xmlns:p14="http://schemas.microsoft.com/office/powerpoint/2010/main" val="41609399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buFont typeface="Wingdings" pitchFamily="2" charset="2"/>
              <a:buNone/>
            </a:pPr>
            <a:r>
              <a:rPr lang="en-US" dirty="0" smtClean="0"/>
              <a:t>Fiscal year runs from July 1 to June 30.  </a:t>
            </a:r>
          </a:p>
          <a:p>
            <a:pPr eaLnBrk="1" hangingPunct="1">
              <a:buFont typeface="Wingdings" pitchFamily="2" charset="2"/>
              <a:buNone/>
            </a:pPr>
            <a:endParaRPr lang="en-US" dirty="0" smtClean="0"/>
          </a:p>
          <a:p>
            <a:pPr eaLnBrk="1" hangingPunct="1">
              <a:buFont typeface="Wingdings" pitchFamily="2" charset="2"/>
              <a:buNone/>
            </a:pPr>
            <a:r>
              <a:rPr lang="en-US" dirty="0" smtClean="0"/>
              <a:t>The State of Illinois provides you the opportunity to participate in IRS Tax-favored Flexible Spending Accounts (FSAs) to lower your taxable income by setting aside money for medical expenses and dependent expenses.</a:t>
            </a:r>
            <a:r>
              <a:rPr lang="en-US" baseline="0" dirty="0" smtClean="0"/>
              <a:t>  </a:t>
            </a:r>
            <a:r>
              <a:rPr lang="en-US" dirty="0" smtClean="0"/>
              <a:t>Contributions are made each pay period.</a:t>
            </a:r>
          </a:p>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45</a:t>
            </a:fld>
            <a:endParaRPr lang="en-US" dirty="0"/>
          </a:p>
        </p:txBody>
      </p:sp>
    </p:spTree>
    <p:extLst>
      <p:ext uri="{BB962C8B-B14F-4D97-AF65-F5344CB8AC3E}">
        <p14:creationId xmlns:p14="http://schemas.microsoft.com/office/powerpoint/2010/main" val="427493478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MCAP also allows for some over-the-counter items, co-payments, chiropractic care, orthodontic treatment, transportation for medical care, etc. to be covered under MCAP.  These expenses can be incurred by yourself, your spouse, a qualifying child or relative.  Your full annual contribution amount is available at the beginning</a:t>
            </a:r>
            <a:r>
              <a:rPr lang="en-US" baseline="0" dirty="0" smtClean="0"/>
              <a:t> of the plan year.  </a:t>
            </a:r>
            <a:r>
              <a:rPr lang="en-US" dirty="0" smtClean="0"/>
              <a:t>	</a:t>
            </a:r>
          </a:p>
          <a:p>
            <a:pPr eaLnBrk="1" hangingPunct="1"/>
            <a:endParaRPr lang="en-US" dirty="0" smtClean="0"/>
          </a:p>
          <a:p>
            <a:pPr eaLnBrk="1" hangingPunct="1"/>
            <a:r>
              <a:rPr lang="en-US" dirty="0" smtClean="0"/>
              <a:t>DCAP allows for baby-sitting fees, after school care</a:t>
            </a:r>
            <a:r>
              <a:rPr lang="en-US" baseline="0" dirty="0" smtClean="0"/>
              <a:t>, day-care services, nursery and preschool for children under the age of 12.  Eligible dependents include your qualifying child, spouse and/or relative.  DCAP can also be used for dependent care for any individual living with you that is physically or mentally unable to care for themselves and is eligible to be claimed as a dependent on your taxes.</a:t>
            </a:r>
            <a:endParaRPr lang="en-US" dirty="0" smtClean="0"/>
          </a:p>
          <a:p>
            <a:pPr eaLnBrk="1" hangingPunct="1"/>
            <a:endParaRPr lang="en-US" dirty="0" smtClean="0"/>
          </a:p>
          <a:p>
            <a:r>
              <a:rPr lang="en-US" dirty="0" smtClean="0"/>
              <a:t>For a complete list of eligible charges for each</a:t>
            </a:r>
            <a:r>
              <a:rPr lang="en-US" baseline="0" dirty="0" smtClean="0"/>
              <a:t> of these programs</a:t>
            </a:r>
            <a:r>
              <a:rPr lang="en-US" dirty="0" smtClean="0"/>
              <a:t>, see www.connectyourcare.com.</a:t>
            </a:r>
          </a:p>
          <a:p>
            <a:endParaRPr lang="en-US"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46</a:t>
            </a:fld>
            <a:endParaRPr lang="en-US" dirty="0"/>
          </a:p>
        </p:txBody>
      </p:sp>
    </p:spTree>
    <p:extLst>
      <p:ext uri="{BB962C8B-B14F-4D97-AF65-F5344CB8AC3E}">
        <p14:creationId xmlns:p14="http://schemas.microsoft.com/office/powerpoint/2010/main" val="33572545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DCAP – you and your spouse must be employed.  If spouse is a full-time student, and earns less than $5,000 a year, the maximum annual deposit is $3,000 a year for one dependent and $5,000 for two or more dependents.</a:t>
            </a:r>
          </a:p>
          <a:p>
            <a:pPr eaLnBrk="1" hangingPunct="1"/>
            <a:endParaRPr lang="en-US" dirty="0" smtClean="0"/>
          </a:p>
          <a:p>
            <a:pPr eaLnBrk="1" hangingPunct="1"/>
            <a:r>
              <a:rPr lang="en-US" dirty="0" smtClean="0"/>
              <a:t>Account balances</a:t>
            </a:r>
            <a:r>
              <a:rPr lang="en-US" baseline="0" dirty="0" smtClean="0"/>
              <a:t> can be found at www.connectyourcare.com by logging into your account.  If it is your first time visiting the site, click on the “Register” button to select your user name and password.</a:t>
            </a:r>
          </a:p>
          <a:p>
            <a:pPr eaLnBrk="1" hangingPunct="1"/>
            <a:endParaRPr lang="en-US" baseline="0" dirty="0" smtClean="0"/>
          </a:p>
          <a:p>
            <a:pPr eaLnBrk="1" hangingPunct="1"/>
            <a:r>
              <a:rPr lang="en-US" baseline="0" dirty="0" smtClean="0"/>
              <a:t>Call the number on the back of your payment card for balance information.</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47</a:t>
            </a:fld>
            <a:endParaRPr lang="en-US" dirty="0"/>
          </a:p>
        </p:txBody>
      </p:sp>
    </p:spTree>
    <p:extLst>
      <p:ext uri="{BB962C8B-B14F-4D97-AF65-F5344CB8AC3E}">
        <p14:creationId xmlns:p14="http://schemas.microsoft.com/office/powerpoint/2010/main" val="20063058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MCAP participant enrolls in MCAP for the maximum</a:t>
            </a:r>
            <a:r>
              <a:rPr lang="en-US" baseline="0" dirty="0" smtClean="0"/>
              <a:t> amount of $2,550.  On October 1, 2018, the balance remaining in their MCAP account is $350, and enroll for $2,500 in FY19, they will have a total of $2,850 in their MCAP account.  Participants must re-enroll to be eligible for the $500.00 roll over.</a:t>
            </a:r>
          </a:p>
          <a:p>
            <a:endParaRPr lang="en-US" baseline="0" dirty="0" smtClean="0"/>
          </a:p>
          <a:p>
            <a:r>
              <a:rPr lang="en-US" baseline="0" dirty="0" smtClean="0"/>
              <a:t>Carryover amounts do not apply for DCAP accounts.</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48</a:t>
            </a:fld>
            <a:endParaRPr lang="en-US" dirty="0"/>
          </a:p>
        </p:txBody>
      </p:sp>
    </p:spTree>
    <p:extLst>
      <p:ext uri="{BB962C8B-B14F-4D97-AF65-F5344CB8AC3E}">
        <p14:creationId xmlns:p14="http://schemas.microsoft.com/office/powerpoint/2010/main" val="33725398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Enrollment is done on-line at</a:t>
            </a:r>
            <a:r>
              <a:rPr lang="en-US" baseline="0" dirty="0" smtClean="0"/>
              <a:t> www.mybenefits.Illinois.gov.  When enrolling, the online system will help calculate the amount per pay period.</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49</a:t>
            </a:fld>
            <a:endParaRPr lang="en-US" dirty="0"/>
          </a:p>
        </p:txBody>
      </p:sp>
    </p:spTree>
    <p:extLst>
      <p:ext uri="{BB962C8B-B14F-4D97-AF65-F5344CB8AC3E}">
        <p14:creationId xmlns:p14="http://schemas.microsoft.com/office/powerpoint/2010/main" val="34245602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Changing your deduction amount may be possible</a:t>
            </a:r>
            <a:r>
              <a:rPr lang="en-US" baseline="0" dirty="0" smtClean="0"/>
              <a:t> during the plan year if you experience an event that permits that change.  </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50</a:t>
            </a:fld>
            <a:endParaRPr lang="en-US" dirty="0"/>
          </a:p>
        </p:txBody>
      </p:sp>
    </p:spTree>
    <p:extLst>
      <p:ext uri="{BB962C8B-B14F-4D97-AF65-F5344CB8AC3E}">
        <p14:creationId xmlns:p14="http://schemas.microsoft.com/office/powerpoint/2010/main" val="344991005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Check your account balance online to ensure you have sufficient funds to cover a transaction.  If not, the transaction will be denied.  You can swipe the card for the amount left in your account and pay the difference with another form of payment.</a:t>
            </a:r>
          </a:p>
          <a:p>
            <a:endParaRPr lang="en-US" baseline="0" dirty="0" smtClean="0"/>
          </a:p>
          <a:p>
            <a:r>
              <a:rPr lang="en-US" dirty="0" smtClean="0"/>
              <a:t>Familiarize yourself with what expenses are eligible using the list of Eligible Expenses online.</a:t>
            </a:r>
            <a:r>
              <a:rPr lang="en-US" baseline="0" dirty="0" smtClean="0"/>
              <a:t>  </a:t>
            </a:r>
          </a:p>
          <a:p>
            <a:endParaRPr lang="en-US" baseline="0" dirty="0" smtClean="0"/>
          </a:p>
          <a:p>
            <a:r>
              <a:rPr lang="en-US" baseline="0" dirty="0" smtClean="0"/>
              <a:t>If a receipt is needed, you will be notified by email or letter within two weeks of your payment card swipe.  You can also review if your claim requires receipts online by logging into your online account and visiting the Claim Center.</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51</a:t>
            </a:fld>
            <a:endParaRPr lang="en-US" dirty="0"/>
          </a:p>
        </p:txBody>
      </p:sp>
    </p:spTree>
    <p:extLst>
      <p:ext uri="{BB962C8B-B14F-4D97-AF65-F5344CB8AC3E}">
        <p14:creationId xmlns:p14="http://schemas.microsoft.com/office/powerpoint/2010/main" val="2347729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Uploading can be either done via website or using the mobile app available on your phone.</a:t>
            </a:r>
          </a:p>
          <a:p>
            <a:endParaRPr lang="en-US" dirty="0" smtClean="0"/>
          </a:p>
          <a:p>
            <a:r>
              <a:rPr lang="en-US" dirty="0" smtClean="0"/>
              <a:t>Reimbursements</a:t>
            </a:r>
            <a:r>
              <a:rPr lang="en-US" baseline="0" dirty="0" smtClean="0"/>
              <a:t> may be direct deposited in your bank account by going to “My Profile” and setting up a bank account in your personal portal at the </a:t>
            </a:r>
            <a:r>
              <a:rPr lang="en-US" baseline="0" dirty="0" err="1" smtClean="0"/>
              <a:t>ConnectYourCare</a:t>
            </a:r>
            <a:r>
              <a:rPr lang="en-US" baseline="0" dirty="0" smtClean="0"/>
              <a:t> website.</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53</a:t>
            </a:fld>
            <a:endParaRPr lang="en-US" dirty="0"/>
          </a:p>
        </p:txBody>
      </p:sp>
    </p:spTree>
    <p:extLst>
      <p:ext uri="{BB962C8B-B14F-4D97-AF65-F5344CB8AC3E}">
        <p14:creationId xmlns:p14="http://schemas.microsoft.com/office/powerpoint/2010/main" val="3523431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a:t>
            </a:fld>
            <a:endParaRPr lang="en-US" dirty="0"/>
          </a:p>
        </p:txBody>
      </p:sp>
    </p:spTree>
    <p:extLst>
      <p:ext uri="{BB962C8B-B14F-4D97-AF65-F5344CB8AC3E}">
        <p14:creationId xmlns:p14="http://schemas.microsoft.com/office/powerpoint/2010/main" val="144622119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54</a:t>
            </a:fld>
            <a:endParaRPr lang="en-US" dirty="0"/>
          </a:p>
        </p:txBody>
      </p:sp>
    </p:spTree>
    <p:extLst>
      <p:ext uri="{BB962C8B-B14F-4D97-AF65-F5344CB8AC3E}">
        <p14:creationId xmlns:p14="http://schemas.microsoft.com/office/powerpoint/2010/main" val="292916071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56</a:t>
            </a:fld>
            <a:endParaRPr lang="en-US" dirty="0"/>
          </a:p>
        </p:txBody>
      </p:sp>
    </p:spTree>
    <p:extLst>
      <p:ext uri="{BB962C8B-B14F-4D97-AF65-F5344CB8AC3E}">
        <p14:creationId xmlns:p14="http://schemas.microsoft.com/office/powerpoint/2010/main" val="346136597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Members will be billed</a:t>
            </a:r>
            <a:r>
              <a:rPr lang="en-US" baseline="0" dirty="0" smtClean="0"/>
              <a:t> for the same monthly rate while on payroll.  </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57</a:t>
            </a:fld>
            <a:endParaRPr lang="en-US" dirty="0"/>
          </a:p>
        </p:txBody>
      </p:sp>
    </p:spTree>
    <p:extLst>
      <p:ext uri="{BB962C8B-B14F-4D97-AF65-F5344CB8AC3E}">
        <p14:creationId xmlns:p14="http://schemas.microsoft.com/office/powerpoint/2010/main" val="11796923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58</a:t>
            </a:fld>
            <a:endParaRPr lang="en-US" dirty="0"/>
          </a:p>
        </p:txBody>
      </p:sp>
    </p:spTree>
    <p:extLst>
      <p:ext uri="{BB962C8B-B14F-4D97-AF65-F5344CB8AC3E}">
        <p14:creationId xmlns:p14="http://schemas.microsoft.com/office/powerpoint/2010/main" val="35256801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59</a:t>
            </a:fld>
            <a:endParaRPr lang="en-US" dirty="0"/>
          </a:p>
        </p:txBody>
      </p:sp>
    </p:spTree>
    <p:extLst>
      <p:ext uri="{BB962C8B-B14F-4D97-AF65-F5344CB8AC3E}">
        <p14:creationId xmlns:p14="http://schemas.microsoft.com/office/powerpoint/2010/main" val="277497235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eaLnBrk="1" hangingPunct="1"/>
            <a:r>
              <a:rPr lang="en-US" dirty="0" smtClean="0">
                <a:solidFill>
                  <a:schemeClr val="tx1">
                    <a:lumMod val="60000"/>
                    <a:lumOff val="40000"/>
                  </a:schemeClr>
                </a:solidFill>
              </a:rPr>
              <a:t>You have the opportunity to review your choices and change your coverage each Plan Year during the annual Benefit Choice Period.  If</a:t>
            </a:r>
            <a:r>
              <a:rPr lang="en-US" baseline="0" dirty="0" smtClean="0">
                <a:solidFill>
                  <a:schemeClr val="tx1">
                    <a:lumMod val="60000"/>
                    <a:lumOff val="40000"/>
                  </a:schemeClr>
                </a:solidFill>
              </a:rPr>
              <a:t> you do not want to change, do nothing and your coverage will remain the same.  Some changes may be made within the plan, so be sure to review the Benefits Choice Options Booklet for any changes for the next upcoming year.</a:t>
            </a:r>
          </a:p>
          <a:p>
            <a:endParaRPr lang="en-US" dirty="0" smtClean="0">
              <a:solidFill>
                <a:schemeClr val="tx1">
                  <a:lumMod val="60000"/>
                  <a:lumOff val="40000"/>
                </a:schemeClr>
              </a:solidFill>
            </a:endParaRPr>
          </a:p>
          <a:p>
            <a:r>
              <a:rPr lang="en-US" dirty="0" smtClean="0">
                <a:solidFill>
                  <a:schemeClr val="tx1">
                    <a:lumMod val="60000"/>
                    <a:lumOff val="40000"/>
                  </a:schemeClr>
                </a:solidFill>
              </a:rPr>
              <a:t>After going</a:t>
            </a:r>
            <a:r>
              <a:rPr lang="en-US" baseline="0" dirty="0" smtClean="0">
                <a:solidFill>
                  <a:schemeClr val="tx1">
                    <a:lumMod val="60000"/>
                    <a:lumOff val="40000"/>
                  </a:schemeClr>
                </a:solidFill>
              </a:rPr>
              <a:t> to www.benefitschoice.il.gov website, select Benefits Website, State Employees Benefits, then Group Insurance Benefits and Programs or click on this link:  https://www2.illinois.gov/cms/benefits/StateEmployee/Pages/StateInsuranceProgram.aspx</a:t>
            </a:r>
          </a:p>
          <a:p>
            <a:endParaRPr lang="en-US" baseline="0" dirty="0" smtClean="0">
              <a:solidFill>
                <a:schemeClr val="tx1">
                  <a:lumMod val="60000"/>
                  <a:lumOff val="40000"/>
                </a:schemeClr>
              </a:solidFill>
            </a:endParaRPr>
          </a:p>
          <a:p>
            <a:r>
              <a:rPr lang="en-US" baseline="0" dirty="0" smtClean="0">
                <a:solidFill>
                  <a:schemeClr val="tx1">
                    <a:lumMod val="60000"/>
                    <a:lumOff val="40000"/>
                  </a:schemeClr>
                </a:solidFill>
              </a:rPr>
              <a:t>Go to www.MyBenefits.Illinois.gov to compare plans and for more information.</a:t>
            </a:r>
            <a:endParaRPr lang="en-US" dirty="0" smtClean="0">
              <a:solidFill>
                <a:schemeClr val="tx1">
                  <a:lumMod val="60000"/>
                  <a:lumOff val="40000"/>
                </a:schemeClr>
              </a:solidFill>
            </a:endParaRPr>
          </a:p>
          <a:p>
            <a:endParaRPr lang="en-US" dirty="0">
              <a:solidFill>
                <a:schemeClr val="tx1">
                  <a:lumMod val="60000"/>
                  <a:lumOff val="40000"/>
                </a:schemeClr>
              </a:solidFill>
            </a:endParaRPr>
          </a:p>
        </p:txBody>
      </p:sp>
      <p:sp>
        <p:nvSpPr>
          <p:cNvPr id="4" name="Slide Number Placeholder 3"/>
          <p:cNvSpPr>
            <a:spLocks noGrp="1"/>
          </p:cNvSpPr>
          <p:nvPr>
            <p:ph type="sldNum" sz="quarter" idx="10"/>
          </p:nvPr>
        </p:nvSpPr>
        <p:spPr/>
        <p:txBody>
          <a:bodyPr/>
          <a:lstStyle/>
          <a:p>
            <a:fld id="{DE5A5D73-B502-4551-88D6-B50AD97128A7}" type="slidenum">
              <a:rPr lang="en-US" smtClean="0"/>
              <a:pPr/>
              <a:t>60</a:t>
            </a:fld>
            <a:endParaRPr lang="en-US" dirty="0"/>
          </a:p>
        </p:txBody>
      </p:sp>
    </p:spTree>
    <p:extLst>
      <p:ext uri="{BB962C8B-B14F-4D97-AF65-F5344CB8AC3E}">
        <p14:creationId xmlns:p14="http://schemas.microsoft.com/office/powerpoint/2010/main" val="269646346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Although your employment status may be classified as full-time, your eligibility for Group Insurance could be part-time based upon hours worked.</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61</a:t>
            </a:fld>
            <a:endParaRPr lang="en-US" dirty="0"/>
          </a:p>
        </p:txBody>
      </p:sp>
    </p:spTree>
    <p:extLst>
      <p:ext uri="{BB962C8B-B14F-4D97-AF65-F5344CB8AC3E}">
        <p14:creationId xmlns:p14="http://schemas.microsoft.com/office/powerpoint/2010/main" val="200407821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62</a:t>
            </a:fld>
            <a:endParaRPr lang="en-US" dirty="0"/>
          </a:p>
        </p:txBody>
      </p:sp>
    </p:spTree>
    <p:extLst>
      <p:ext uri="{BB962C8B-B14F-4D97-AF65-F5344CB8AC3E}">
        <p14:creationId xmlns:p14="http://schemas.microsoft.com/office/powerpoint/2010/main" val="162624970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63</a:t>
            </a:fld>
            <a:endParaRPr lang="en-US" dirty="0"/>
          </a:p>
        </p:txBody>
      </p:sp>
    </p:spTree>
    <p:extLst>
      <p:ext uri="{BB962C8B-B14F-4D97-AF65-F5344CB8AC3E}">
        <p14:creationId xmlns:p14="http://schemas.microsoft.com/office/powerpoint/2010/main" val="84041163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r>
            <a:br>
              <a:rPr lang="en-US" dirty="0" smtClean="0"/>
            </a:br>
            <a:r>
              <a:rPr lang="en-US" dirty="0" smtClean="0"/>
              <a:t/>
            </a:r>
            <a:br>
              <a:rPr lang="en-US" dirty="0" smtClean="0"/>
            </a:br>
            <a:r>
              <a:rPr lang="en-US" dirty="0"/>
              <a:t/>
            </a:r>
            <a:br>
              <a:rPr lang="en-US" dirty="0"/>
            </a:br>
            <a:r>
              <a:rPr lang="en-US" dirty="0"/>
              <a:t/>
            </a:r>
            <a:br>
              <a:rPr lang="en-US" dirty="0"/>
            </a:b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64</a:t>
            </a:fld>
            <a:endParaRPr lang="en-US" dirty="0"/>
          </a:p>
        </p:txBody>
      </p:sp>
    </p:spTree>
    <p:extLst>
      <p:ext uri="{BB962C8B-B14F-4D97-AF65-F5344CB8AC3E}">
        <p14:creationId xmlns:p14="http://schemas.microsoft.com/office/powerpoint/2010/main" val="2097217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SIUC Human Resources for phone numbers and website information for a listing of plans offered.</a:t>
            </a:r>
          </a:p>
          <a:p>
            <a:endParaRPr lang="en-US" baseline="0" dirty="0" smtClean="0"/>
          </a:p>
          <a:p>
            <a:r>
              <a:rPr lang="en-US" baseline="0" dirty="0" smtClean="0"/>
              <a:t>Visit CMS at </a:t>
            </a:r>
            <a:r>
              <a:rPr lang="en-US" u="sng" baseline="0" dirty="0" smtClean="0"/>
              <a:t>www.benfits.choice.il.gov</a:t>
            </a:r>
            <a:r>
              <a:rPr lang="en-US" baseline="0" dirty="0" smtClean="0"/>
              <a:t> for more detail information regarding benefit information.</a:t>
            </a:r>
          </a:p>
          <a:p>
            <a:endParaRPr lang="en-US" baseline="0" dirty="0" smtClean="0"/>
          </a:p>
          <a:p>
            <a:r>
              <a:rPr lang="en-US" baseline="0" dirty="0" smtClean="0"/>
              <a:t>My Benefits Marketplace:  Visit </a:t>
            </a:r>
            <a:r>
              <a:rPr lang="en-US" u="sng" baseline="0" dirty="0" smtClean="0"/>
              <a:t>www.mybenefits.Illinois.gov</a:t>
            </a:r>
            <a:r>
              <a:rPr lang="en-US" baseline="0" dirty="0" smtClean="0"/>
              <a:t> to compare plans and enroll or make changes to your current plans.  This website can be accessed via your computer, smartphone or tablet.  Call a customer service representative for further assistance or enrollment by phone Monday through Friday from 8 a.m. to 6 p.m. at 1-844-251-1777.</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6</a:t>
            </a:fld>
            <a:endParaRPr lang="en-US" dirty="0"/>
          </a:p>
        </p:txBody>
      </p:sp>
    </p:spTree>
    <p:extLst>
      <p:ext uri="{BB962C8B-B14F-4D97-AF65-F5344CB8AC3E}">
        <p14:creationId xmlns:p14="http://schemas.microsoft.com/office/powerpoint/2010/main" val="55032537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will go</a:t>
            </a:r>
            <a:r>
              <a:rPr lang="en-US" baseline="0" dirty="0" smtClean="0"/>
              <a:t> over dependents that can be covered under your plan.</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65</a:t>
            </a:fld>
            <a:endParaRPr lang="en-US" dirty="0"/>
          </a:p>
        </p:txBody>
      </p:sp>
    </p:spTree>
    <p:extLst>
      <p:ext uri="{BB962C8B-B14F-4D97-AF65-F5344CB8AC3E}">
        <p14:creationId xmlns:p14="http://schemas.microsoft.com/office/powerpoint/2010/main" val="67178432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66</a:t>
            </a:fld>
            <a:endParaRPr lang="en-US" dirty="0"/>
          </a:p>
        </p:txBody>
      </p:sp>
    </p:spTree>
    <p:extLst>
      <p:ext uri="{BB962C8B-B14F-4D97-AF65-F5344CB8AC3E}">
        <p14:creationId xmlns:p14="http://schemas.microsoft.com/office/powerpoint/2010/main" val="36192281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Documents</a:t>
            </a:r>
            <a:r>
              <a:rPr lang="en-US" baseline="0" dirty="0" smtClean="0"/>
              <a:t> must be uploaded to the My Benefits Portal before coverage will become effective.</a:t>
            </a:r>
          </a:p>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67</a:t>
            </a:fld>
            <a:endParaRPr lang="en-US" dirty="0"/>
          </a:p>
        </p:txBody>
      </p:sp>
    </p:spTree>
    <p:extLst>
      <p:ext uri="{BB962C8B-B14F-4D97-AF65-F5344CB8AC3E}">
        <p14:creationId xmlns:p14="http://schemas.microsoft.com/office/powerpoint/2010/main" val="285744608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68</a:t>
            </a:fld>
            <a:endParaRPr lang="en-US" dirty="0"/>
          </a:p>
        </p:txBody>
      </p:sp>
    </p:spTree>
    <p:extLst>
      <p:ext uri="{BB962C8B-B14F-4D97-AF65-F5344CB8AC3E}">
        <p14:creationId xmlns:p14="http://schemas.microsoft.com/office/powerpoint/2010/main" val="333258883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become eligible for Medicare while employed , please</a:t>
            </a:r>
            <a:r>
              <a:rPr lang="en-US" baseline="0" dirty="0" smtClean="0"/>
              <a:t> submit a copy of your card to the Benefits Office as soon as it is received.</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69</a:t>
            </a:fld>
            <a:endParaRPr lang="en-US" dirty="0"/>
          </a:p>
        </p:txBody>
      </p:sp>
    </p:spTree>
    <p:extLst>
      <p:ext uri="{BB962C8B-B14F-4D97-AF65-F5344CB8AC3E}">
        <p14:creationId xmlns:p14="http://schemas.microsoft.com/office/powerpoint/2010/main" val="237958777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70</a:t>
            </a:fld>
            <a:endParaRPr lang="en-US" dirty="0"/>
          </a:p>
        </p:txBody>
      </p:sp>
    </p:spTree>
    <p:extLst>
      <p:ext uri="{BB962C8B-B14F-4D97-AF65-F5344CB8AC3E}">
        <p14:creationId xmlns:p14="http://schemas.microsoft.com/office/powerpoint/2010/main" val="296011571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71</a:t>
            </a:fld>
            <a:endParaRPr lang="en-US" dirty="0"/>
          </a:p>
        </p:txBody>
      </p:sp>
    </p:spTree>
    <p:extLst>
      <p:ext uri="{BB962C8B-B14F-4D97-AF65-F5344CB8AC3E}">
        <p14:creationId xmlns:p14="http://schemas.microsoft.com/office/powerpoint/2010/main" val="16489075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will not see a choice to enroll in vision coverage on My Benefits portal.  Coverage is automatic</a:t>
            </a:r>
            <a:r>
              <a:rPr lang="en-US" baseline="0" dirty="0" smtClean="0"/>
              <a:t> once member and dependents are enrolled in health coverage.</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72</a:t>
            </a:fld>
            <a:endParaRPr lang="en-US" dirty="0"/>
          </a:p>
        </p:txBody>
      </p:sp>
    </p:spTree>
    <p:extLst>
      <p:ext uri="{BB962C8B-B14F-4D97-AF65-F5344CB8AC3E}">
        <p14:creationId xmlns:p14="http://schemas.microsoft.com/office/powerpoint/2010/main" val="138262677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Contact lenses are in lieu of standard frames and spectacle lenses.</a:t>
            </a:r>
          </a:p>
          <a:p>
            <a:endParaRPr lang="en-US" baseline="0" dirty="0" smtClean="0"/>
          </a:p>
          <a:p>
            <a:r>
              <a:rPr lang="en-US" baseline="0" dirty="0" smtClean="0"/>
              <a:t>Spectacle Lenses:  Plan participant pays any and all optional lens enhancement charges.  Network providers may offer additional discounts on lens enhancements and multiple pair purchases.</a:t>
            </a:r>
          </a:p>
          <a:p>
            <a:endParaRPr lang="en-US" baseline="0" dirty="0" smtClean="0"/>
          </a:p>
          <a:p>
            <a:r>
              <a:rPr lang="en-US" baseline="0" dirty="0" smtClean="0"/>
              <a:t>Out-of-network claims must be filed within one year from the date of service.</a:t>
            </a:r>
          </a:p>
          <a:p>
            <a:endParaRPr lang="en-US" baseline="0" dirty="0" smtClean="0"/>
          </a:p>
          <a:p>
            <a:r>
              <a:rPr lang="en-US" baseline="0" dirty="0" smtClean="0"/>
              <a:t>Separate cards are issued for this coverage.  If you need additional cards, long into your account and print out new cards.  Cards are printed with the subscriber’s name only.  Eligible dependents can use one of the cards for identification purposes.  </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73</a:t>
            </a:fld>
            <a:endParaRPr lang="en-US" dirty="0"/>
          </a:p>
        </p:txBody>
      </p:sp>
    </p:spTree>
    <p:extLst>
      <p:ext uri="{BB962C8B-B14F-4D97-AF65-F5344CB8AC3E}">
        <p14:creationId xmlns:p14="http://schemas.microsoft.com/office/powerpoint/2010/main" val="267874976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may choose from private</a:t>
            </a:r>
            <a:r>
              <a:rPr lang="en-US" baseline="0" dirty="0" smtClean="0"/>
              <a:t> or retailer providers for your service.  Locate a provider in or out-of-state by using their website.  All local Marion Eye Centers are eligible including the office located on campus in the Student Health Center.</a:t>
            </a:r>
          </a:p>
          <a:p>
            <a:endParaRPr lang="en-US" baseline="0" dirty="0" smtClean="0"/>
          </a:p>
          <a:p>
            <a:r>
              <a:rPr lang="en-US" baseline="0" dirty="0" smtClean="0"/>
              <a:t>You may also call the provider to make sure they accept the EyeMed Vision care insurance.</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74</a:t>
            </a:fld>
            <a:endParaRPr lang="en-US" dirty="0"/>
          </a:p>
        </p:txBody>
      </p:sp>
    </p:spTree>
    <p:extLst>
      <p:ext uri="{BB962C8B-B14F-4D97-AF65-F5344CB8AC3E}">
        <p14:creationId xmlns:p14="http://schemas.microsoft.com/office/powerpoint/2010/main" val="1202217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a:t>
            </a:fld>
            <a:endParaRPr lang="en-US" dirty="0"/>
          </a:p>
        </p:txBody>
      </p:sp>
    </p:spTree>
    <p:extLst>
      <p:ext uri="{BB962C8B-B14F-4D97-AF65-F5344CB8AC3E}">
        <p14:creationId xmlns:p14="http://schemas.microsoft.com/office/powerpoint/2010/main" val="293487578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use an out-of-network</a:t>
            </a:r>
            <a:r>
              <a:rPr lang="en-US" baseline="0" dirty="0" smtClean="0"/>
              <a:t> provider, you will need to pay at the time of service.  Complete an Out-of-Network claim form to recoup some of the charges.  </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75</a:t>
            </a:fld>
            <a:endParaRPr lang="en-US" dirty="0"/>
          </a:p>
        </p:txBody>
      </p:sp>
    </p:spTree>
    <p:extLst>
      <p:ext uri="{BB962C8B-B14F-4D97-AF65-F5344CB8AC3E}">
        <p14:creationId xmlns:p14="http://schemas.microsoft.com/office/powerpoint/2010/main" val="73479859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76</a:t>
            </a:fld>
            <a:endParaRPr lang="en-US" dirty="0"/>
          </a:p>
        </p:txBody>
      </p:sp>
    </p:spTree>
    <p:extLst>
      <p:ext uri="{BB962C8B-B14F-4D97-AF65-F5344CB8AC3E}">
        <p14:creationId xmlns:p14="http://schemas.microsoft.com/office/powerpoint/2010/main" val="29612694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Magellan Behavior</a:t>
            </a:r>
            <a:r>
              <a:rPr lang="en-US" baseline="0" dirty="0" smtClean="0"/>
              <a:t>al Health is the plan administrator for services under the QCHP.  Services are included in the annual medical plan year deductible and annual out-of-pocket maximum.  For authorization procedures or specific benefit information refer to plan description or call 1-800-513-2611.</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77</a:t>
            </a:fld>
            <a:endParaRPr lang="en-US" dirty="0"/>
          </a:p>
        </p:txBody>
      </p:sp>
    </p:spTree>
    <p:extLst>
      <p:ext uri="{BB962C8B-B14F-4D97-AF65-F5344CB8AC3E}">
        <p14:creationId xmlns:p14="http://schemas.microsoft.com/office/powerpoint/2010/main" val="163986886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78</a:t>
            </a:fld>
            <a:endParaRPr lang="en-US" dirty="0"/>
          </a:p>
        </p:txBody>
      </p:sp>
    </p:spTree>
    <p:extLst>
      <p:ext uri="{BB962C8B-B14F-4D97-AF65-F5344CB8AC3E}">
        <p14:creationId xmlns:p14="http://schemas.microsoft.com/office/powerpoint/2010/main" val="82242325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Coverage is also available under your health insurance plan.  Contac</a:t>
            </a:r>
            <a:r>
              <a:rPr lang="en-US" baseline="0" dirty="0" smtClean="0"/>
              <a:t>t your carrier for coverage and costs.</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79</a:t>
            </a:fld>
            <a:endParaRPr lang="en-US" dirty="0"/>
          </a:p>
        </p:txBody>
      </p:sp>
    </p:spTree>
    <p:extLst>
      <p:ext uri="{BB962C8B-B14F-4D97-AF65-F5344CB8AC3E}">
        <p14:creationId xmlns:p14="http://schemas.microsoft.com/office/powerpoint/2010/main" val="421824450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Provides valuable support and </a:t>
            </a:r>
            <a:r>
              <a:rPr lang="en-US" smtClean="0"/>
              <a:t>information during </a:t>
            </a:r>
            <a:r>
              <a:rPr lang="en-US" dirty="0" smtClean="0"/>
              <a:t>difficult times for active employees and their dependents.</a:t>
            </a:r>
            <a:r>
              <a:rPr lang="en-US" baseline="0" dirty="0" smtClean="0"/>
              <a:t>  Free, voluntary and provide problem identification</a:t>
            </a:r>
            <a:r>
              <a:rPr lang="en-US" baseline="0" smtClean="0"/>
              <a:t>, counseling </a:t>
            </a:r>
            <a:r>
              <a:rPr lang="en-US" baseline="0" dirty="0" smtClean="0"/>
              <a:t>and referral services, regardless of health plan chosen.  </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81</a:t>
            </a:fld>
            <a:endParaRPr lang="en-US" dirty="0"/>
          </a:p>
        </p:txBody>
      </p:sp>
    </p:spTree>
    <p:extLst>
      <p:ext uri="{BB962C8B-B14F-4D97-AF65-F5344CB8AC3E}">
        <p14:creationId xmlns:p14="http://schemas.microsoft.com/office/powerpoint/2010/main" val="382433615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Provides valuable support and </a:t>
            </a:r>
            <a:r>
              <a:rPr lang="en-US" smtClean="0"/>
              <a:t>information during </a:t>
            </a:r>
            <a:r>
              <a:rPr lang="en-US" dirty="0" smtClean="0"/>
              <a:t>difficult times for active employees and their dependents.</a:t>
            </a:r>
            <a:r>
              <a:rPr lang="en-US" baseline="0" dirty="0" smtClean="0"/>
              <a:t>  Free, voluntary and provide problem identification</a:t>
            </a:r>
            <a:r>
              <a:rPr lang="en-US" baseline="0" smtClean="0"/>
              <a:t>, counseling </a:t>
            </a:r>
            <a:r>
              <a:rPr lang="en-US" baseline="0" dirty="0" smtClean="0"/>
              <a:t>and referral services, regardless of health plan chosen.  </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82</a:t>
            </a:fld>
            <a:endParaRPr lang="en-US" dirty="0"/>
          </a:p>
        </p:txBody>
      </p:sp>
    </p:spTree>
    <p:extLst>
      <p:ext uri="{BB962C8B-B14F-4D97-AF65-F5344CB8AC3E}">
        <p14:creationId xmlns:p14="http://schemas.microsoft.com/office/powerpoint/2010/main" val="201001117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Dental coverage is separate</a:t>
            </a:r>
            <a:r>
              <a:rPr lang="en-US" baseline="0" dirty="0" smtClean="0"/>
              <a:t> from your health insurance plan.  Separate cards are issued for dental.</a:t>
            </a:r>
          </a:p>
          <a:p>
            <a:endParaRPr lang="en-US" baseline="0" dirty="0" smtClean="0"/>
          </a:p>
          <a:p>
            <a:r>
              <a:rPr lang="en-US" dirty="0" smtClean="0"/>
              <a:t>Administered</a:t>
            </a:r>
            <a:r>
              <a:rPr lang="en-US" baseline="0" dirty="0" smtClean="0"/>
              <a:t> by Quality Care Dental Plan.  QCDP is an acronym commonly used for Quality Care Dental Plan.</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83</a:t>
            </a:fld>
            <a:endParaRPr lang="en-US" dirty="0"/>
          </a:p>
        </p:txBody>
      </p:sp>
    </p:spTree>
    <p:extLst>
      <p:ext uri="{BB962C8B-B14F-4D97-AF65-F5344CB8AC3E}">
        <p14:creationId xmlns:p14="http://schemas.microsoft.com/office/powerpoint/2010/main" val="61707698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there</a:t>
            </a:r>
            <a:r>
              <a:rPr lang="en-US" baseline="0" dirty="0" smtClean="0"/>
              <a:t> is no other dental plan coverage available to choose from, members may elect to “Opt Out” or elect to enroll in the dental plan.  Declining participation in the dental plan does not effect enrollment in the health insurance plans.  You may not enroll in the dental plan without enrolling in the health plan.</a:t>
            </a:r>
          </a:p>
        </p:txBody>
      </p:sp>
      <p:sp>
        <p:nvSpPr>
          <p:cNvPr id="4" name="Slide Number Placeholder 3"/>
          <p:cNvSpPr>
            <a:spLocks noGrp="1"/>
          </p:cNvSpPr>
          <p:nvPr>
            <p:ph type="sldNum" sz="quarter" idx="10"/>
          </p:nvPr>
        </p:nvSpPr>
        <p:spPr/>
        <p:txBody>
          <a:bodyPr/>
          <a:lstStyle/>
          <a:p>
            <a:fld id="{DE5A5D73-B502-4551-88D6-B50AD97128A7}" type="slidenum">
              <a:rPr lang="en-US" smtClean="0"/>
              <a:pPr/>
              <a:t>84</a:t>
            </a:fld>
            <a:endParaRPr lang="en-US" dirty="0"/>
          </a:p>
        </p:txBody>
      </p:sp>
    </p:spTree>
    <p:extLst>
      <p:ext uri="{BB962C8B-B14F-4D97-AF65-F5344CB8AC3E}">
        <p14:creationId xmlns:p14="http://schemas.microsoft.com/office/powerpoint/2010/main" val="261656079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Members</a:t>
            </a:r>
            <a:r>
              <a:rPr lang="en-US" baseline="0" dirty="0" smtClean="0"/>
              <a:t> and dependents may see a dentist of their choice in-state or out-of-state.  </a:t>
            </a:r>
          </a:p>
          <a:p>
            <a:endParaRPr lang="en-US" baseline="0" dirty="0" smtClean="0"/>
          </a:p>
          <a:p>
            <a:r>
              <a:rPr lang="en-US" baseline="0" dirty="0" smtClean="0"/>
              <a:t>Dental cards will be provided to members in the mail by the provider.  Additional cards may be printed by logging into Delta Dental.</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85</a:t>
            </a:fld>
            <a:endParaRPr lang="en-US" dirty="0"/>
          </a:p>
        </p:txBody>
      </p:sp>
    </p:spTree>
    <p:extLst>
      <p:ext uri="{BB962C8B-B14F-4D97-AF65-F5344CB8AC3E}">
        <p14:creationId xmlns:p14="http://schemas.microsoft.com/office/powerpoint/2010/main" val="58853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Enrollment for</a:t>
            </a:r>
            <a:r>
              <a:rPr lang="en-US" baseline="0" dirty="0" smtClean="0"/>
              <a:t> health, dental, life through Minnesota Life and Flex Spending must be completed within 30 days of your first day of employment.  Coverage goes back to the first date of hire and missed premiums will be collected.</a:t>
            </a:r>
            <a:endParaRPr lang="en-US" dirty="0" smtClean="0"/>
          </a:p>
          <a:p>
            <a:pPr eaLnBrk="1" hangingPunct="1"/>
            <a:endParaRPr lang="en-US" dirty="0" smtClean="0"/>
          </a:p>
          <a:p>
            <a:pPr eaLnBrk="1" hangingPunct="1"/>
            <a:r>
              <a:rPr lang="en-US" dirty="0" smtClean="0"/>
              <a:t>Included in your packet is a document with your enrollment time limits.  Please note, </a:t>
            </a:r>
            <a:r>
              <a:rPr lang="en-US" i="1" u="sng" dirty="0" smtClean="0"/>
              <a:t>not all time limits are the same</a:t>
            </a:r>
            <a:r>
              <a:rPr lang="en-US" dirty="0" smtClean="0"/>
              <a:t>.  Some have longer enrollment periods than others, so please pay close attention to each of the requirements.     </a:t>
            </a:r>
          </a:p>
          <a:p>
            <a:pPr eaLnBrk="1" hangingPunct="1"/>
            <a:endParaRPr lang="en-US" dirty="0" smtClean="0"/>
          </a:p>
          <a:p>
            <a:pPr eaLnBrk="1" hangingPunct="1"/>
            <a:r>
              <a:rPr lang="en-US" dirty="0" smtClean="0"/>
              <a:t>If no choice is made within the deadlines, you will be defaulted into the Quality Care Health</a:t>
            </a:r>
            <a:r>
              <a:rPr lang="en-US" baseline="0" dirty="0" smtClean="0"/>
              <a:t> (Aetna) plan without the option of adding dependents.  Also, p</a:t>
            </a:r>
            <a:r>
              <a:rPr lang="en-US" dirty="0" smtClean="0"/>
              <a:t>articipation in some programs will be limited until the next Benefits Choice enrollment period (May 1 – May 31 of each year) or medical under</a:t>
            </a:r>
            <a:r>
              <a:rPr lang="en-US" baseline="0" dirty="0" smtClean="0"/>
              <a:t> writing may be required</a:t>
            </a:r>
            <a:r>
              <a:rPr lang="en-US" dirty="0" smtClean="0"/>
              <a:t>.  </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8</a:t>
            </a:fld>
            <a:endParaRPr lang="en-US" dirty="0"/>
          </a:p>
        </p:txBody>
      </p:sp>
    </p:spTree>
    <p:extLst>
      <p:ext uri="{BB962C8B-B14F-4D97-AF65-F5344CB8AC3E}">
        <p14:creationId xmlns:p14="http://schemas.microsoft.com/office/powerpoint/2010/main" val="176026663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86</a:t>
            </a:fld>
            <a:endParaRPr lang="en-US" dirty="0"/>
          </a:p>
        </p:txBody>
      </p:sp>
    </p:spTree>
    <p:extLst>
      <p:ext uri="{BB962C8B-B14F-4D97-AF65-F5344CB8AC3E}">
        <p14:creationId xmlns:p14="http://schemas.microsoft.com/office/powerpoint/2010/main" val="406805876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87</a:t>
            </a:fld>
            <a:endParaRPr lang="en-US" dirty="0"/>
          </a:p>
        </p:txBody>
      </p:sp>
    </p:spTree>
    <p:extLst>
      <p:ext uri="{BB962C8B-B14F-4D97-AF65-F5344CB8AC3E}">
        <p14:creationId xmlns:p14="http://schemas.microsoft.com/office/powerpoint/2010/main" val="47290604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Network dentists will automatically file the dental</a:t>
            </a:r>
            <a:r>
              <a:rPr lang="en-US" baseline="0" dirty="0" smtClean="0"/>
              <a:t> claim for their patients.</a:t>
            </a:r>
          </a:p>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88</a:t>
            </a:fld>
            <a:endParaRPr lang="en-US" dirty="0"/>
          </a:p>
        </p:txBody>
      </p:sp>
    </p:spTree>
    <p:extLst>
      <p:ext uri="{BB962C8B-B14F-4D97-AF65-F5344CB8AC3E}">
        <p14:creationId xmlns:p14="http://schemas.microsoft.com/office/powerpoint/2010/main" val="332999859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Dental Claim Form:  https://www2.illinois.gov/cms/personnel/benefits/Documents/delta-dental-claimform_IL.pdf</a:t>
            </a:r>
          </a:p>
          <a:p>
            <a:endParaRPr lang="en-US" dirty="0" smtClean="0"/>
          </a:p>
          <a:p>
            <a:r>
              <a:rPr lang="en-US" dirty="0" smtClean="0"/>
              <a:t>Submit Claims to:</a:t>
            </a:r>
          </a:p>
          <a:p>
            <a:r>
              <a:rPr lang="en-US" dirty="0" smtClean="0"/>
              <a:t>Delta</a:t>
            </a:r>
            <a:r>
              <a:rPr lang="en-US" baseline="0" dirty="0" smtClean="0"/>
              <a:t> Dental of Illinois</a:t>
            </a:r>
          </a:p>
          <a:p>
            <a:r>
              <a:rPr lang="en-US" baseline="0" dirty="0" smtClean="0"/>
              <a:t>PO Box 5402</a:t>
            </a:r>
          </a:p>
          <a:p>
            <a:r>
              <a:rPr lang="en-US" baseline="0" dirty="0" smtClean="0"/>
              <a:t>Lisle  IL  60532</a:t>
            </a:r>
            <a:endParaRPr lang="en-US"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89</a:t>
            </a:fld>
            <a:endParaRPr lang="en-US" dirty="0"/>
          </a:p>
        </p:txBody>
      </p:sp>
    </p:spTree>
    <p:extLst>
      <p:ext uri="{BB962C8B-B14F-4D97-AF65-F5344CB8AC3E}">
        <p14:creationId xmlns:p14="http://schemas.microsoft.com/office/powerpoint/2010/main" val="61126969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 Plan Participant</a:t>
            </a:r>
          </a:p>
          <a:p>
            <a:endParaRPr lang="en-US" dirty="0" smtClean="0"/>
          </a:p>
          <a:p>
            <a:r>
              <a:rPr lang="en-US" dirty="0" smtClean="0"/>
              <a:t>Ortho</a:t>
            </a:r>
            <a:r>
              <a:rPr lang="en-US" baseline="0" dirty="0" smtClean="0"/>
              <a:t> Benefit only applies to children who begin treatment prior to age 19.  Ortho Schedule of Benefits:</a:t>
            </a:r>
          </a:p>
          <a:p>
            <a:r>
              <a:rPr lang="en-US" baseline="0" dirty="0" smtClean="0"/>
              <a:t>https://www2.illinois.gov/cms/benefits/StateEmployee/Documents/FY2020%20BC/FY2020_Ortho_Schedule.pdf</a:t>
            </a:r>
          </a:p>
          <a:p>
            <a:endParaRPr lang="en-US" baseline="0" dirty="0" smtClean="0"/>
          </a:p>
          <a:p>
            <a:r>
              <a:rPr lang="en-US" baseline="0" dirty="0" smtClean="0"/>
              <a:t>The annual plan year deductible must be satisfied each plan year that the plan participant is receiving orthodontia treatment unless it was previously satisfied for other dental services incurred during the plan year.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90</a:t>
            </a:fld>
            <a:endParaRPr lang="en-US" dirty="0"/>
          </a:p>
        </p:txBody>
      </p:sp>
    </p:spTree>
    <p:extLst>
      <p:ext uri="{BB962C8B-B14F-4D97-AF65-F5344CB8AC3E}">
        <p14:creationId xmlns:p14="http://schemas.microsoft.com/office/powerpoint/2010/main" val="230164850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A pretreatment estimate is a review by Delta Dental of a dental provider’s proposed treatment, including diagnostic, x-ray and laboratory reports, as well as the expected charges.  This treatment plan is sent to Delta Dental for verification of eligible benefits.  Obtaining a</a:t>
            </a:r>
            <a:r>
              <a:rPr lang="en-US" baseline="0" dirty="0" smtClean="0"/>
              <a:t> pretreatment estimate to verify coverage will help you make decisions regarding your dental services and help you avoid unanticipated out-of-pocket costs.</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91</a:t>
            </a:fld>
            <a:endParaRPr lang="en-US" dirty="0"/>
          </a:p>
        </p:txBody>
      </p:sp>
    </p:spTree>
    <p:extLst>
      <p:ext uri="{BB962C8B-B14F-4D97-AF65-F5344CB8AC3E}">
        <p14:creationId xmlns:p14="http://schemas.microsoft.com/office/powerpoint/2010/main" val="357816306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on with the health insurance plans!</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93</a:t>
            </a:fld>
            <a:endParaRPr lang="en-US" dirty="0"/>
          </a:p>
        </p:txBody>
      </p:sp>
    </p:spTree>
    <p:extLst>
      <p:ext uri="{BB962C8B-B14F-4D97-AF65-F5344CB8AC3E}">
        <p14:creationId xmlns:p14="http://schemas.microsoft.com/office/powerpoint/2010/main" val="43587574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94</a:t>
            </a:fld>
            <a:endParaRPr lang="en-US" dirty="0"/>
          </a:p>
        </p:txBody>
      </p:sp>
    </p:spTree>
    <p:extLst>
      <p:ext uri="{BB962C8B-B14F-4D97-AF65-F5344CB8AC3E}">
        <p14:creationId xmlns:p14="http://schemas.microsoft.com/office/powerpoint/2010/main" val="290335036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95</a:t>
            </a:fld>
            <a:endParaRPr lang="en-US" dirty="0"/>
          </a:p>
        </p:txBody>
      </p:sp>
    </p:spTree>
    <p:extLst>
      <p:ext uri="{BB962C8B-B14F-4D97-AF65-F5344CB8AC3E}">
        <p14:creationId xmlns:p14="http://schemas.microsoft.com/office/powerpoint/2010/main" val="205935376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 Human Resources Employee Benefits</a:t>
            </a:r>
            <a:r>
              <a:rPr lang="en-US" baseline="0" dirty="0" smtClean="0"/>
              <a:t> office at 618-453-6668 if you are less than 100% (full-time) for your rates.</a:t>
            </a:r>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96</a:t>
            </a:fld>
            <a:endParaRPr lang="en-US" dirty="0"/>
          </a:p>
        </p:txBody>
      </p:sp>
    </p:spTree>
    <p:extLst>
      <p:ext uri="{BB962C8B-B14F-4D97-AF65-F5344CB8AC3E}">
        <p14:creationId xmlns:p14="http://schemas.microsoft.com/office/powerpoint/2010/main" val="3159890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a:t>
            </a:fld>
            <a:endParaRPr lang="en-US" dirty="0"/>
          </a:p>
        </p:txBody>
      </p:sp>
    </p:spTree>
    <p:extLst>
      <p:ext uri="{BB962C8B-B14F-4D97-AF65-F5344CB8AC3E}">
        <p14:creationId xmlns:p14="http://schemas.microsoft.com/office/powerpoint/2010/main" val="2828786353"/>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Contact Human Resources Employee Benefits</a:t>
            </a:r>
            <a:r>
              <a:rPr lang="en-US" baseline="0" dirty="0" smtClean="0"/>
              <a:t> office at 618-453-6668 if you are less than 100% (full-time) for your rates.</a:t>
            </a:r>
            <a:endParaRPr lang="en-US" dirty="0" smtClean="0"/>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97</a:t>
            </a:fld>
            <a:endParaRPr lang="en-US" dirty="0"/>
          </a:p>
        </p:txBody>
      </p:sp>
    </p:spTree>
    <p:extLst>
      <p:ext uri="{BB962C8B-B14F-4D97-AF65-F5344CB8AC3E}">
        <p14:creationId xmlns:p14="http://schemas.microsoft.com/office/powerpoint/2010/main" val="72858280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98</a:t>
            </a:fld>
            <a:endParaRPr lang="en-US" dirty="0"/>
          </a:p>
        </p:txBody>
      </p:sp>
    </p:spTree>
    <p:extLst>
      <p:ext uri="{BB962C8B-B14F-4D97-AF65-F5344CB8AC3E}">
        <p14:creationId xmlns:p14="http://schemas.microsoft.com/office/powerpoint/2010/main" val="258133885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QCHP</a:t>
            </a:r>
            <a:r>
              <a:rPr lang="en-US" baseline="0" dirty="0" smtClean="0"/>
              <a:t> is administered by Aetna effective 7/1/17.  More information can be found on the Employee Handbook.</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https://www2.illinois.gov/cms/benefits/StateEmployee/Documents/StateHandbook2016.pdf</a:t>
            </a:r>
          </a:p>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99</a:t>
            </a:fld>
            <a:endParaRPr lang="en-US" dirty="0"/>
          </a:p>
        </p:txBody>
      </p:sp>
    </p:spTree>
    <p:extLst>
      <p:ext uri="{BB962C8B-B14F-4D97-AF65-F5344CB8AC3E}">
        <p14:creationId xmlns:p14="http://schemas.microsoft.com/office/powerpoint/2010/main" val="539514801"/>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100</a:t>
            </a:fld>
            <a:endParaRPr lang="en-US" dirty="0"/>
          </a:p>
        </p:txBody>
      </p:sp>
    </p:spTree>
    <p:extLst>
      <p:ext uri="{BB962C8B-B14F-4D97-AF65-F5344CB8AC3E}">
        <p14:creationId xmlns:p14="http://schemas.microsoft.com/office/powerpoint/2010/main" val="419314535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Generally, you must pay all of the costs from providers up to the deductible amount before this plan begins to pay. If you have other family members on the plan, each family member must meet their own individual deductible until the total amount of deductible expenses paid by all family members meets the overall family deducible.</a:t>
            </a:r>
          </a:p>
        </p:txBody>
      </p:sp>
      <p:sp>
        <p:nvSpPr>
          <p:cNvPr id="4" name="Slide Number Placeholder 3"/>
          <p:cNvSpPr>
            <a:spLocks noGrp="1"/>
          </p:cNvSpPr>
          <p:nvPr>
            <p:ph type="sldNum" sz="quarter" idx="10"/>
          </p:nvPr>
        </p:nvSpPr>
        <p:spPr/>
        <p:txBody>
          <a:bodyPr/>
          <a:lstStyle/>
          <a:p>
            <a:fld id="{DE5A5D73-B502-4551-88D6-B50AD97128A7}" type="slidenum">
              <a:rPr lang="en-US" smtClean="0"/>
              <a:pPr/>
              <a:t>101</a:t>
            </a:fld>
            <a:endParaRPr lang="en-US" dirty="0"/>
          </a:p>
        </p:txBody>
      </p:sp>
    </p:spTree>
    <p:extLst>
      <p:ext uri="{BB962C8B-B14F-4D97-AF65-F5344CB8AC3E}">
        <p14:creationId xmlns:p14="http://schemas.microsoft.com/office/powerpoint/2010/main" val="379820931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Coinsurance:  </a:t>
            </a:r>
          </a:p>
          <a:p>
            <a:r>
              <a:rPr lang="en-US" dirty="0" smtClean="0"/>
              <a:t>Your share of the costs of a covered health care service, calculated as a percentage (for example, 20%) of the allowed amount</a:t>
            </a:r>
            <a:r>
              <a:rPr lang="en-US" baseline="0" dirty="0" smtClean="0"/>
              <a:t> </a:t>
            </a:r>
            <a:r>
              <a:rPr lang="en-US" dirty="0" smtClean="0"/>
              <a:t>for the service. You generally pay coinsurance in addition</a:t>
            </a:r>
            <a:r>
              <a:rPr lang="en-US" baseline="0" dirty="0" smtClean="0"/>
              <a:t> to </a:t>
            </a:r>
            <a:r>
              <a:rPr lang="en-US" dirty="0" smtClean="0"/>
              <a:t>any deductible</a:t>
            </a:r>
            <a:r>
              <a:rPr lang="en-US" baseline="0" dirty="0" smtClean="0"/>
              <a:t> </a:t>
            </a:r>
            <a:r>
              <a:rPr lang="en-US" dirty="0" smtClean="0"/>
              <a:t>you owe. (For example, if the health insurance or plan’s allowed amount for an office visit is $100 and you’ve met your deductible, your coinsurance payment of 20% would be $20. The health insurance or plan</a:t>
            </a:r>
            <a:r>
              <a:rPr lang="en-US" baseline="0" dirty="0" smtClean="0"/>
              <a:t> </a:t>
            </a:r>
            <a:r>
              <a:rPr lang="en-US" dirty="0" smtClean="0"/>
              <a:t>pays the rest of the allowed amount.)</a:t>
            </a:r>
            <a:endParaRPr lang="en-US" baseline="0" dirty="0" smtClean="0"/>
          </a:p>
          <a:p>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102</a:t>
            </a:fld>
            <a:endParaRPr lang="en-US" dirty="0"/>
          </a:p>
        </p:txBody>
      </p:sp>
    </p:spTree>
    <p:extLst>
      <p:ext uri="{BB962C8B-B14F-4D97-AF65-F5344CB8AC3E}">
        <p14:creationId xmlns:p14="http://schemas.microsoft.com/office/powerpoint/2010/main" val="1042159747"/>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out-of-pocket limit is the most you could pay in a year for covered services. If you have other family members in this plan, they have to meet their own out-of-pocket limits until the overall family out-of-pocket limit has been</a:t>
            </a:r>
          </a:p>
          <a:p>
            <a:endParaRPr lang="en-US" baseline="0" dirty="0" smtClean="0"/>
          </a:p>
          <a:p>
            <a:r>
              <a:rPr lang="en-US" baseline="0" dirty="0" smtClean="0"/>
              <a:t>Eligible charges for in-network and out-of-network services will accumulate separately and will not cross accumulate.</a:t>
            </a:r>
          </a:p>
          <a:p>
            <a:endParaRPr lang="en-US" baseline="0" dirty="0" smtClean="0"/>
          </a:p>
        </p:txBody>
      </p:sp>
      <p:sp>
        <p:nvSpPr>
          <p:cNvPr id="4" name="Slide Number Placeholder 3"/>
          <p:cNvSpPr>
            <a:spLocks noGrp="1"/>
          </p:cNvSpPr>
          <p:nvPr>
            <p:ph type="sldNum" sz="quarter" idx="10"/>
          </p:nvPr>
        </p:nvSpPr>
        <p:spPr/>
        <p:txBody>
          <a:bodyPr/>
          <a:lstStyle/>
          <a:p>
            <a:fld id="{DE5A5D73-B502-4551-88D6-B50AD97128A7}" type="slidenum">
              <a:rPr lang="en-US" smtClean="0"/>
              <a:pPr/>
              <a:t>103</a:t>
            </a:fld>
            <a:endParaRPr lang="en-US" dirty="0"/>
          </a:p>
        </p:txBody>
      </p:sp>
    </p:spTree>
    <p:extLst>
      <p:ext uri="{BB962C8B-B14F-4D97-AF65-F5344CB8AC3E}">
        <p14:creationId xmlns:p14="http://schemas.microsoft.com/office/powerpoint/2010/main" val="365050611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Utilizing out-of-network services may significantly increase your out-of-pocket expense. Amounts over the plan’s allowable charges do not count toward your annual out-of-pocket maximum; this varies by plan and geographic region</a:t>
            </a:r>
          </a:p>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104</a:t>
            </a:fld>
            <a:endParaRPr lang="en-US" dirty="0"/>
          </a:p>
        </p:txBody>
      </p:sp>
    </p:spTree>
    <p:extLst>
      <p:ext uri="{BB962C8B-B14F-4D97-AF65-F5344CB8AC3E}">
        <p14:creationId xmlns:p14="http://schemas.microsoft.com/office/powerpoint/2010/main" val="404376283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105</a:t>
            </a:fld>
            <a:endParaRPr lang="en-US" dirty="0"/>
          </a:p>
        </p:txBody>
      </p:sp>
    </p:spTree>
    <p:extLst>
      <p:ext uri="{BB962C8B-B14F-4D97-AF65-F5344CB8AC3E}">
        <p14:creationId xmlns:p14="http://schemas.microsoft.com/office/powerpoint/2010/main" val="394150916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A5D73-B502-4551-88D6-B50AD97128A7}" type="slidenum">
              <a:rPr lang="en-US" smtClean="0"/>
              <a:pPr/>
              <a:t>106</a:t>
            </a:fld>
            <a:endParaRPr lang="en-US" dirty="0"/>
          </a:p>
        </p:txBody>
      </p:sp>
    </p:spTree>
    <p:extLst>
      <p:ext uri="{BB962C8B-B14F-4D97-AF65-F5344CB8AC3E}">
        <p14:creationId xmlns:p14="http://schemas.microsoft.com/office/powerpoint/2010/main" val="1064716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ED6CA1-ED56-4539-BAEB-85BC8A16F457}" type="datetime1">
              <a:rPr lang="en-US" smtClean="0"/>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733179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9C95AD-E511-44F5-B177-E645342D8B87}" type="datetime1">
              <a:rPr lang="en-US" smtClean="0"/>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3613919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E496E4-590D-4AF7-8F55-75ADC4DA29DE}" type="datetime1">
              <a:rPr lang="en-US" smtClean="0"/>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919512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F4BCB94-08A8-4FC6-BCCE-9656D83DC0DB}" type="datetime1">
              <a:rPr lang="en-US" smtClean="0"/>
              <a:t>8/28/2020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2871672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BD5684-2D5D-409F-96D4-3034CD727897}" type="datetime1">
              <a:rPr lang="en-US" smtClean="0"/>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2362599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D139A43-7E4D-4261-92EC-A1866FFB5D23}" type="datetime1">
              <a:rPr lang="en-US" smtClean="0"/>
              <a:t>8/28/2020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4252321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F972AF-286F-4D86-895C-C4843AA2E0DC}" type="datetime1">
              <a:rPr lang="en-US" smtClean="0"/>
              <a:t>8/28/2020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3905436597"/>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D17C3B-23FB-4375-805C-639482B6FC2A}" type="datetime1">
              <a:rPr lang="en-US" smtClean="0"/>
              <a:t>8/28/2020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91783532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4C7C8B-2281-4569-B376-2E733BD5395F}" type="datetime1">
              <a:rPr lang="en-US" smtClean="0"/>
              <a:t>8/28/2020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10454883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6D684-D851-45D2-96B7-F750F617AC39}" type="datetime1">
              <a:rPr lang="en-US" smtClean="0"/>
              <a:t>8/28/2020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845834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38F6FD0-5CA0-48B6-ACB5-9432CD007A76}" type="datetime1">
              <a:rPr lang="en-US" smtClean="0"/>
              <a:t>8/28/2020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70212610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E55707-CECD-4F47-868E-7A3EAF4C3BDE}" type="datetime1">
              <a:rPr lang="en-US" smtClean="0"/>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29683353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C13878B-FAAC-453D-A654-571318F24F60}" type="datetime1">
              <a:rPr lang="en-US" smtClean="0"/>
              <a:t>8/28/2020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34536307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57C70F-CBEC-4A94-A5E9-A30268331E1D}" type="datetime1">
              <a:rPr lang="en-US" smtClean="0"/>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4197187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B52BB503-E99C-4BF9-9E9B-B23439134E62}" type="datetime1">
              <a:rPr lang="en-US" smtClean="0"/>
              <a:t>8/28/2020</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8E1667A-16DA-4174-BA47-06C643409F62}" type="slidenum">
              <a:rPr lang="en-US" smtClean="0"/>
              <a:pPr/>
              <a:t>‹#›</a:t>
            </a:fld>
            <a:endParaRPr lang="en-US" dirty="0"/>
          </a:p>
        </p:txBody>
      </p:sp>
    </p:spTree>
    <p:extLst>
      <p:ext uri="{BB962C8B-B14F-4D97-AF65-F5344CB8AC3E}">
        <p14:creationId xmlns:p14="http://schemas.microsoft.com/office/powerpoint/2010/main" val="1019894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F502CC-2D45-48D7-85D9-DE2E03BD81E2}" type="datetime1">
              <a:rPr lang="en-US" smtClean="0"/>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4193155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3C94F7-F210-40DC-B994-2BA4BE07DA8F}" type="datetime1">
              <a:rPr lang="en-US" smtClean="0"/>
              <a:t>8/28/2020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3276059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55726C-B979-443E-9916-DF571A845A63}" type="datetime1">
              <a:rPr lang="en-US" smtClean="0"/>
              <a:t>8/28/2020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1682746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C6A43F-CA36-4BD5-8D9D-77D6D6CDEB30}" type="datetime1">
              <a:rPr lang="en-US" smtClean="0"/>
              <a:t>8/28/2020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175571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54BEC-0514-4BD5-8132-4FB30E7BE621}" type="datetime1">
              <a:rPr lang="en-US" smtClean="0"/>
              <a:t>8/28/2020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426000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0D517D-3454-4122-9330-536B483CE727}" type="datetime1">
              <a:rPr lang="en-US" smtClean="0"/>
              <a:t>8/28/2020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2236385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DC88E6-616D-4546-8E20-31D1CF01BB68}" type="datetime1">
              <a:rPr lang="en-US" smtClean="0"/>
              <a:t>8/28/2020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BE10E9-3D63-429E-948D-7AFBBFBE6D8E}" type="slidenum">
              <a:rPr lang="en-US" smtClean="0"/>
              <a:t>‹#›</a:t>
            </a:fld>
            <a:endParaRPr lang="en-US" dirty="0"/>
          </a:p>
        </p:txBody>
      </p:sp>
    </p:spTree>
    <p:extLst>
      <p:ext uri="{BB962C8B-B14F-4D97-AF65-F5344CB8AC3E}">
        <p14:creationId xmlns:p14="http://schemas.microsoft.com/office/powerpoint/2010/main" val="1467386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7B43B-A1E1-4D3F-90C6-2EDC60904CB6}" type="datetime1">
              <a:rPr lang="en-US" smtClean="0"/>
              <a:t>8/28/2020</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E10E9-3D63-429E-948D-7AFBBFBE6D8E}" type="slidenum">
              <a:rPr lang="en-US" smtClean="0"/>
              <a:t>‹#›</a:t>
            </a:fld>
            <a:endParaRPr lang="en-US" dirty="0"/>
          </a:p>
        </p:txBody>
      </p:sp>
    </p:spTree>
    <p:extLst>
      <p:ext uri="{BB962C8B-B14F-4D97-AF65-F5344CB8AC3E}">
        <p14:creationId xmlns:p14="http://schemas.microsoft.com/office/powerpoint/2010/main" val="131204437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7EA7B43B-A1E1-4D3F-90C6-2EDC60904CB6}" type="datetime1">
              <a:rPr lang="en-US" smtClean="0"/>
              <a:t>8/28/2020</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A1BE10E9-3D63-429E-948D-7AFBBFBE6D8E}" type="slidenum">
              <a:rPr lang="en-US" smtClean="0"/>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0659240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3" Type="http://schemas.openxmlformats.org/officeDocument/2006/relationships/hyperlink" Target="https://www.healthalliance.org/stateofIllinois" TargetMode="External"/><Relationship Id="rId2" Type="http://schemas.openxmlformats.org/officeDocument/2006/relationships/notesSlide" Target="../notesSlides/notesSlide99.xml"/><Relationship Id="rId1" Type="http://schemas.openxmlformats.org/officeDocument/2006/relationships/slideLayout" Target="../slideLayouts/slideLayout13.xml"/><Relationship Id="rId4" Type="http://schemas.openxmlformats.org/officeDocument/2006/relationships/hyperlink" Target="http://www.aetnastateofillinois.com/" TargetMode="Externa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www.surs.org/"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3" Type="http://schemas.openxmlformats.org/officeDocument/2006/relationships/hyperlink" Target="http://www.aetnastateofillinois.com/" TargetMode="External"/><Relationship Id="rId2" Type="http://schemas.openxmlformats.org/officeDocument/2006/relationships/notesSlide" Target="../notesSlides/notesSlide105.xml"/><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8.xml"/><Relationship Id="rId1" Type="http://schemas.openxmlformats.org/officeDocument/2006/relationships/slideLayout" Target="../slideLayouts/slideLayout18.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3" Type="http://schemas.openxmlformats.org/officeDocument/2006/relationships/hyperlink" Target="https://www2.illinois.gov/cms/benefits/stateemployee/pages/stateprescription.aspx" TargetMode="External"/><Relationship Id="rId2" Type="http://schemas.openxmlformats.org/officeDocument/2006/relationships/notesSlide" Target="../notesSlides/notesSlide124.xml"/><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3" Type="http://schemas.openxmlformats.org/officeDocument/2006/relationships/hyperlink" Target="https://www2.illinois.gov/cms/benefits/stateemployee/documents/english%20mail%20service%20order%20form.pdf" TargetMode="External"/><Relationship Id="rId2" Type="http://schemas.openxmlformats.org/officeDocument/2006/relationships/notesSlide" Target="../notesSlides/notesSlide125.xml"/><Relationship Id="rId1" Type="http://schemas.openxmlformats.org/officeDocument/2006/relationships/slideLayout" Target="../slideLayouts/slideLayout13.xml"/><Relationship Id="rId4" Type="http://schemas.openxmlformats.org/officeDocument/2006/relationships/hyperlink" Target="https://www.caremark.com/wps/portal" TargetMode="Externa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40.xml.rels><?xml version="1.0" encoding="UTF-8" standalone="yes"?>
<Relationships xmlns="http://schemas.openxmlformats.org/package/2006/relationships"><Relationship Id="rId3" Type="http://schemas.openxmlformats.org/officeDocument/2006/relationships/hyperlink" Target="https://www2.illinois.gov/cms/benefits/StateEmployee/Documents/Life_Insurance/Life_Insurance_Beneficiary.pdf" TargetMode="External"/><Relationship Id="rId2" Type="http://schemas.openxmlformats.org/officeDocument/2006/relationships/notesSlide" Target="../notesSlides/notesSlide133.xml"/><Relationship Id="rId1" Type="http://schemas.openxmlformats.org/officeDocument/2006/relationships/slideLayout" Target="../slideLayouts/slideLayout13.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3.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3.xml"/></Relationships>
</file>

<file path=ppt/slides/_rels/slide146.xml.rels><?xml version="1.0" encoding="UTF-8" standalone="yes"?>
<Relationships xmlns="http://schemas.openxmlformats.org/package/2006/relationships"><Relationship Id="rId3" Type="http://schemas.openxmlformats.org/officeDocument/2006/relationships/hyperlink" Target="http://hr.siu.edu/_common/documents/benefits/voya-benefit-description.pdf" TargetMode="External"/><Relationship Id="rId2" Type="http://schemas.openxmlformats.org/officeDocument/2006/relationships/notesSlide" Target="../notesSlides/notesSlide139.xml"/><Relationship Id="rId1" Type="http://schemas.openxmlformats.org/officeDocument/2006/relationships/slideLayout" Target="../slideLayouts/slideLayout13.xml"/><Relationship Id="rId5" Type="http://schemas.openxmlformats.org/officeDocument/2006/relationships/hyperlink" Target="http://hr.siu.edu/_common/documents/prospective-new-employee/benefits/ing-life-insurance/employee-enroll.pdf" TargetMode="External"/><Relationship Id="rId4" Type="http://schemas.openxmlformats.org/officeDocument/2006/relationships/hyperlink" Target="http://hr.siu.edu/_common/documents/benefits/voya-beneficiary-designation.pdf"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hr.siu.edu/_common/documents/prospective-new-employee/benefits/ing-life-insurance/spouse-enroll.pdf" TargetMode="External"/><Relationship Id="rId2" Type="http://schemas.openxmlformats.org/officeDocument/2006/relationships/notesSlide" Target="../notesSlides/notesSlide140.xml"/><Relationship Id="rId1" Type="http://schemas.openxmlformats.org/officeDocument/2006/relationships/slideLayout" Target="../slideLayouts/slideLayout13.xml"/><Relationship Id="rId4" Type="http://schemas.openxmlformats.org/officeDocument/2006/relationships/hyperlink" Target="http://hr.siu.edu/_common/documents/prospective-new-employee/benefits/ing-life-insurance/statement-of-health.pdf" TargetMode="Externa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3.xml"/></Relationships>
</file>

<file path=ppt/slides/_rels/slide151.xml.rels><?xml version="1.0" encoding="UTF-8" standalone="yes"?>
<Relationships xmlns="http://schemas.openxmlformats.org/package/2006/relationships"><Relationship Id="rId3" Type="http://schemas.openxmlformats.org/officeDocument/2006/relationships/hyperlink" Target="http://www.mybenefits.illinois.gov/" TargetMode="External"/><Relationship Id="rId2" Type="http://schemas.openxmlformats.org/officeDocument/2006/relationships/notesSlide" Target="../notesSlides/notesSlide144.xml"/><Relationship Id="rId1" Type="http://schemas.openxmlformats.org/officeDocument/2006/relationships/slideLayout" Target="../slideLayouts/slideLayout13.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3" Type="http://schemas.openxmlformats.org/officeDocument/2006/relationships/hyperlink" Target="http://www.mybenefits.illinois.gov/" TargetMode="External"/><Relationship Id="rId2" Type="http://schemas.openxmlformats.org/officeDocument/2006/relationships/notesSlide" Target="../notesSlides/notesSlide146.xml"/><Relationship Id="rId1" Type="http://schemas.openxmlformats.org/officeDocument/2006/relationships/slideLayout" Target="../slideLayouts/slideLayout13.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3.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www.surs.org/seminars-webinars" TargetMode="External"/><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hyperlink" Target="http://www.surs.org/videos" TargetMode="Externa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www.surs.org/"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siucu.org/"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hyperlink" Target="https://www2.illinois.gov/cms/benefits/StateEmployee/Documents/Life_Insurance/Life_Insurance_Beneficiary.pdf" TargetMode="External"/><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8" Type="http://schemas.openxmlformats.org/officeDocument/2006/relationships/hyperlink" Target="mailto:pwindle@tiaa-cref.org" TargetMode="External"/><Relationship Id="rId3" Type="http://schemas.openxmlformats.org/officeDocument/2006/relationships/hyperlink" Target="mailto:pmcintosh@wradvisors.com" TargetMode="External"/><Relationship Id="rId7" Type="http://schemas.openxmlformats.org/officeDocument/2006/relationships/hyperlink" Target="http://www.securitybenefit.com/" TargetMode="External"/><Relationship Id="rId2" Type="http://schemas.openxmlformats.org/officeDocument/2006/relationships/notesSlide" Target="../notesSlides/notesSlide34.xml"/><Relationship Id="rId1" Type="http://schemas.openxmlformats.org/officeDocument/2006/relationships/slideLayout" Target="../slideLayouts/slideLayout13.xml"/><Relationship Id="rId6" Type="http://schemas.openxmlformats.org/officeDocument/2006/relationships/hyperlink" Target="mailto:brad@allianceinvestmentplanning.com" TargetMode="External"/><Relationship Id="rId5" Type="http://schemas.openxmlformats.org/officeDocument/2006/relationships/hyperlink" Target="mailto:larry.hardy@morganstanley.com" TargetMode="External"/><Relationship Id="rId4" Type="http://schemas.openxmlformats.org/officeDocument/2006/relationships/hyperlink" Target="http://www.fiduciarytrust.com/" TargetMode="External"/><Relationship Id="rId9" Type="http://schemas.openxmlformats.org/officeDocument/2006/relationships/hyperlink" Target="http://www.tiaa.org/"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hyperlink" Target="http://www.connectyourcare.com/" TargetMode="External"/><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3" Type="http://schemas.openxmlformats.org/officeDocument/2006/relationships/hyperlink" Target="http://www.mybenefits.illinois.gov/" TargetMode="External"/><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hyperlink" Target="http://eforms.siu.edu/siuforms/info/hro3024.php" TargetMode="External"/><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3" Type="http://schemas.openxmlformats.org/officeDocument/2006/relationships/hyperlink" Target="http://www.mybenefits.illinios.gov/" TargetMode="External"/><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benefitschoice.il.gov/"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http://www.mybenefits.illinois.gov/" TargetMode="Externa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hyperlink" Target="http://www.mybenefits.illinois.gov/" TargetMode="External"/><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3" Type="http://schemas.openxmlformats.org/officeDocument/2006/relationships/hyperlink" Target="http://www.eyemedvisioncare.com/stil" TargetMode="External"/><Relationship Id="rId2" Type="http://schemas.openxmlformats.org/officeDocument/2006/relationships/notesSlide" Target="../notesSlides/notesSlide66.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3" Type="http://schemas.openxmlformats.org/officeDocument/2006/relationships/hyperlink" Target="http://www.afscme31.org/" TargetMode="External"/><Relationship Id="rId2" Type="http://schemas.openxmlformats.org/officeDocument/2006/relationships/notesSlide" Target="../notesSlides/notesSlide76.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3" Type="http://schemas.openxmlformats.org/officeDocument/2006/relationships/hyperlink" Target="https://www2.illinois.gov/cms/benefits/StateEmployee/Documents/FY2021%20BC/State2021.pdf" TargetMode="External"/><Relationship Id="rId2" Type="http://schemas.openxmlformats.org/officeDocument/2006/relationships/notesSlide" Target="../notesSlides/notesSlide81.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3" Type="http://schemas.openxmlformats.org/officeDocument/2006/relationships/hyperlink" Target="http://soi.deltadentalil.com/" TargetMode="External"/><Relationship Id="rId2" Type="http://schemas.openxmlformats.org/officeDocument/2006/relationships/notesSlide" Target="../notesSlides/notesSlide82.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9.xml"/><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0.xml"/><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SIUC New Employee </a:t>
            </a:r>
            <a:br>
              <a:rPr lang="en-US" dirty="0" smtClean="0"/>
            </a:br>
            <a:r>
              <a:rPr lang="en-US" dirty="0" smtClean="0"/>
              <a:t>Orientation</a:t>
            </a:r>
            <a:endParaRPr lang="en-US" dirty="0"/>
          </a:p>
        </p:txBody>
      </p:sp>
      <p:sp>
        <p:nvSpPr>
          <p:cNvPr id="3" name="Subtitle 2"/>
          <p:cNvSpPr>
            <a:spLocks noGrp="1"/>
          </p:cNvSpPr>
          <p:nvPr>
            <p:ph type="subTitle" idx="1"/>
          </p:nvPr>
        </p:nvSpPr>
        <p:spPr/>
        <p:txBody>
          <a:bodyPr/>
          <a:lstStyle/>
          <a:p>
            <a:r>
              <a:rPr lang="en-US" dirty="0" smtClean="0"/>
              <a:t>Employee Benefits</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1800" dirty="0" smtClean="0"/>
              <a:t>Important Information, Time Limits &amp; Responsibilities</a:t>
            </a:r>
            <a:r>
              <a:rPr lang="en-US" sz="2400" dirty="0" smtClean="0"/>
              <a:t/>
            </a:r>
            <a:br>
              <a:rPr lang="en-US" sz="2400" dirty="0" smtClean="0"/>
            </a:br>
            <a:r>
              <a:rPr lang="en-US" dirty="0" smtClean="0"/>
              <a:t>Special Notice Regarding Social Security</a:t>
            </a:r>
            <a:endParaRPr lang="en-US" dirty="0"/>
          </a:p>
        </p:txBody>
      </p:sp>
      <p:sp>
        <p:nvSpPr>
          <p:cNvPr id="2" name="Content Placeholder 1"/>
          <p:cNvSpPr>
            <a:spLocks noGrp="1"/>
          </p:cNvSpPr>
          <p:nvPr>
            <p:ph idx="1"/>
          </p:nvPr>
        </p:nvSpPr>
        <p:spPr/>
        <p:txBody>
          <a:bodyPr/>
          <a:lstStyle/>
          <a:p>
            <a:r>
              <a:rPr lang="en-US" dirty="0" smtClean="0"/>
              <a:t>SIUC and its employees are exempt from Social Security participation.</a:t>
            </a:r>
          </a:p>
          <a:p>
            <a:pPr lvl="1"/>
            <a:r>
              <a:rPr lang="en-US" dirty="0" smtClean="0"/>
              <a:t>Social Security will not be deducted from your paycheck.</a:t>
            </a:r>
          </a:p>
          <a:p>
            <a:pPr lvl="1"/>
            <a:r>
              <a:rPr lang="en-US" dirty="0" smtClean="0"/>
              <a:t>Medicare is deducted from your pay (1.45%)</a:t>
            </a:r>
          </a:p>
        </p:txBody>
      </p:sp>
      <p:sp>
        <p:nvSpPr>
          <p:cNvPr id="4" name="Slide Number Placeholder 3"/>
          <p:cNvSpPr>
            <a:spLocks noGrp="1"/>
          </p:cNvSpPr>
          <p:nvPr>
            <p:ph type="sldNum" sz="quarter" idx="12"/>
          </p:nvPr>
        </p:nvSpPr>
        <p:spPr/>
        <p:txBody>
          <a:bodyPr/>
          <a:lstStyle/>
          <a:p>
            <a:fld id="{E8E1667A-16DA-4174-BA47-06C643409F62}" type="slidenum">
              <a:rPr lang="en-US" smtClean="0"/>
              <a:pPr/>
              <a:t>10</a:t>
            </a:fld>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Quality Care Health Plan</a:t>
            </a:r>
            <a:br>
              <a:rPr lang="en-US" dirty="0"/>
            </a:br>
            <a:r>
              <a:rPr lang="en-US" dirty="0"/>
              <a:t>(QCHP)(Aetna PPO)</a:t>
            </a:r>
          </a:p>
        </p:txBody>
      </p:sp>
      <p:sp>
        <p:nvSpPr>
          <p:cNvPr id="3" name="Content Placeholder 2"/>
          <p:cNvSpPr>
            <a:spLocks noGrp="1"/>
          </p:cNvSpPr>
          <p:nvPr>
            <p:ph idx="1"/>
          </p:nvPr>
        </p:nvSpPr>
        <p:spPr/>
        <p:txBody>
          <a:bodyPr>
            <a:normAutofit/>
          </a:bodyPr>
          <a:lstStyle/>
          <a:p>
            <a:pPr marL="274320" lvl="1" indent="-274320">
              <a:buClr>
                <a:schemeClr val="accent3"/>
              </a:buClr>
              <a:buSzPct val="95000"/>
            </a:pPr>
            <a:r>
              <a:rPr lang="en-US" dirty="0"/>
              <a:t>QCHP Notification and Medical Case Management Administrator requires preauthorization for certain medical services.  In order to avoid penalties, </a:t>
            </a:r>
            <a:r>
              <a:rPr lang="en-US" dirty="0" smtClean="0"/>
              <a:t>call the number on the back of your insurance card.</a:t>
            </a:r>
          </a:p>
          <a:p>
            <a:pPr marL="274320" lvl="1" indent="-274320">
              <a:buClr>
                <a:schemeClr val="accent3"/>
              </a:buClr>
              <a:buSzPct val="95000"/>
            </a:pPr>
            <a:endParaRPr lang="en-US" dirty="0" smtClean="0"/>
          </a:p>
          <a:p>
            <a:pPr marL="274320" lvl="1" indent="-274320">
              <a:buClr>
                <a:schemeClr val="accent3"/>
              </a:buClr>
              <a:buSzPct val="95000"/>
            </a:pPr>
            <a:r>
              <a:rPr lang="en-US" dirty="0" smtClean="0"/>
              <a:t>QCHP utilizes Magellan for behavioral health benefits and CVS/caremark for prescription benefits.  </a:t>
            </a:r>
          </a:p>
          <a:p>
            <a:pPr marL="274320" lvl="1" indent="-274320">
              <a:buClr>
                <a:schemeClr val="accent3"/>
              </a:buClr>
              <a:buSzPct val="95000"/>
            </a:pPr>
            <a:endParaRPr lang="en-US" dirty="0"/>
          </a:p>
          <a:p>
            <a:pPr marL="274320" lvl="1" indent="-274320">
              <a:buClr>
                <a:schemeClr val="accent3"/>
              </a:buClr>
              <a:buSzPct val="95000"/>
            </a:pPr>
            <a:r>
              <a:rPr lang="en-US" dirty="0" smtClean="0"/>
              <a:t>QCHP utilizes CVS Caremark for pharmacy needs. There is a $150 prescription deductible that applies to each plan participant for prescription benefits. </a:t>
            </a:r>
            <a:r>
              <a:rPr lang="en-US" dirty="0"/>
              <a:t>More on </a:t>
            </a:r>
            <a:r>
              <a:rPr lang="en-US" dirty="0" smtClean="0"/>
              <a:t>this </a:t>
            </a:r>
            <a:r>
              <a:rPr lang="en-US" dirty="0"/>
              <a:t>in the pharmacy slides. </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100</a:t>
            </a:fld>
            <a:endParaRPr lang="en-US" dirty="0"/>
          </a:p>
        </p:txBody>
      </p:sp>
    </p:spTree>
    <p:extLst>
      <p:ext uri="{BB962C8B-B14F-4D97-AF65-F5344CB8AC3E}">
        <p14:creationId xmlns:p14="http://schemas.microsoft.com/office/powerpoint/2010/main" val="21817604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Quality Care Health Plan (QCHP) (Aetna PPO)</a:t>
            </a:r>
            <a:r>
              <a:rPr lang="en-US" dirty="0" smtClean="0"/>
              <a:t/>
            </a:r>
            <a:br>
              <a:rPr lang="en-US" dirty="0" smtClean="0"/>
            </a:br>
            <a:r>
              <a:rPr lang="en-US" b="1" dirty="0" smtClean="0"/>
              <a:t>Annual Deductibles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3198194"/>
              </p:ext>
            </p:extLst>
          </p:nvPr>
        </p:nvGraphicFramePr>
        <p:xfrm>
          <a:off x="581025" y="2227263"/>
          <a:ext cx="7989887" cy="2494280"/>
        </p:xfrm>
        <a:graphic>
          <a:graphicData uri="http://schemas.openxmlformats.org/drawingml/2006/table">
            <a:tbl>
              <a:tblPr firstRow="1" bandRow="1">
                <a:tableStyleId>{073A0DAA-6AF3-43AB-8588-CEC1D06C72B9}</a:tableStyleId>
              </a:tblPr>
              <a:tblGrid>
                <a:gridCol w="3403100">
                  <a:extLst>
                    <a:ext uri="{9D8B030D-6E8A-4147-A177-3AD203B41FA5}">
                      <a16:colId xmlns:a16="http://schemas.microsoft.com/office/drawing/2014/main" val="20000"/>
                    </a:ext>
                  </a:extLst>
                </a:gridCol>
                <a:gridCol w="1923491">
                  <a:extLst>
                    <a:ext uri="{9D8B030D-6E8A-4147-A177-3AD203B41FA5}">
                      <a16:colId xmlns:a16="http://schemas.microsoft.com/office/drawing/2014/main" val="20001"/>
                    </a:ext>
                  </a:extLst>
                </a:gridCol>
                <a:gridCol w="2663296">
                  <a:extLst>
                    <a:ext uri="{9D8B030D-6E8A-4147-A177-3AD203B41FA5}">
                      <a16:colId xmlns:a16="http://schemas.microsoft.com/office/drawing/2014/main" val="20002"/>
                    </a:ext>
                  </a:extLst>
                </a:gridCol>
              </a:tblGrid>
              <a:tr h="370840">
                <a:tc>
                  <a:txBody>
                    <a:bodyPr/>
                    <a:lstStyle/>
                    <a:p>
                      <a:pPr algn="ctr"/>
                      <a:r>
                        <a:rPr lang="en-US" b="1" dirty="0" smtClean="0">
                          <a:latin typeface="Arial" pitchFamily="34" charset="0"/>
                          <a:cs typeface="Arial" pitchFamily="34" charset="0"/>
                        </a:rPr>
                        <a:t>FY201</a:t>
                      </a:r>
                      <a:r>
                        <a:rPr lang="en-US" b="1" baseline="0" dirty="0" smtClean="0">
                          <a:latin typeface="Arial" pitchFamily="34" charset="0"/>
                          <a:cs typeface="Arial" pitchFamily="34" charset="0"/>
                        </a:rPr>
                        <a:t> </a:t>
                      </a:r>
                      <a:r>
                        <a:rPr lang="en-US" b="1" dirty="0" smtClean="0">
                          <a:latin typeface="Arial" pitchFamily="34" charset="0"/>
                          <a:cs typeface="Arial" pitchFamily="34" charset="0"/>
                        </a:rPr>
                        <a:t>Annual Deductibles</a:t>
                      </a:r>
                      <a:endParaRPr lang="en-US" b="1" dirty="0">
                        <a:latin typeface="Arial" pitchFamily="34" charset="0"/>
                        <a:cs typeface="Arial" pitchFamily="34" charset="0"/>
                      </a:endParaRPr>
                    </a:p>
                  </a:txBody>
                  <a:tcPr marL="88777" marR="88777" anchor="ctr"/>
                </a:tc>
                <a:tc>
                  <a:txBody>
                    <a:bodyPr/>
                    <a:lstStyle/>
                    <a:p>
                      <a:pPr algn="ctr"/>
                      <a:r>
                        <a:rPr lang="en-US" b="1" dirty="0" smtClean="0">
                          <a:latin typeface="Arial" pitchFamily="34" charset="0"/>
                          <a:cs typeface="Arial" pitchFamily="34" charset="0"/>
                        </a:rPr>
                        <a:t>Individual</a:t>
                      </a:r>
                      <a:r>
                        <a:rPr lang="en-US" b="1" baseline="0" dirty="0" smtClean="0">
                          <a:latin typeface="Arial" pitchFamily="34" charset="0"/>
                          <a:cs typeface="Arial" pitchFamily="34" charset="0"/>
                        </a:rPr>
                        <a:t> Plan Year Deductible</a:t>
                      </a:r>
                      <a:endParaRPr lang="en-US" b="1" dirty="0">
                        <a:latin typeface="Arial" pitchFamily="34" charset="0"/>
                        <a:cs typeface="Arial" pitchFamily="34" charset="0"/>
                      </a:endParaRPr>
                    </a:p>
                  </a:txBody>
                  <a:tcPr marL="88777" marR="88777" anchor="ctr"/>
                </a:tc>
                <a:tc>
                  <a:txBody>
                    <a:bodyPr/>
                    <a:lstStyle/>
                    <a:p>
                      <a:pPr algn="ctr"/>
                      <a:r>
                        <a:rPr lang="en-US" b="1" dirty="0" smtClean="0">
                          <a:latin typeface="Arial" pitchFamily="34" charset="0"/>
                          <a:cs typeface="Arial" pitchFamily="34" charset="0"/>
                        </a:rPr>
                        <a:t>Family</a:t>
                      </a:r>
                      <a:r>
                        <a:rPr lang="en-US" b="1" baseline="0" dirty="0" smtClean="0">
                          <a:latin typeface="Arial" pitchFamily="34" charset="0"/>
                          <a:cs typeface="Arial" pitchFamily="34" charset="0"/>
                        </a:rPr>
                        <a:t> Plan Year Deductible Cap</a:t>
                      </a:r>
                      <a:endParaRPr lang="en-US" b="1" dirty="0">
                        <a:latin typeface="Arial" pitchFamily="34" charset="0"/>
                        <a:cs typeface="Arial" pitchFamily="34" charset="0"/>
                      </a:endParaRPr>
                    </a:p>
                  </a:txBody>
                  <a:tcPr marL="88777" marR="88777"/>
                </a:tc>
                <a:extLst>
                  <a:ext uri="{0D108BD9-81ED-4DB2-BD59-A6C34878D82A}">
                    <a16:rowId xmlns:a16="http://schemas.microsoft.com/office/drawing/2014/main" val="10000"/>
                  </a:ext>
                </a:extLst>
              </a:tr>
              <a:tr h="370840">
                <a:tc>
                  <a:txBody>
                    <a:bodyPr/>
                    <a:lstStyle/>
                    <a:p>
                      <a:r>
                        <a:rPr lang="en-US" dirty="0" smtClean="0">
                          <a:latin typeface="Arial" pitchFamily="34" charset="0"/>
                          <a:cs typeface="Arial" pitchFamily="34" charset="0"/>
                        </a:rPr>
                        <a:t>Employee $60,700 or less</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$400</a:t>
                      </a:r>
                      <a:endParaRPr lang="en-US" dirty="0">
                        <a:solidFill>
                          <a:schemeClr val="tx1"/>
                        </a:solidFill>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$1,000</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1"/>
                  </a:ext>
                </a:extLst>
              </a:tr>
              <a:tr h="370840">
                <a:tc>
                  <a:txBody>
                    <a:bodyPr/>
                    <a:lstStyle/>
                    <a:p>
                      <a:r>
                        <a:rPr lang="en-US" dirty="0" smtClean="0">
                          <a:latin typeface="Arial" pitchFamily="34" charset="0"/>
                          <a:cs typeface="Arial" pitchFamily="34" charset="0"/>
                        </a:rPr>
                        <a:t>$60,701 - $75,900</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$500</a:t>
                      </a:r>
                      <a:endParaRPr lang="en-US" dirty="0">
                        <a:solidFill>
                          <a:schemeClr val="tx1"/>
                        </a:solidFill>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$1,250</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2"/>
                  </a:ext>
                </a:extLst>
              </a:tr>
              <a:tr h="370840">
                <a:tc>
                  <a:txBody>
                    <a:bodyPr/>
                    <a:lstStyle/>
                    <a:p>
                      <a:r>
                        <a:rPr lang="en-US" dirty="0" smtClean="0">
                          <a:latin typeface="Arial" pitchFamily="34" charset="0"/>
                          <a:cs typeface="Arial" pitchFamily="34" charset="0"/>
                        </a:rPr>
                        <a:t>$75,901 and</a:t>
                      </a:r>
                      <a:r>
                        <a:rPr lang="en-US" baseline="0" dirty="0" smtClean="0">
                          <a:latin typeface="Arial" pitchFamily="34" charset="0"/>
                          <a:cs typeface="Arial" pitchFamily="34" charset="0"/>
                        </a:rPr>
                        <a:t> above</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$550</a:t>
                      </a:r>
                      <a:endParaRPr lang="en-US" dirty="0">
                        <a:solidFill>
                          <a:schemeClr val="tx1"/>
                        </a:solidFill>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$1,375</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3"/>
                  </a:ext>
                </a:extLst>
              </a:tr>
              <a:tr h="370840">
                <a:tc>
                  <a:txBody>
                    <a:bodyPr/>
                    <a:lstStyle/>
                    <a:p>
                      <a:r>
                        <a:rPr lang="en-US" dirty="0" smtClean="0">
                          <a:latin typeface="Arial" pitchFamily="34" charset="0"/>
                          <a:cs typeface="Arial" pitchFamily="34" charset="0"/>
                        </a:rPr>
                        <a:t>Retiree/Annuitant/Survivor</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$400</a:t>
                      </a:r>
                      <a:endParaRPr lang="en-US" dirty="0">
                        <a:solidFill>
                          <a:schemeClr val="tx1"/>
                        </a:solidFill>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$1,000</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4"/>
                  </a:ext>
                </a:extLst>
              </a:tr>
              <a:tr h="370840">
                <a:tc>
                  <a:txBody>
                    <a:bodyPr/>
                    <a:lstStyle/>
                    <a:p>
                      <a:r>
                        <a:rPr lang="en-US" dirty="0" smtClean="0">
                          <a:latin typeface="Arial" pitchFamily="34" charset="0"/>
                          <a:cs typeface="Arial" pitchFamily="34" charset="0"/>
                        </a:rPr>
                        <a:t>Dependents</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$400</a:t>
                      </a:r>
                      <a:endParaRPr lang="en-US" dirty="0">
                        <a:solidFill>
                          <a:schemeClr val="tx1"/>
                        </a:solidFill>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N/A</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101</a:t>
            </a:fld>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Quality Care Health Plan (QCHP) (Aetna PPO)</a:t>
            </a:r>
            <a:r>
              <a:rPr lang="en-US" dirty="0" smtClean="0"/>
              <a:t/>
            </a:r>
            <a:br>
              <a:rPr lang="en-US" dirty="0" smtClean="0"/>
            </a:br>
            <a:r>
              <a:rPr lang="en-US" b="1" dirty="0" smtClean="0"/>
              <a:t>Deductibles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5936174"/>
              </p:ext>
            </p:extLst>
          </p:nvPr>
        </p:nvGraphicFramePr>
        <p:xfrm>
          <a:off x="457200" y="2057400"/>
          <a:ext cx="8229600" cy="2286000"/>
        </p:xfrm>
        <a:graphic>
          <a:graphicData uri="http://schemas.openxmlformats.org/drawingml/2006/table">
            <a:tbl>
              <a:tblPr firstRow="1" bandRow="1">
                <a:tableStyleId>{073A0DAA-6AF3-43AB-8588-CEC1D06C72B9}</a:tableStyleId>
              </a:tblPr>
              <a:tblGrid>
                <a:gridCol w="45720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248603">
                <a:tc>
                  <a:txBody>
                    <a:bodyPr/>
                    <a:lstStyle/>
                    <a:p>
                      <a:r>
                        <a:rPr lang="en-US" dirty="0" smtClean="0">
                          <a:solidFill>
                            <a:schemeClr val="bg1"/>
                          </a:solidFill>
                          <a:latin typeface="Arial" pitchFamily="34" charset="0"/>
                          <a:cs typeface="Arial" pitchFamily="34" charset="0"/>
                        </a:rPr>
                        <a:t>Deductibles</a:t>
                      </a:r>
                      <a:endParaRPr lang="en-US" dirty="0">
                        <a:solidFill>
                          <a:schemeClr val="bg1"/>
                        </a:solidFill>
                        <a:latin typeface="Arial" pitchFamily="34" charset="0"/>
                        <a:cs typeface="Arial" pitchFamily="34" charset="0"/>
                      </a:endParaRPr>
                    </a:p>
                  </a:txBody>
                  <a:tcPr/>
                </a:tc>
                <a:tc>
                  <a:txBody>
                    <a:bodyPr/>
                    <a:lstStyle/>
                    <a:p>
                      <a:pPr algn="ctr"/>
                      <a:r>
                        <a:rPr lang="en-US" dirty="0" smtClean="0">
                          <a:solidFill>
                            <a:schemeClr val="bg1"/>
                          </a:solidFill>
                          <a:latin typeface="Arial" pitchFamily="34" charset="0"/>
                          <a:cs typeface="Arial" pitchFamily="34" charset="0"/>
                        </a:rPr>
                        <a:t>FY2021</a:t>
                      </a:r>
                      <a:endParaRPr lang="en-US"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0"/>
                  </a:ext>
                </a:extLst>
              </a:tr>
              <a:tr h="370840">
                <a:tc>
                  <a:txBody>
                    <a:bodyPr/>
                    <a:lstStyle/>
                    <a:p>
                      <a:r>
                        <a:rPr lang="en-US" dirty="0" smtClean="0">
                          <a:latin typeface="Arial" pitchFamily="34" charset="0"/>
                          <a:cs typeface="Arial" pitchFamily="34" charset="0"/>
                        </a:rPr>
                        <a:t>Inpatient</a:t>
                      </a:r>
                      <a:r>
                        <a:rPr lang="en-US" baseline="0" dirty="0" smtClean="0">
                          <a:latin typeface="Arial" pitchFamily="34" charset="0"/>
                          <a:cs typeface="Arial" pitchFamily="34" charset="0"/>
                        </a:rPr>
                        <a:t> Hospitalization (In-Network)</a:t>
                      </a:r>
                      <a:endParaRPr lang="en-US" dirty="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$150 deductible per admission 15% coinsurance</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1"/>
                  </a:ext>
                </a:extLst>
              </a:tr>
              <a:tr h="370840">
                <a:tc>
                  <a:txBody>
                    <a:bodyPr/>
                    <a:lstStyle/>
                    <a:p>
                      <a:r>
                        <a:rPr lang="en-US" dirty="0" smtClean="0">
                          <a:latin typeface="Arial" pitchFamily="34" charset="0"/>
                          <a:cs typeface="Arial" pitchFamily="34" charset="0"/>
                        </a:rPr>
                        <a:t>Inpatient Hospitalization (Out-of-Network)</a:t>
                      </a:r>
                      <a:endParaRPr lang="en-US" dirty="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$600 deductible per admission 40% coinsurance</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2"/>
                  </a:ext>
                </a:extLst>
              </a:tr>
              <a:tr h="370840">
                <a:tc>
                  <a:txBody>
                    <a:bodyPr/>
                    <a:lstStyle/>
                    <a:p>
                      <a:r>
                        <a:rPr lang="en-US" dirty="0" smtClean="0">
                          <a:latin typeface="Arial" pitchFamily="34" charset="0"/>
                          <a:cs typeface="Arial" pitchFamily="34" charset="0"/>
                        </a:rPr>
                        <a:t>Emergency Care – Hospital</a:t>
                      </a:r>
                      <a:endParaRPr lang="en-US" dirty="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$450 deductible</a:t>
                      </a:r>
                    </a:p>
                    <a:p>
                      <a:pPr algn="ctr"/>
                      <a:r>
                        <a:rPr lang="en-US" dirty="0" smtClean="0">
                          <a:solidFill>
                            <a:schemeClr val="tx1"/>
                          </a:solidFill>
                          <a:latin typeface="Arial" pitchFamily="34" charset="0"/>
                          <a:cs typeface="Arial" pitchFamily="34" charset="0"/>
                        </a:rPr>
                        <a:t>15% coinsurance</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102</a:t>
            </a:fld>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Quality Care Health Plan (QCHP) (Aetna PPO)</a:t>
            </a:r>
            <a:r>
              <a:rPr lang="en-US" dirty="0" smtClean="0"/>
              <a:t/>
            </a:r>
            <a:br>
              <a:rPr lang="en-US" dirty="0" smtClean="0"/>
            </a:br>
            <a:r>
              <a:rPr lang="en-US" sz="4000" b="1" dirty="0" smtClean="0"/>
              <a:t>Out of Pocket Maximums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9635377"/>
              </p:ext>
            </p:extLst>
          </p:nvPr>
        </p:nvGraphicFramePr>
        <p:xfrm>
          <a:off x="457200" y="2057400"/>
          <a:ext cx="8229600" cy="2219960"/>
        </p:xfrm>
        <a:graphic>
          <a:graphicData uri="http://schemas.openxmlformats.org/drawingml/2006/table">
            <a:tbl>
              <a:tblPr firstRow="1" bandRow="1">
                <a:tableStyleId>{073A0DAA-6AF3-43AB-8588-CEC1D06C72B9}</a:tableStyleId>
              </a:tblPr>
              <a:tblGrid>
                <a:gridCol w="45720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248603">
                <a:tc>
                  <a:txBody>
                    <a:bodyPr/>
                    <a:lstStyle/>
                    <a:p>
                      <a:r>
                        <a:rPr lang="en-US" dirty="0" smtClean="0">
                          <a:solidFill>
                            <a:schemeClr val="bg1"/>
                          </a:solidFill>
                          <a:latin typeface="Arial" pitchFamily="34" charset="0"/>
                          <a:cs typeface="Arial" pitchFamily="34" charset="0"/>
                        </a:rPr>
                        <a:t>Out of Pocket Maximums</a:t>
                      </a:r>
                      <a:endParaRPr lang="en-US" dirty="0">
                        <a:solidFill>
                          <a:schemeClr val="bg1"/>
                        </a:solidFill>
                        <a:latin typeface="Arial" pitchFamily="34" charset="0"/>
                        <a:cs typeface="Arial" pitchFamily="34" charset="0"/>
                      </a:endParaRPr>
                    </a:p>
                  </a:txBody>
                  <a:tcPr/>
                </a:tc>
                <a:tc>
                  <a:txBody>
                    <a:bodyPr/>
                    <a:lstStyle/>
                    <a:p>
                      <a:pPr algn="ctr"/>
                      <a:r>
                        <a:rPr lang="en-US" dirty="0" smtClean="0">
                          <a:solidFill>
                            <a:schemeClr val="bg1"/>
                          </a:solidFill>
                          <a:latin typeface="Arial" pitchFamily="34" charset="0"/>
                          <a:cs typeface="Arial" pitchFamily="34" charset="0"/>
                        </a:rPr>
                        <a:t>FY2021</a:t>
                      </a:r>
                      <a:endParaRPr lang="en-US"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0"/>
                  </a:ext>
                </a:extLst>
              </a:tr>
              <a:tr h="370840">
                <a:tc>
                  <a:txBody>
                    <a:bodyPr/>
                    <a:lstStyle/>
                    <a:p>
                      <a:r>
                        <a:rPr lang="en-US" dirty="0" smtClean="0">
                          <a:latin typeface="Arial" pitchFamily="34" charset="0"/>
                          <a:cs typeface="Arial" pitchFamily="34" charset="0"/>
                        </a:rPr>
                        <a:t>Plan Year and Lifetime Maximum</a:t>
                      </a:r>
                      <a:endParaRPr lang="en-US" dirty="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Unlimited</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1"/>
                  </a:ext>
                </a:extLst>
              </a:tr>
              <a:tr h="370840">
                <a:tc>
                  <a:txBody>
                    <a:bodyPr/>
                    <a:lstStyle/>
                    <a:p>
                      <a:r>
                        <a:rPr lang="en-US" dirty="0" smtClean="0">
                          <a:latin typeface="Arial" pitchFamily="34" charset="0"/>
                          <a:cs typeface="Arial" pitchFamily="34" charset="0"/>
                        </a:rPr>
                        <a:t>Individual (In</a:t>
                      </a:r>
                      <a:r>
                        <a:rPr lang="en-US" baseline="0" dirty="0" smtClean="0">
                          <a:latin typeface="Arial" pitchFamily="34" charset="0"/>
                          <a:cs typeface="Arial" pitchFamily="34" charset="0"/>
                        </a:rPr>
                        <a:t> Network)</a:t>
                      </a:r>
                      <a:endParaRPr lang="en-US" dirty="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$1,625</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Individual (Out-of-</a:t>
                      </a:r>
                      <a:r>
                        <a:rPr lang="en-US" baseline="0" dirty="0" smtClean="0">
                          <a:latin typeface="Arial" pitchFamily="34" charset="0"/>
                          <a:cs typeface="Arial" pitchFamily="34" charset="0"/>
                        </a:rPr>
                        <a:t>Network)</a:t>
                      </a:r>
                      <a:endParaRPr lang="en-US" dirty="0" smtClean="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$6,500</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3"/>
                  </a:ext>
                </a:extLst>
              </a:tr>
              <a:tr h="370840">
                <a:tc>
                  <a:txBody>
                    <a:bodyPr/>
                    <a:lstStyle/>
                    <a:p>
                      <a:r>
                        <a:rPr lang="en-US" dirty="0" smtClean="0">
                          <a:latin typeface="Arial" pitchFamily="34" charset="0"/>
                          <a:cs typeface="Arial" pitchFamily="34" charset="0"/>
                        </a:rPr>
                        <a:t>Family </a:t>
                      </a:r>
                      <a:r>
                        <a:rPr lang="en-US" baseline="0" dirty="0" smtClean="0">
                          <a:latin typeface="Arial" pitchFamily="34" charset="0"/>
                          <a:cs typeface="Arial" pitchFamily="34" charset="0"/>
                        </a:rPr>
                        <a:t>(In Network)</a:t>
                      </a:r>
                      <a:endParaRPr lang="en-US" dirty="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$4,063</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Family </a:t>
                      </a:r>
                      <a:r>
                        <a:rPr lang="en-US" baseline="0" dirty="0" smtClean="0">
                          <a:latin typeface="Arial" pitchFamily="34" charset="0"/>
                          <a:cs typeface="Arial" pitchFamily="34" charset="0"/>
                        </a:rPr>
                        <a:t>(Out-of-Network)</a:t>
                      </a:r>
                      <a:endParaRPr lang="en-US" dirty="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$12,750</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103</a:t>
            </a:fld>
            <a:endParaRPr lang="en-US" dirty="0"/>
          </a:p>
        </p:txBody>
      </p:sp>
      <p:sp>
        <p:nvSpPr>
          <p:cNvPr id="5" name="TextBox 4"/>
          <p:cNvSpPr txBox="1"/>
          <p:nvPr/>
        </p:nvSpPr>
        <p:spPr>
          <a:xfrm>
            <a:off x="685800" y="4648200"/>
            <a:ext cx="8001000" cy="1384995"/>
          </a:xfrm>
          <a:prstGeom prst="rect">
            <a:avLst/>
          </a:prstGeom>
          <a:noFill/>
        </p:spPr>
        <p:txBody>
          <a:bodyPr wrap="square" rtlCol="0">
            <a:spAutoFit/>
          </a:bodyPr>
          <a:lstStyle/>
          <a:p>
            <a:r>
              <a:rPr lang="en-US" sz="2800" dirty="0" smtClean="0"/>
              <a:t>Amounts over the plan’s allowable charges are the member‘s responsibility and do not go toward the out-of-pocket maximum.</a:t>
            </a:r>
            <a:endParaRPr lang="en-US" sz="2800" dirty="0"/>
          </a:p>
        </p:txBody>
      </p:sp>
    </p:spTree>
    <p:extLst>
      <p:ext uri="{BB962C8B-B14F-4D97-AF65-F5344CB8AC3E}">
        <p14:creationId xmlns:p14="http://schemas.microsoft.com/office/powerpoint/2010/main" val="20482680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a:t>Quality Care Health Plan (QCHP</a:t>
            </a:r>
            <a:r>
              <a:rPr lang="en-US" sz="2200" b="1" dirty="0" smtClean="0"/>
              <a:t>) (Aetna PPO)</a:t>
            </a:r>
            <a:r>
              <a:rPr lang="en-US" sz="4500" dirty="0"/>
              <a:t/>
            </a:r>
            <a:br>
              <a:rPr lang="en-US" sz="4500" dirty="0"/>
            </a:br>
            <a:r>
              <a:rPr lang="en-US" sz="3600" b="1" dirty="0" smtClean="0"/>
              <a:t>Out </a:t>
            </a:r>
            <a:r>
              <a:rPr lang="en-US" sz="3600" b="1" dirty="0"/>
              <a:t>of Pocket Maximums</a:t>
            </a:r>
            <a:endParaRPr lang="en-US" dirty="0"/>
          </a:p>
        </p:txBody>
      </p:sp>
      <p:sp>
        <p:nvSpPr>
          <p:cNvPr id="3" name="Content Placeholder 2"/>
          <p:cNvSpPr>
            <a:spLocks noGrp="1"/>
          </p:cNvSpPr>
          <p:nvPr>
            <p:ph idx="1"/>
          </p:nvPr>
        </p:nvSpPr>
        <p:spPr>
          <a:xfrm>
            <a:off x="457200" y="1935480"/>
            <a:ext cx="8229600" cy="4312920"/>
          </a:xfrm>
        </p:spPr>
        <p:txBody>
          <a:bodyPr>
            <a:normAutofit fontScale="47500" lnSpcReduction="20000"/>
          </a:bodyPr>
          <a:lstStyle/>
          <a:p>
            <a:r>
              <a:rPr lang="en-US" sz="3200" dirty="0"/>
              <a:t>Effective July 1, 2015, in accordance with the Affordable Care Act (ACA), prescription deductibles and copayments paid by </a:t>
            </a:r>
            <a:r>
              <a:rPr lang="en-US" sz="3200" dirty="0" smtClean="0"/>
              <a:t>members </a:t>
            </a:r>
            <a:r>
              <a:rPr lang="en-US" sz="3200" dirty="0"/>
              <a:t>will also apply toward </a:t>
            </a:r>
            <a:r>
              <a:rPr lang="en-US" sz="3200" dirty="0" smtClean="0"/>
              <a:t>the </a:t>
            </a:r>
            <a:r>
              <a:rPr lang="en-US" sz="3200" dirty="0"/>
              <a:t>out-of-pocket maximum; therefore, </a:t>
            </a:r>
            <a:r>
              <a:rPr lang="en-US" sz="3200" dirty="0" smtClean="0"/>
              <a:t>once </a:t>
            </a:r>
            <a:r>
              <a:rPr lang="en-US" sz="3200" dirty="0"/>
              <a:t>the out-of-pocket maximum has been met, eligible medical, behavioral health and prescription drug charges will be covered at 100 percent for the remainder of the plan year.</a:t>
            </a:r>
          </a:p>
          <a:p>
            <a:endParaRPr lang="en-US" sz="3200" dirty="0"/>
          </a:p>
          <a:p>
            <a:r>
              <a:rPr lang="en-US" sz="3200" dirty="0"/>
              <a:t>These types of </a:t>
            </a:r>
            <a:r>
              <a:rPr lang="en-US" sz="3200" dirty="0" smtClean="0"/>
              <a:t>charges </a:t>
            </a:r>
            <a:r>
              <a:rPr lang="en-US" sz="3200" dirty="0"/>
              <a:t>that apply to the out-of-pocket maximum by QCHP are:</a:t>
            </a:r>
          </a:p>
          <a:p>
            <a:pPr lvl="1"/>
            <a:r>
              <a:rPr lang="en-US" sz="3200" dirty="0"/>
              <a:t>Annual medical plan year deductible</a:t>
            </a:r>
          </a:p>
          <a:p>
            <a:pPr lvl="1"/>
            <a:r>
              <a:rPr lang="en-US" sz="3200" dirty="0"/>
              <a:t>Annual prescription plan year deductible</a:t>
            </a:r>
          </a:p>
          <a:p>
            <a:pPr lvl="1"/>
            <a:r>
              <a:rPr lang="en-US" sz="3200" dirty="0"/>
              <a:t>Prescription copayments</a:t>
            </a:r>
          </a:p>
          <a:p>
            <a:pPr lvl="1"/>
            <a:r>
              <a:rPr lang="en-US" sz="3200" dirty="0"/>
              <a:t>Medical coinsurance</a:t>
            </a:r>
          </a:p>
          <a:p>
            <a:pPr lvl="1"/>
            <a:r>
              <a:rPr lang="en-US" sz="3200" dirty="0"/>
              <a:t>QCHP additional medical deductibles</a:t>
            </a:r>
          </a:p>
          <a:p>
            <a:endParaRPr lang="en-US" sz="3200" dirty="0"/>
          </a:p>
          <a:p>
            <a:r>
              <a:rPr lang="en-US" sz="3200" dirty="0"/>
              <a:t>Eligible charges for in-network and out-of-network services will accumulate separately and will not cross accumulate.</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104</a:t>
            </a:fld>
            <a:endParaRPr lang="en-US" dirty="0"/>
          </a:p>
        </p:txBody>
      </p:sp>
    </p:spTree>
    <p:extLst>
      <p:ext uri="{BB962C8B-B14F-4D97-AF65-F5344CB8AC3E}">
        <p14:creationId xmlns:p14="http://schemas.microsoft.com/office/powerpoint/2010/main" val="5059471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Managed Care Plans</a:t>
            </a:r>
            <a:endParaRPr lang="en-US" dirty="0"/>
          </a:p>
        </p:txBody>
      </p:sp>
      <p:sp>
        <p:nvSpPr>
          <p:cNvPr id="3" name="Subtitle 2"/>
          <p:cNvSpPr>
            <a:spLocks noGrp="1"/>
          </p:cNvSpPr>
          <p:nvPr>
            <p:ph type="subTitle" idx="1"/>
          </p:nvPr>
        </p:nvSpPr>
        <p:spPr/>
        <p:txBody>
          <a:bodyPr/>
          <a:lstStyle/>
          <a:p>
            <a:r>
              <a:rPr lang="en-US" dirty="0" smtClean="0"/>
              <a:t>HMO Plans</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105</a:t>
            </a:fld>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FY2021 Managed Care Plans</a:t>
            </a:r>
            <a:endParaRPr lang="en-US" dirty="0"/>
          </a:p>
        </p:txBody>
      </p:sp>
      <p:sp>
        <p:nvSpPr>
          <p:cNvPr id="3" name="Content Placeholder 2"/>
          <p:cNvSpPr>
            <a:spLocks noGrp="1"/>
          </p:cNvSpPr>
          <p:nvPr>
            <p:ph idx="1"/>
          </p:nvPr>
        </p:nvSpPr>
        <p:spPr/>
        <p:txBody>
          <a:bodyPr>
            <a:normAutofit/>
          </a:bodyPr>
          <a:lstStyle/>
          <a:p>
            <a:r>
              <a:rPr lang="en-US" dirty="0" smtClean="0"/>
              <a:t>The HMO managed care plans available in our area are:</a:t>
            </a:r>
          </a:p>
          <a:p>
            <a:pPr lvl="1"/>
            <a:endParaRPr lang="en-US" dirty="0" smtClean="0"/>
          </a:p>
          <a:p>
            <a:pPr lvl="1"/>
            <a:r>
              <a:rPr lang="en-US" dirty="0" smtClean="0"/>
              <a:t>Health Alliance HMO (AH)</a:t>
            </a:r>
          </a:p>
          <a:p>
            <a:pPr lvl="2"/>
            <a:r>
              <a:rPr lang="en-US" dirty="0" smtClean="0"/>
              <a:t>800-851-3379</a:t>
            </a:r>
          </a:p>
          <a:p>
            <a:pPr lvl="2"/>
            <a:r>
              <a:rPr lang="en-US" dirty="0">
                <a:hlinkClick r:id="rId3"/>
              </a:rPr>
              <a:t>https://</a:t>
            </a:r>
            <a:r>
              <a:rPr lang="en-US" dirty="0" smtClean="0">
                <a:hlinkClick r:id="rId3"/>
              </a:rPr>
              <a:t>www.healthalliance.org/stateofIllinois</a:t>
            </a:r>
            <a:endParaRPr lang="en-US" dirty="0"/>
          </a:p>
          <a:p>
            <a:pPr marL="667512" lvl="2" indent="0">
              <a:buNone/>
            </a:pPr>
            <a:endParaRPr lang="en-US" b="1" dirty="0" smtClean="0">
              <a:solidFill>
                <a:srgbClr val="FF0000"/>
              </a:solidFill>
            </a:endParaRPr>
          </a:p>
          <a:p>
            <a:pPr lvl="1"/>
            <a:r>
              <a:rPr lang="en-US" dirty="0" smtClean="0"/>
              <a:t>Aetna HMO (AS) Group #285654</a:t>
            </a:r>
          </a:p>
          <a:p>
            <a:pPr lvl="2"/>
            <a:r>
              <a:rPr lang="en-US" dirty="0" smtClean="0"/>
              <a:t>855-339-9731</a:t>
            </a:r>
          </a:p>
          <a:p>
            <a:pPr lvl="2"/>
            <a:r>
              <a:rPr lang="en-US" dirty="0" smtClean="0">
                <a:hlinkClick r:id="rId4"/>
              </a:rPr>
              <a:t>www.aetnastateofillinois.com</a:t>
            </a:r>
            <a:endParaRPr lang="en-US" dirty="0" smtClean="0"/>
          </a:p>
        </p:txBody>
      </p:sp>
      <p:sp>
        <p:nvSpPr>
          <p:cNvPr id="4" name="Slide Number Placeholder 3"/>
          <p:cNvSpPr>
            <a:spLocks noGrp="1"/>
          </p:cNvSpPr>
          <p:nvPr>
            <p:ph type="sldNum" sz="quarter" idx="12"/>
          </p:nvPr>
        </p:nvSpPr>
        <p:spPr/>
        <p:txBody>
          <a:bodyPr/>
          <a:lstStyle/>
          <a:p>
            <a:fld id="{E8E1667A-16DA-4174-BA47-06C643409F62}" type="slidenum">
              <a:rPr lang="en-US" smtClean="0"/>
              <a:pPr/>
              <a:t>106</a:t>
            </a:fld>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smtClean="0"/>
              <a:t>Managed Care HMO Plans</a:t>
            </a:r>
            <a:r>
              <a:rPr lang="en-US" sz="2400" b="1" dirty="0" smtClean="0"/>
              <a:t/>
            </a:r>
            <a:br>
              <a:rPr lang="en-US" sz="2400" b="1" dirty="0" smtClean="0"/>
            </a:br>
            <a:r>
              <a:rPr lang="en-US" sz="3100" b="1" dirty="0" smtClean="0"/>
              <a:t>Health Maintenance Organizations (HMO)</a:t>
            </a:r>
            <a:endParaRPr lang="en-US" sz="3100" dirty="0"/>
          </a:p>
        </p:txBody>
      </p:sp>
      <p:sp>
        <p:nvSpPr>
          <p:cNvPr id="3" name="Content Placeholder 2"/>
          <p:cNvSpPr>
            <a:spLocks noGrp="1"/>
          </p:cNvSpPr>
          <p:nvPr>
            <p:ph idx="1"/>
          </p:nvPr>
        </p:nvSpPr>
        <p:spPr/>
        <p:txBody>
          <a:bodyPr>
            <a:normAutofit/>
          </a:bodyPr>
          <a:lstStyle/>
          <a:p>
            <a:pPr lvl="1"/>
            <a:r>
              <a:rPr lang="en-US" dirty="0" smtClean="0"/>
              <a:t>Members must select a primary care physician (PCP) from a network of participating providers.</a:t>
            </a:r>
          </a:p>
          <a:p>
            <a:pPr lvl="1"/>
            <a:r>
              <a:rPr lang="en-US" dirty="0" smtClean="0"/>
              <a:t>The PCP directs healthcare services and makes referrals for specialists and hospitalizations.  </a:t>
            </a:r>
          </a:p>
          <a:p>
            <a:pPr lvl="1"/>
            <a:r>
              <a:rPr lang="en-US" dirty="0" smtClean="0"/>
              <a:t>A PCP can be a family practice, general practice, internal medicine, pediatric or an OB/GYN physician.  To change your PCP, call your HMO directly. </a:t>
            </a:r>
          </a:p>
          <a:p>
            <a:pPr lvl="1"/>
            <a:r>
              <a:rPr lang="en-US" dirty="0" smtClean="0"/>
              <a:t>When care and services are coordinated through the PCP, only a copayment will apply.</a:t>
            </a:r>
          </a:p>
          <a:p>
            <a:pPr lvl="1"/>
            <a:r>
              <a:rPr lang="en-US" dirty="0" smtClean="0"/>
              <a:t>There are no annual plan deductibles.  </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107</a:t>
            </a:fld>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a:t>Managed Care HMO Plans</a:t>
            </a:r>
            <a:r>
              <a:rPr lang="en-US" sz="1800" b="1" dirty="0"/>
              <a:t/>
            </a:r>
            <a:br>
              <a:rPr lang="en-US" sz="1800" b="1" dirty="0"/>
            </a:br>
            <a:r>
              <a:rPr lang="en-US" b="1" dirty="0"/>
              <a:t>Health Maintenance Organizations (HMO)</a:t>
            </a:r>
            <a:endParaRPr lang="en-US" sz="2400" dirty="0"/>
          </a:p>
        </p:txBody>
      </p:sp>
      <p:sp>
        <p:nvSpPr>
          <p:cNvPr id="3" name="Content Placeholder 2"/>
          <p:cNvSpPr>
            <a:spLocks noGrp="1"/>
          </p:cNvSpPr>
          <p:nvPr>
            <p:ph idx="1"/>
          </p:nvPr>
        </p:nvSpPr>
        <p:spPr/>
        <p:txBody>
          <a:bodyPr/>
          <a:lstStyle/>
          <a:p>
            <a:pPr lvl="1"/>
            <a:r>
              <a:rPr lang="en-US" dirty="0" smtClean="0"/>
              <a:t>Prescription deductible of $125 applies to each plan participant.</a:t>
            </a:r>
          </a:p>
          <a:p>
            <a:pPr lvl="1"/>
            <a:r>
              <a:rPr lang="en-US" dirty="0" smtClean="0"/>
              <a:t>HMO plans have their own separate prescription benefit plan.</a:t>
            </a:r>
          </a:p>
          <a:p>
            <a:pPr lvl="1"/>
            <a:r>
              <a:rPr lang="en-US" dirty="0" smtClean="0"/>
              <a:t>Prescription </a:t>
            </a:r>
            <a:r>
              <a:rPr lang="en-US" dirty="0"/>
              <a:t>benefits will be reviewed later in the presentation.</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108</a:t>
            </a:fld>
            <a:endParaRPr lang="en-US" dirty="0"/>
          </a:p>
        </p:txBody>
      </p:sp>
    </p:spTree>
    <p:extLst>
      <p:ext uri="{BB962C8B-B14F-4D97-AF65-F5344CB8AC3E}">
        <p14:creationId xmlns:p14="http://schemas.microsoft.com/office/powerpoint/2010/main" val="158629615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Managed Care HMO Plans</a:t>
            </a:r>
            <a:r>
              <a:rPr lang="en-US" dirty="0" smtClean="0"/>
              <a:t/>
            </a:r>
            <a:br>
              <a:rPr lang="en-US" dirty="0" smtClean="0"/>
            </a:br>
            <a:r>
              <a:rPr lang="en-US" dirty="0" smtClean="0"/>
              <a:t>Health Maintenance Organization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83560382"/>
              </p:ext>
            </p:extLst>
          </p:nvPr>
        </p:nvGraphicFramePr>
        <p:xfrm>
          <a:off x="581025" y="2227263"/>
          <a:ext cx="7989889" cy="2595880"/>
        </p:xfrm>
        <a:graphic>
          <a:graphicData uri="http://schemas.openxmlformats.org/drawingml/2006/table">
            <a:tbl>
              <a:tblPr firstRow="1" bandRow="1">
                <a:tableStyleId>{073A0DAA-6AF3-43AB-8588-CEC1D06C72B9}</a:tableStyleId>
              </a:tblPr>
              <a:tblGrid>
                <a:gridCol w="4808729">
                  <a:extLst>
                    <a:ext uri="{9D8B030D-6E8A-4147-A177-3AD203B41FA5}">
                      <a16:colId xmlns:a16="http://schemas.microsoft.com/office/drawing/2014/main" val="20000"/>
                    </a:ext>
                  </a:extLst>
                </a:gridCol>
                <a:gridCol w="3181160">
                  <a:extLst>
                    <a:ext uri="{9D8B030D-6E8A-4147-A177-3AD203B41FA5}">
                      <a16:colId xmlns:a16="http://schemas.microsoft.com/office/drawing/2014/main" val="20001"/>
                    </a:ext>
                  </a:extLst>
                </a:gridCol>
              </a:tblGrid>
              <a:tr h="370840">
                <a:tc>
                  <a:txBody>
                    <a:bodyPr/>
                    <a:lstStyle/>
                    <a:p>
                      <a:r>
                        <a:rPr lang="en-US" b="1" dirty="0" smtClean="0">
                          <a:solidFill>
                            <a:schemeClr val="bg1"/>
                          </a:solidFill>
                          <a:latin typeface="Arial" pitchFamily="34" charset="0"/>
                          <a:cs typeface="Arial" pitchFamily="34" charset="0"/>
                        </a:rPr>
                        <a:t>Services</a:t>
                      </a:r>
                      <a:endParaRPr lang="en-US" b="1" dirty="0">
                        <a:solidFill>
                          <a:schemeClr val="bg1"/>
                        </a:solidFill>
                        <a:latin typeface="Arial" pitchFamily="34" charset="0"/>
                        <a:cs typeface="Arial" pitchFamily="34" charset="0"/>
                      </a:endParaRPr>
                    </a:p>
                  </a:txBody>
                  <a:tcPr marL="88777" marR="88777"/>
                </a:tc>
                <a:tc>
                  <a:txBody>
                    <a:bodyPr/>
                    <a:lstStyle/>
                    <a:p>
                      <a:pPr algn="ctr"/>
                      <a:r>
                        <a:rPr lang="en-US" b="1" dirty="0" smtClean="0">
                          <a:solidFill>
                            <a:schemeClr val="bg1"/>
                          </a:solidFill>
                          <a:latin typeface="Arial" pitchFamily="34" charset="0"/>
                          <a:cs typeface="Arial" pitchFamily="34" charset="0"/>
                        </a:rPr>
                        <a:t>Co-pay</a:t>
                      </a:r>
                      <a:r>
                        <a:rPr lang="en-US" b="1" baseline="0" dirty="0" smtClean="0">
                          <a:solidFill>
                            <a:schemeClr val="bg1"/>
                          </a:solidFill>
                          <a:latin typeface="Arial" pitchFamily="34" charset="0"/>
                          <a:cs typeface="Arial" pitchFamily="34" charset="0"/>
                        </a:rPr>
                        <a:t> FY21</a:t>
                      </a:r>
                      <a:endParaRPr lang="en-US" b="1" dirty="0">
                        <a:solidFill>
                          <a:schemeClr val="bg1"/>
                        </a:solidFill>
                        <a:latin typeface="Arial" pitchFamily="34" charset="0"/>
                        <a:cs typeface="Arial" pitchFamily="34" charset="0"/>
                      </a:endParaRPr>
                    </a:p>
                  </a:txBody>
                  <a:tcPr marL="88777" marR="88777"/>
                </a:tc>
                <a:extLst>
                  <a:ext uri="{0D108BD9-81ED-4DB2-BD59-A6C34878D82A}">
                    <a16:rowId xmlns:a16="http://schemas.microsoft.com/office/drawing/2014/main" val="10000"/>
                  </a:ext>
                </a:extLst>
              </a:tr>
              <a:tr h="370840">
                <a:tc>
                  <a:txBody>
                    <a:bodyPr/>
                    <a:lstStyle/>
                    <a:p>
                      <a:r>
                        <a:rPr lang="en-US" dirty="0" smtClean="0">
                          <a:latin typeface="Arial" pitchFamily="34" charset="0"/>
                          <a:cs typeface="Arial" pitchFamily="34" charset="0"/>
                        </a:rPr>
                        <a:t>Office</a:t>
                      </a:r>
                      <a:r>
                        <a:rPr lang="en-US" baseline="0" dirty="0" smtClean="0">
                          <a:latin typeface="Arial" pitchFamily="34" charset="0"/>
                          <a:cs typeface="Arial" pitchFamily="34" charset="0"/>
                        </a:rPr>
                        <a:t> Visit (Primary Care Physician)</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$25 per visit</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1"/>
                  </a:ext>
                </a:extLst>
              </a:tr>
              <a:tr h="370840">
                <a:tc>
                  <a:txBody>
                    <a:bodyPr/>
                    <a:lstStyle/>
                    <a:p>
                      <a:r>
                        <a:rPr lang="en-US" dirty="0" smtClean="0">
                          <a:latin typeface="Arial" pitchFamily="34" charset="0"/>
                          <a:cs typeface="Arial" pitchFamily="34" charset="0"/>
                        </a:rPr>
                        <a:t>Office</a:t>
                      </a:r>
                      <a:r>
                        <a:rPr lang="en-US" baseline="0" dirty="0" smtClean="0">
                          <a:latin typeface="Arial" pitchFamily="34" charset="0"/>
                          <a:cs typeface="Arial" pitchFamily="34" charset="0"/>
                        </a:rPr>
                        <a:t> Visit (Specialist)</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$35 per visit</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2"/>
                  </a:ext>
                </a:extLst>
              </a:tr>
              <a:tr h="370840">
                <a:tc>
                  <a:txBody>
                    <a:bodyPr/>
                    <a:lstStyle/>
                    <a:p>
                      <a:r>
                        <a:rPr lang="en-US" dirty="0" smtClean="0">
                          <a:latin typeface="Arial" pitchFamily="34" charset="0"/>
                          <a:cs typeface="Arial" pitchFamily="34" charset="0"/>
                        </a:rPr>
                        <a:t>Home Health Visit</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$35 per visit</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3"/>
                  </a:ext>
                </a:extLst>
              </a:tr>
              <a:tr h="370840">
                <a:tc>
                  <a:txBody>
                    <a:bodyPr/>
                    <a:lstStyle/>
                    <a:p>
                      <a:r>
                        <a:rPr lang="en-US" dirty="0" smtClean="0">
                          <a:latin typeface="Arial" pitchFamily="34" charset="0"/>
                          <a:cs typeface="Arial" pitchFamily="34" charset="0"/>
                        </a:rPr>
                        <a:t>Inpatient Hospitalization</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$375 per visit</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4"/>
                  </a:ext>
                </a:extLst>
              </a:tr>
              <a:tr h="370840">
                <a:tc>
                  <a:txBody>
                    <a:bodyPr/>
                    <a:lstStyle/>
                    <a:p>
                      <a:r>
                        <a:rPr lang="en-US" dirty="0" smtClean="0">
                          <a:latin typeface="Arial" pitchFamily="34" charset="0"/>
                          <a:cs typeface="Arial" pitchFamily="34" charset="0"/>
                        </a:rPr>
                        <a:t>Outpatient Surgery</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$275 per visit</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5"/>
                  </a:ext>
                </a:extLst>
              </a:tr>
              <a:tr h="370840">
                <a:tc>
                  <a:txBody>
                    <a:bodyPr/>
                    <a:lstStyle/>
                    <a:p>
                      <a:r>
                        <a:rPr lang="en-US" dirty="0" smtClean="0">
                          <a:latin typeface="Arial" pitchFamily="34" charset="0"/>
                          <a:cs typeface="Arial" pitchFamily="34" charset="0"/>
                        </a:rPr>
                        <a:t>Emergency Room</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$275 per visit</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6"/>
                  </a:ext>
                </a:extLst>
              </a:tr>
            </a:tbl>
          </a:graphicData>
        </a:graphic>
      </p:graphicFrame>
      <p:sp>
        <p:nvSpPr>
          <p:cNvPr id="5" name="Slide Number Placeholder 4"/>
          <p:cNvSpPr>
            <a:spLocks noGrp="1"/>
          </p:cNvSpPr>
          <p:nvPr>
            <p:ph type="sldNum" sz="quarter" idx="12"/>
          </p:nvPr>
        </p:nvSpPr>
        <p:spPr/>
        <p:txBody>
          <a:bodyPr/>
          <a:lstStyle/>
          <a:p>
            <a:fld id="{E8E1667A-16DA-4174-BA47-06C643409F62}" type="slidenum">
              <a:rPr lang="en-US" smtClean="0"/>
              <a:pPr/>
              <a:t>109</a:t>
            </a:fld>
            <a:endParaRPr lang="en-US" dirty="0"/>
          </a:p>
        </p:txBody>
      </p:sp>
      <p:sp>
        <p:nvSpPr>
          <p:cNvPr id="3" name="TextBox 2"/>
          <p:cNvSpPr txBox="1"/>
          <p:nvPr/>
        </p:nvSpPr>
        <p:spPr>
          <a:xfrm>
            <a:off x="1066800" y="5257800"/>
            <a:ext cx="6797310" cy="369332"/>
          </a:xfrm>
          <a:prstGeom prst="rect">
            <a:avLst/>
          </a:prstGeom>
          <a:noFill/>
        </p:spPr>
        <p:txBody>
          <a:bodyPr wrap="none" rtlCol="0">
            <a:spAutoFit/>
          </a:bodyPr>
          <a:lstStyle/>
          <a:p>
            <a:r>
              <a:rPr lang="en-US" dirty="0" smtClean="0"/>
              <a:t>Some HMOs may have benefit limitations based on a calendar year.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State Universities Retirement System</a:t>
            </a:r>
            <a:endParaRPr lang="en-US" dirty="0"/>
          </a:p>
        </p:txBody>
      </p:sp>
      <p:sp>
        <p:nvSpPr>
          <p:cNvPr id="3" name="Subtitle 2"/>
          <p:cNvSpPr>
            <a:spLocks noGrp="1"/>
          </p:cNvSpPr>
          <p:nvPr>
            <p:ph type="subTitle" idx="1"/>
          </p:nvPr>
        </p:nvSpPr>
        <p:spPr>
          <a:xfrm>
            <a:off x="685800" y="3635468"/>
            <a:ext cx="7989752" cy="590321"/>
          </a:xfrm>
        </p:spPr>
        <p:txBody>
          <a:bodyPr>
            <a:noAutofit/>
          </a:bodyPr>
          <a:lstStyle/>
          <a:p>
            <a:r>
              <a:rPr lang="en-US" sz="2000" dirty="0" smtClean="0">
                <a:solidFill>
                  <a:schemeClr val="bg1"/>
                </a:solidFill>
              </a:rPr>
              <a:t>1901 Fox Drive</a:t>
            </a:r>
          </a:p>
          <a:p>
            <a:r>
              <a:rPr lang="en-US" sz="2000" dirty="0" smtClean="0">
                <a:solidFill>
                  <a:schemeClr val="bg1"/>
                </a:solidFill>
              </a:rPr>
              <a:t>Champaign IL  61820 </a:t>
            </a:r>
          </a:p>
          <a:p>
            <a:r>
              <a:rPr lang="en-US" sz="2000" dirty="0" smtClean="0">
                <a:solidFill>
                  <a:schemeClr val="bg1"/>
                </a:solidFill>
                <a:hlinkClick r:id="rId3"/>
              </a:rPr>
              <a:t>www.surs.org</a:t>
            </a:r>
            <a:r>
              <a:rPr lang="en-US" sz="2000" dirty="0" smtClean="0">
                <a:solidFill>
                  <a:schemeClr val="bg1"/>
                </a:solidFill>
              </a:rPr>
              <a:t>    </a:t>
            </a:r>
          </a:p>
          <a:p>
            <a:r>
              <a:rPr lang="en-US" sz="2000" dirty="0" smtClean="0">
                <a:solidFill>
                  <a:schemeClr val="bg1"/>
                </a:solidFill>
              </a:rPr>
              <a:t>1-800-275-7877</a:t>
            </a:r>
            <a:endParaRPr lang="en-US" sz="20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11</a:t>
            </a:fld>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HMO</a:t>
            </a:r>
            <a:r>
              <a:rPr lang="en-US" dirty="0" smtClean="0"/>
              <a:t/>
            </a:r>
            <a:br>
              <a:rPr lang="en-US" dirty="0" smtClean="0"/>
            </a:br>
            <a:r>
              <a:rPr lang="en-US" sz="4000" b="1" dirty="0" smtClean="0"/>
              <a:t>Out-of</a:t>
            </a:r>
            <a:r>
              <a:rPr lang="en-US" sz="4000" b="1" dirty="0"/>
              <a:t>-</a:t>
            </a:r>
            <a:r>
              <a:rPr lang="en-US" sz="4000" b="1" dirty="0" smtClean="0"/>
              <a:t>Pocket Maximums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49322687"/>
              </p:ext>
            </p:extLst>
          </p:nvPr>
        </p:nvGraphicFramePr>
        <p:xfrm>
          <a:off x="457200" y="2057400"/>
          <a:ext cx="8229600" cy="1143000"/>
        </p:xfrm>
        <a:graphic>
          <a:graphicData uri="http://schemas.openxmlformats.org/drawingml/2006/table">
            <a:tbl>
              <a:tblPr firstRow="1" bandRow="1">
                <a:tableStyleId>{073A0DAA-6AF3-43AB-8588-CEC1D06C72B9}</a:tableStyleId>
              </a:tblPr>
              <a:tblGrid>
                <a:gridCol w="45720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257175">
                <a:tc>
                  <a:txBody>
                    <a:bodyPr/>
                    <a:lstStyle/>
                    <a:p>
                      <a:r>
                        <a:rPr lang="en-US" dirty="0" smtClean="0">
                          <a:solidFill>
                            <a:schemeClr val="bg1"/>
                          </a:solidFill>
                          <a:latin typeface="Arial" pitchFamily="34" charset="0"/>
                          <a:cs typeface="Arial" pitchFamily="34" charset="0"/>
                        </a:rPr>
                        <a:t>Out-of-</a:t>
                      </a:r>
                      <a:r>
                        <a:rPr lang="en-US" baseline="0" dirty="0" smtClean="0">
                          <a:solidFill>
                            <a:schemeClr val="bg1"/>
                          </a:solidFill>
                          <a:latin typeface="Arial" pitchFamily="34" charset="0"/>
                          <a:cs typeface="Arial" pitchFamily="34" charset="0"/>
                        </a:rPr>
                        <a:t> Pocket Maximums</a:t>
                      </a:r>
                      <a:endParaRPr lang="en-US" dirty="0">
                        <a:solidFill>
                          <a:schemeClr val="bg1"/>
                        </a:solidFill>
                        <a:latin typeface="Arial" pitchFamily="34" charset="0"/>
                        <a:cs typeface="Arial" pitchFamily="34" charset="0"/>
                      </a:endParaRPr>
                    </a:p>
                  </a:txBody>
                  <a:tcPr/>
                </a:tc>
                <a:tc>
                  <a:txBody>
                    <a:bodyPr/>
                    <a:lstStyle/>
                    <a:p>
                      <a:pPr algn="ctr"/>
                      <a:r>
                        <a:rPr lang="en-US" dirty="0" smtClean="0">
                          <a:solidFill>
                            <a:schemeClr val="bg1"/>
                          </a:solidFill>
                          <a:latin typeface="Arial" pitchFamily="34" charset="0"/>
                          <a:cs typeface="Arial" pitchFamily="34" charset="0"/>
                        </a:rPr>
                        <a:t>FY2021</a:t>
                      </a:r>
                      <a:endParaRPr lang="en-US"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0"/>
                  </a:ext>
                </a:extLst>
              </a:tr>
              <a:tr h="332184">
                <a:tc>
                  <a:txBody>
                    <a:bodyPr/>
                    <a:lstStyle/>
                    <a:p>
                      <a:r>
                        <a:rPr lang="en-US" dirty="0" smtClean="0">
                          <a:latin typeface="Arial" pitchFamily="34" charset="0"/>
                          <a:cs typeface="Arial" pitchFamily="34" charset="0"/>
                        </a:rPr>
                        <a:t>Individual </a:t>
                      </a:r>
                      <a:endParaRPr lang="en-US" dirty="0">
                        <a:latin typeface="Arial" pitchFamily="34" charset="0"/>
                        <a:cs typeface="Arial" pitchFamily="34" charset="0"/>
                      </a:endParaRPr>
                    </a:p>
                  </a:txBody>
                  <a:tcPr/>
                </a:tc>
                <a:tc>
                  <a:txBody>
                    <a:bodyPr/>
                    <a:lstStyle/>
                    <a:p>
                      <a:pPr algn="ctr"/>
                      <a:r>
                        <a:rPr lang="en-US" dirty="0" smtClean="0">
                          <a:solidFill>
                            <a:schemeClr val="tx1"/>
                          </a:solidFill>
                          <a:latin typeface="Arial" pitchFamily="34" charset="0"/>
                          <a:cs typeface="Arial" pitchFamily="34" charset="0"/>
                        </a:rPr>
                        <a:t>$3,000</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1"/>
                  </a:ext>
                </a:extLst>
              </a:tr>
              <a:tr h="411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Family</a:t>
                      </a:r>
                    </a:p>
                  </a:txBody>
                  <a:tcPr/>
                </a:tc>
                <a:tc>
                  <a:txBody>
                    <a:bodyPr/>
                    <a:lstStyle/>
                    <a:p>
                      <a:pPr algn="ctr"/>
                      <a:r>
                        <a:rPr lang="en-US" dirty="0" smtClean="0">
                          <a:solidFill>
                            <a:schemeClr val="tx1"/>
                          </a:solidFill>
                          <a:latin typeface="Arial" pitchFamily="34" charset="0"/>
                          <a:cs typeface="Arial" pitchFamily="34" charset="0"/>
                        </a:rPr>
                        <a:t>$6,000</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110</a:t>
            </a:fld>
            <a:endParaRPr lang="en-US" dirty="0"/>
          </a:p>
        </p:txBody>
      </p:sp>
    </p:spTree>
    <p:extLst>
      <p:ext uri="{BB962C8B-B14F-4D97-AF65-F5344CB8AC3E}">
        <p14:creationId xmlns:p14="http://schemas.microsoft.com/office/powerpoint/2010/main" val="311073911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Open Access Plans</a:t>
            </a:r>
            <a:endParaRPr lang="en-US" dirty="0"/>
          </a:p>
        </p:txBody>
      </p:sp>
      <p:sp>
        <p:nvSpPr>
          <p:cNvPr id="3" name="Subtitle 2"/>
          <p:cNvSpPr>
            <a:spLocks noGrp="1"/>
          </p:cNvSpPr>
          <p:nvPr>
            <p:ph type="subTitle" idx="1"/>
          </p:nvPr>
        </p:nvSpPr>
        <p:spPr/>
        <p:txBody>
          <a:bodyPr/>
          <a:lstStyle/>
          <a:p>
            <a:r>
              <a:rPr lang="en-US" dirty="0" smtClean="0"/>
              <a:t>OAP Plans</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111</a:t>
            </a:fld>
            <a:endParaRPr lang="en-US" dirty="0"/>
          </a:p>
        </p:txBody>
      </p:sp>
    </p:spTree>
    <p:extLst>
      <p:ext uri="{BB962C8B-B14F-4D97-AF65-F5344CB8AC3E}">
        <p14:creationId xmlns:p14="http://schemas.microsoft.com/office/powerpoint/2010/main" val="121731398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Managed Care OAP Plans</a:t>
            </a:r>
            <a:r>
              <a:rPr lang="en-US" b="1" dirty="0" smtClean="0"/>
              <a:t/>
            </a:r>
            <a:br>
              <a:rPr lang="en-US" b="1" dirty="0" smtClean="0"/>
            </a:br>
            <a:r>
              <a:rPr lang="en-US" b="1" dirty="0" smtClean="0"/>
              <a:t>FY2021 Managed Care Plans</a:t>
            </a:r>
            <a:endParaRPr lang="en-US" dirty="0"/>
          </a:p>
        </p:txBody>
      </p:sp>
      <p:sp>
        <p:nvSpPr>
          <p:cNvPr id="3" name="Content Placeholder 2"/>
          <p:cNvSpPr>
            <a:spLocks noGrp="1"/>
          </p:cNvSpPr>
          <p:nvPr>
            <p:ph idx="1"/>
          </p:nvPr>
        </p:nvSpPr>
        <p:spPr/>
        <p:txBody>
          <a:bodyPr/>
          <a:lstStyle/>
          <a:p>
            <a:r>
              <a:rPr lang="en-US" dirty="0" smtClean="0"/>
              <a:t>The managed care OAP plans available in our area are:</a:t>
            </a:r>
          </a:p>
          <a:p>
            <a:pPr lvl="1"/>
            <a:endParaRPr lang="en-US" dirty="0" smtClean="0"/>
          </a:p>
          <a:p>
            <a:pPr lvl="1"/>
            <a:r>
              <a:rPr lang="en-US" dirty="0" smtClean="0"/>
              <a:t>Aetna OAP (CH) Group #285650</a:t>
            </a:r>
          </a:p>
          <a:p>
            <a:pPr lvl="1"/>
            <a:r>
              <a:rPr lang="en-US" dirty="0" smtClean="0"/>
              <a:t>855-339-9731</a:t>
            </a:r>
          </a:p>
          <a:p>
            <a:pPr lvl="1"/>
            <a:r>
              <a:rPr lang="en-US" dirty="0" smtClean="0">
                <a:hlinkClick r:id="rId3"/>
              </a:rPr>
              <a:t>www.aetnastateofillinois.com</a:t>
            </a:r>
            <a:endParaRPr lang="en-US" dirty="0" smtClean="0"/>
          </a:p>
          <a:p>
            <a:pPr marL="393192" lvl="1" indent="0">
              <a:buNone/>
            </a:pPr>
            <a:endParaRPr lang="en-US" dirty="0" smtClean="0"/>
          </a:p>
          <a:p>
            <a:pPr lvl="1"/>
            <a:r>
              <a:rPr lang="en-US" dirty="0" smtClean="0"/>
              <a:t>HealthLink OAP (CF)</a:t>
            </a:r>
          </a:p>
          <a:p>
            <a:pPr lvl="2"/>
            <a:r>
              <a:rPr lang="en-US" dirty="0" smtClean="0"/>
              <a:t>800-624-2356</a:t>
            </a:r>
          </a:p>
          <a:p>
            <a:pPr lvl="2"/>
            <a:r>
              <a:rPr lang="en-US" dirty="0" smtClean="0"/>
              <a:t>www.healthlink.com/soi/learn-more</a:t>
            </a:r>
          </a:p>
          <a:p>
            <a:pPr marL="667512" lvl="2" indent="0">
              <a:buNone/>
            </a:pP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112</a:t>
            </a:fld>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Managed Care OAP Plans </a:t>
            </a:r>
            <a:r>
              <a:rPr lang="en-US" dirty="0" smtClean="0"/>
              <a:t/>
            </a:r>
            <a:br>
              <a:rPr lang="en-US" dirty="0" smtClean="0"/>
            </a:br>
            <a:r>
              <a:rPr lang="en-US" b="1" dirty="0" smtClean="0"/>
              <a:t>Open Access Plans (OAPs)</a:t>
            </a:r>
            <a:endParaRPr lang="en-US" dirty="0"/>
          </a:p>
        </p:txBody>
      </p:sp>
      <p:sp>
        <p:nvSpPr>
          <p:cNvPr id="3" name="Content Placeholder 2"/>
          <p:cNvSpPr>
            <a:spLocks noGrp="1"/>
          </p:cNvSpPr>
          <p:nvPr>
            <p:ph idx="1"/>
          </p:nvPr>
        </p:nvSpPr>
        <p:spPr/>
        <p:txBody>
          <a:bodyPr>
            <a:normAutofit/>
          </a:bodyPr>
          <a:lstStyle/>
          <a:p>
            <a:pPr lvl="1"/>
            <a:r>
              <a:rPr lang="en-US" dirty="0" smtClean="0"/>
              <a:t>Open access plans combine similar benefits of an HMO with the same type of coverage benefits as a traditional health plan.</a:t>
            </a:r>
          </a:p>
          <a:p>
            <a:pPr lvl="1"/>
            <a:r>
              <a:rPr lang="en-US" dirty="0" smtClean="0"/>
              <a:t>Members who elect an OAP will have three tiers of providers from which to choose to obtain services.  </a:t>
            </a:r>
          </a:p>
          <a:p>
            <a:pPr lvl="1"/>
            <a:r>
              <a:rPr lang="en-US" dirty="0" smtClean="0"/>
              <a:t>The benefit level is determined by the tier in which the healthcare provider is contracted.</a:t>
            </a:r>
          </a:p>
          <a:p>
            <a:pPr lvl="1"/>
            <a:r>
              <a:rPr lang="en-US" dirty="0" smtClean="0"/>
              <a:t>Members enrolled in an OAP can mix and match providers and tiers.</a:t>
            </a:r>
          </a:p>
          <a:p>
            <a:pPr lvl="1"/>
            <a:r>
              <a:rPr lang="en-US" dirty="0" smtClean="0"/>
              <a:t>No </a:t>
            </a:r>
            <a:r>
              <a:rPr lang="en-US" dirty="0"/>
              <a:t>referrals are needed</a:t>
            </a:r>
            <a:r>
              <a:rPr lang="en-US" dirty="0" smtClean="0"/>
              <a:t>!</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113</a:t>
            </a:fld>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t>Managed Care OAP Plans </a:t>
            </a:r>
            <a:r>
              <a:rPr lang="en-US" sz="4000" dirty="0"/>
              <a:t/>
            </a:r>
            <a:br>
              <a:rPr lang="en-US" sz="4000" dirty="0"/>
            </a:br>
            <a:r>
              <a:rPr lang="en-US" sz="4000" b="1" dirty="0"/>
              <a:t>Open Access Plans (OAPs)</a:t>
            </a:r>
            <a:endParaRPr lang="en-US" sz="2400" dirty="0"/>
          </a:p>
        </p:txBody>
      </p:sp>
      <p:sp>
        <p:nvSpPr>
          <p:cNvPr id="3" name="Content Placeholder 2"/>
          <p:cNvSpPr>
            <a:spLocks noGrp="1"/>
          </p:cNvSpPr>
          <p:nvPr>
            <p:ph idx="1"/>
          </p:nvPr>
        </p:nvSpPr>
        <p:spPr/>
        <p:txBody>
          <a:bodyPr>
            <a:normAutofit/>
          </a:bodyPr>
          <a:lstStyle/>
          <a:p>
            <a:pPr lvl="1"/>
            <a:r>
              <a:rPr lang="en-US" dirty="0" smtClean="0"/>
              <a:t>Tier I offers </a:t>
            </a:r>
            <a:r>
              <a:rPr lang="en-US" dirty="0"/>
              <a:t>a managed care network which provides enhanced benefits.  Tier </a:t>
            </a:r>
            <a:r>
              <a:rPr lang="en-US" dirty="0" smtClean="0"/>
              <a:t>I </a:t>
            </a:r>
            <a:r>
              <a:rPr lang="en-US" dirty="0"/>
              <a:t>benefits require copayments</a:t>
            </a:r>
            <a:r>
              <a:rPr lang="en-US" dirty="0" smtClean="0"/>
              <a:t>.</a:t>
            </a:r>
          </a:p>
          <a:p>
            <a:pPr lvl="1"/>
            <a:r>
              <a:rPr lang="en-US" dirty="0" smtClean="0"/>
              <a:t>Tier II offers another managed care network, in addition to Tier I, but requires copayments, coinsurance and is subject to an annual plan year deductible.</a:t>
            </a:r>
          </a:p>
          <a:p>
            <a:pPr lvl="1"/>
            <a:r>
              <a:rPr lang="en-US" dirty="0" smtClean="0"/>
              <a:t>Tier </a:t>
            </a:r>
            <a:r>
              <a:rPr lang="en-US" dirty="0"/>
              <a:t>III </a:t>
            </a:r>
            <a:r>
              <a:rPr lang="en-US" dirty="0" smtClean="0"/>
              <a:t>covers all providers which are not in Tier I or II but can offer members flexibility </a:t>
            </a:r>
            <a:r>
              <a:rPr lang="en-US" smtClean="0"/>
              <a:t>in selecting </a:t>
            </a:r>
            <a:r>
              <a:rPr lang="en-US" dirty="0" smtClean="0"/>
              <a:t>health care providers, but requires </a:t>
            </a:r>
            <a:r>
              <a:rPr lang="en-US" dirty="0"/>
              <a:t>higher out-of-pocket costs</a:t>
            </a:r>
            <a:r>
              <a:rPr lang="en-US" dirty="0" smtClean="0"/>
              <a:t>.  Some services such as preventive/wellness care are not covered when obtained under Tier III.</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114</a:t>
            </a:fld>
            <a:endParaRPr lang="en-US" dirty="0"/>
          </a:p>
        </p:txBody>
      </p:sp>
    </p:spTree>
    <p:extLst>
      <p:ext uri="{BB962C8B-B14F-4D97-AF65-F5344CB8AC3E}">
        <p14:creationId xmlns:p14="http://schemas.microsoft.com/office/powerpoint/2010/main" val="248796969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t>Managed Care OAP Plans </a:t>
            </a:r>
            <a:r>
              <a:rPr lang="en-US" sz="4000" dirty="0"/>
              <a:t/>
            </a:r>
            <a:br>
              <a:rPr lang="en-US" sz="4000" dirty="0"/>
            </a:br>
            <a:r>
              <a:rPr lang="en-US" sz="4000" b="1" dirty="0"/>
              <a:t>Open Access Plans (OAPs)</a:t>
            </a:r>
            <a:endParaRPr lang="en-US" sz="2400" dirty="0"/>
          </a:p>
        </p:txBody>
      </p:sp>
      <p:sp>
        <p:nvSpPr>
          <p:cNvPr id="3" name="Content Placeholder 2"/>
          <p:cNvSpPr>
            <a:spLocks noGrp="1"/>
          </p:cNvSpPr>
          <p:nvPr>
            <p:ph idx="1"/>
          </p:nvPr>
        </p:nvSpPr>
        <p:spPr/>
        <p:txBody>
          <a:bodyPr/>
          <a:lstStyle/>
          <a:p>
            <a:pPr lvl="1"/>
            <a:r>
              <a:rPr lang="en-US" dirty="0" smtClean="0"/>
              <a:t>Prescription </a:t>
            </a:r>
            <a:r>
              <a:rPr lang="en-US" dirty="0"/>
              <a:t>deductible of $</a:t>
            </a:r>
            <a:r>
              <a:rPr lang="en-US" dirty="0" smtClean="0"/>
              <a:t>125 </a:t>
            </a:r>
            <a:r>
              <a:rPr lang="en-US" dirty="0"/>
              <a:t>applies to each plan participant.</a:t>
            </a:r>
          </a:p>
          <a:p>
            <a:pPr lvl="1"/>
            <a:r>
              <a:rPr lang="en-US" dirty="0" smtClean="0"/>
              <a:t>OAP </a:t>
            </a:r>
            <a:r>
              <a:rPr lang="en-US" dirty="0"/>
              <a:t>plans have </a:t>
            </a:r>
            <a:r>
              <a:rPr lang="en-US" dirty="0" smtClean="0"/>
              <a:t>their pharmacy through CVS/caremark.</a:t>
            </a:r>
            <a:endParaRPr lang="en-US" dirty="0"/>
          </a:p>
          <a:p>
            <a:pPr lvl="1"/>
            <a:r>
              <a:rPr lang="en-US" dirty="0"/>
              <a:t>Prescription benefits will be reviewed later in the presentation.</a:t>
            </a:r>
          </a:p>
          <a:p>
            <a:pPr lvl="1"/>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115</a:t>
            </a:fld>
            <a:endParaRPr lang="en-US" dirty="0"/>
          </a:p>
        </p:txBody>
      </p:sp>
    </p:spTree>
    <p:extLst>
      <p:ext uri="{BB962C8B-B14F-4D97-AF65-F5344CB8AC3E}">
        <p14:creationId xmlns:p14="http://schemas.microsoft.com/office/powerpoint/2010/main" val="367995709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Managed Care OAP Plans </a:t>
            </a:r>
            <a:r>
              <a:rPr lang="en-US" dirty="0" smtClean="0"/>
              <a:t/>
            </a:r>
            <a:br>
              <a:rPr lang="en-US" dirty="0" smtClean="0"/>
            </a:br>
            <a:r>
              <a:rPr lang="en-US" b="1" dirty="0" smtClean="0"/>
              <a:t>Open Access Plans (OAPs)</a:t>
            </a:r>
            <a:endParaRPr lang="en-US" dirty="0"/>
          </a:p>
        </p:txBody>
      </p:sp>
      <p:sp>
        <p:nvSpPr>
          <p:cNvPr id="3" name="Content Placeholder 2"/>
          <p:cNvSpPr>
            <a:spLocks noGrp="1"/>
          </p:cNvSpPr>
          <p:nvPr>
            <p:ph idx="1"/>
          </p:nvPr>
        </p:nvSpPr>
        <p:spPr/>
        <p:txBody>
          <a:bodyPr/>
          <a:lstStyle/>
          <a:p>
            <a:r>
              <a:rPr lang="en-US" dirty="0" smtClean="0"/>
              <a:t>These two insurance carriers are going Nationwide</a:t>
            </a:r>
          </a:p>
          <a:p>
            <a:endParaRPr lang="en-US" dirty="0" smtClean="0"/>
          </a:p>
          <a:p>
            <a:r>
              <a:rPr lang="en-US" dirty="0" smtClean="0"/>
              <a:t>Aetna OAP - Passport Program</a:t>
            </a:r>
          </a:p>
          <a:p>
            <a:pPr lvl="1"/>
            <a:r>
              <a:rPr lang="en-US" dirty="0" smtClean="0"/>
              <a:t>Contact Aetna to enroll</a:t>
            </a:r>
          </a:p>
          <a:p>
            <a:pPr lvl="1"/>
            <a:endParaRPr lang="en-US" dirty="0" smtClean="0"/>
          </a:p>
          <a:p>
            <a:r>
              <a:rPr lang="en-US" dirty="0" smtClean="0"/>
              <a:t>HealthLink OAP - Guest Program effective 7/1/13</a:t>
            </a:r>
          </a:p>
          <a:p>
            <a:pPr lvl="1"/>
            <a:r>
              <a:rPr lang="en-US" dirty="0" smtClean="0"/>
              <a:t>Contact HealthLink after 7/1/13 to enroll</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116</a:t>
            </a:fld>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967" y="593811"/>
            <a:ext cx="7989752" cy="1083329"/>
          </a:xfrm>
        </p:spPr>
        <p:txBody>
          <a:bodyPr>
            <a:normAutofit/>
          </a:bodyPr>
          <a:lstStyle/>
          <a:p>
            <a:r>
              <a:rPr lang="en-US" sz="2400" b="1" dirty="0" smtClean="0"/>
              <a:t>Managed Care OAP Plans </a:t>
            </a:r>
            <a:r>
              <a:rPr lang="en-US" dirty="0" smtClean="0"/>
              <a:t/>
            </a:r>
            <a:br>
              <a:rPr lang="en-US" dirty="0" smtClean="0"/>
            </a:br>
            <a:r>
              <a:rPr lang="en-US" b="1" dirty="0" smtClean="0"/>
              <a:t>Open Access Plans (OAPs) Tier 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5729968"/>
              </p:ext>
            </p:extLst>
          </p:nvPr>
        </p:nvGraphicFramePr>
        <p:xfrm>
          <a:off x="685800" y="2133600"/>
          <a:ext cx="7989888" cy="3962400"/>
        </p:xfrm>
        <a:graphic>
          <a:graphicData uri="http://schemas.openxmlformats.org/drawingml/2006/table">
            <a:tbl>
              <a:tblPr firstRow="1" bandRow="1">
                <a:tableStyleId>{073A0DAA-6AF3-43AB-8588-CEC1D06C72B9}</a:tableStyleId>
              </a:tblPr>
              <a:tblGrid>
                <a:gridCol w="2219413">
                  <a:extLst>
                    <a:ext uri="{9D8B030D-6E8A-4147-A177-3AD203B41FA5}">
                      <a16:colId xmlns:a16="http://schemas.microsoft.com/office/drawing/2014/main" val="20000"/>
                    </a:ext>
                  </a:extLst>
                </a:gridCol>
                <a:gridCol w="1775531">
                  <a:extLst>
                    <a:ext uri="{9D8B030D-6E8A-4147-A177-3AD203B41FA5}">
                      <a16:colId xmlns:a16="http://schemas.microsoft.com/office/drawing/2014/main" val="20001"/>
                    </a:ext>
                  </a:extLst>
                </a:gridCol>
                <a:gridCol w="1701550">
                  <a:extLst>
                    <a:ext uri="{9D8B030D-6E8A-4147-A177-3AD203B41FA5}">
                      <a16:colId xmlns:a16="http://schemas.microsoft.com/office/drawing/2014/main" val="20002"/>
                    </a:ext>
                  </a:extLst>
                </a:gridCol>
                <a:gridCol w="2293394">
                  <a:extLst>
                    <a:ext uri="{9D8B030D-6E8A-4147-A177-3AD203B41FA5}">
                      <a16:colId xmlns:a16="http://schemas.microsoft.com/office/drawing/2014/main" val="20003"/>
                    </a:ext>
                  </a:extLst>
                </a:gridCol>
              </a:tblGrid>
              <a:tr h="370840">
                <a:tc>
                  <a:txBody>
                    <a:bodyPr/>
                    <a:lstStyle/>
                    <a:p>
                      <a:r>
                        <a:rPr lang="en-US" sz="1600" dirty="0" smtClean="0">
                          <a:solidFill>
                            <a:schemeClr val="bg1"/>
                          </a:solidFill>
                          <a:latin typeface="Arial" pitchFamily="34" charset="0"/>
                          <a:cs typeface="Arial" pitchFamily="34" charset="0"/>
                        </a:rPr>
                        <a:t>Services</a:t>
                      </a:r>
                      <a:r>
                        <a:rPr lang="en-US" sz="1600" baseline="0" dirty="0" smtClean="0">
                          <a:solidFill>
                            <a:schemeClr val="bg1"/>
                          </a:solidFill>
                          <a:latin typeface="Arial" pitchFamily="34" charset="0"/>
                          <a:cs typeface="Arial" pitchFamily="34" charset="0"/>
                        </a:rPr>
                        <a:t> FY21</a:t>
                      </a:r>
                      <a:endParaRPr lang="en-US" sz="1600" dirty="0">
                        <a:solidFill>
                          <a:schemeClr val="bg1"/>
                        </a:solidFill>
                        <a:latin typeface="Arial" pitchFamily="34" charset="0"/>
                        <a:cs typeface="Arial" pitchFamily="34" charset="0"/>
                      </a:endParaRPr>
                    </a:p>
                  </a:txBody>
                  <a:tcPr marL="88777" marR="88777"/>
                </a:tc>
                <a:tc>
                  <a:txBody>
                    <a:bodyPr/>
                    <a:lstStyle/>
                    <a:p>
                      <a:pPr algn="ctr"/>
                      <a:r>
                        <a:rPr lang="en-US" sz="1600" dirty="0" smtClean="0">
                          <a:solidFill>
                            <a:schemeClr val="bg1"/>
                          </a:solidFill>
                          <a:latin typeface="Arial" pitchFamily="34" charset="0"/>
                          <a:cs typeface="Arial" pitchFamily="34" charset="0"/>
                        </a:rPr>
                        <a:t>Co-Pay </a:t>
                      </a:r>
                      <a:r>
                        <a:rPr lang="en-US" sz="1600" baseline="0" dirty="0" smtClean="0">
                          <a:solidFill>
                            <a:schemeClr val="bg1"/>
                          </a:solidFill>
                          <a:latin typeface="Arial" pitchFamily="34" charset="0"/>
                          <a:cs typeface="Arial" pitchFamily="34" charset="0"/>
                        </a:rPr>
                        <a:t>Tier I</a:t>
                      </a:r>
                      <a:endParaRPr lang="en-US" sz="1600" dirty="0">
                        <a:solidFill>
                          <a:schemeClr val="bg1"/>
                        </a:solidFill>
                        <a:latin typeface="Arial" pitchFamily="34" charset="0"/>
                        <a:cs typeface="Arial" pitchFamily="34" charset="0"/>
                      </a:endParaRPr>
                    </a:p>
                  </a:txBody>
                  <a:tcPr marL="88777" marR="88777"/>
                </a:tc>
                <a:tc>
                  <a:txBody>
                    <a:bodyPr/>
                    <a:lstStyle/>
                    <a:p>
                      <a:pPr algn="ctr"/>
                      <a:r>
                        <a:rPr lang="en-US" sz="1600" dirty="0" smtClean="0">
                          <a:solidFill>
                            <a:schemeClr val="bg1"/>
                          </a:solidFill>
                          <a:latin typeface="Arial" pitchFamily="34" charset="0"/>
                          <a:cs typeface="Arial" pitchFamily="34" charset="0"/>
                        </a:rPr>
                        <a:t>Deductibles Tier II</a:t>
                      </a:r>
                      <a:endParaRPr lang="en-US" sz="1600" dirty="0">
                        <a:solidFill>
                          <a:schemeClr val="bg1"/>
                        </a:solidFill>
                        <a:latin typeface="Arial" pitchFamily="34" charset="0"/>
                        <a:cs typeface="Arial" pitchFamily="34" charset="0"/>
                      </a:endParaRPr>
                    </a:p>
                  </a:txBody>
                  <a:tcPr marL="88777" marR="88777"/>
                </a:tc>
                <a:tc>
                  <a:txBody>
                    <a:bodyPr/>
                    <a:lstStyle/>
                    <a:p>
                      <a:pPr algn="ctr"/>
                      <a:r>
                        <a:rPr lang="en-US" sz="1600" dirty="0" smtClean="0">
                          <a:solidFill>
                            <a:schemeClr val="bg1"/>
                          </a:solidFill>
                          <a:latin typeface="Arial" pitchFamily="34" charset="0"/>
                          <a:cs typeface="Arial" pitchFamily="34" charset="0"/>
                        </a:rPr>
                        <a:t>Deductibles</a:t>
                      </a:r>
                      <a:r>
                        <a:rPr lang="en-US" sz="1600" baseline="0" dirty="0" smtClean="0">
                          <a:solidFill>
                            <a:schemeClr val="bg1"/>
                          </a:solidFill>
                          <a:latin typeface="Arial" pitchFamily="34" charset="0"/>
                          <a:cs typeface="Arial" pitchFamily="34" charset="0"/>
                        </a:rPr>
                        <a:t> Tier III</a:t>
                      </a:r>
                      <a:endParaRPr lang="en-US" sz="1600" dirty="0">
                        <a:solidFill>
                          <a:schemeClr val="bg1"/>
                        </a:solidFill>
                        <a:latin typeface="Arial" pitchFamily="34" charset="0"/>
                        <a:cs typeface="Arial" pitchFamily="34" charset="0"/>
                      </a:endParaRPr>
                    </a:p>
                  </a:txBody>
                  <a:tcPr marL="88777" marR="88777"/>
                </a:tc>
                <a:extLst>
                  <a:ext uri="{0D108BD9-81ED-4DB2-BD59-A6C34878D82A}">
                    <a16:rowId xmlns:a16="http://schemas.microsoft.com/office/drawing/2014/main" val="10000"/>
                  </a:ext>
                </a:extLst>
              </a:tr>
              <a:tr h="370840">
                <a:tc>
                  <a:txBody>
                    <a:bodyPr/>
                    <a:lstStyle/>
                    <a:p>
                      <a:r>
                        <a:rPr lang="en-US" sz="1600" baseline="0" dirty="0" smtClean="0">
                          <a:latin typeface="Arial" pitchFamily="34" charset="0"/>
                          <a:cs typeface="Arial" pitchFamily="34" charset="0"/>
                        </a:rPr>
                        <a:t>Physician </a:t>
                      </a:r>
                      <a:r>
                        <a:rPr lang="en-US" sz="1600" dirty="0" smtClean="0">
                          <a:latin typeface="Arial" pitchFamily="34" charset="0"/>
                          <a:cs typeface="Arial" pitchFamily="34" charset="0"/>
                        </a:rPr>
                        <a:t>Office</a:t>
                      </a:r>
                      <a:r>
                        <a:rPr lang="en-US" sz="1600" baseline="0" dirty="0" smtClean="0">
                          <a:latin typeface="Arial" pitchFamily="34" charset="0"/>
                          <a:cs typeface="Arial" pitchFamily="34" charset="0"/>
                        </a:rPr>
                        <a:t> Visit </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$25 per visit</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 </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60%</a:t>
                      </a:r>
                      <a:r>
                        <a:rPr lang="en-US" sz="1600" baseline="0" dirty="0" smtClean="0">
                          <a:solidFill>
                            <a:schemeClr val="tx1"/>
                          </a:solidFill>
                          <a:latin typeface="Arial" pitchFamily="34" charset="0"/>
                          <a:cs typeface="Arial" pitchFamily="34" charset="0"/>
                        </a:rPr>
                        <a:t> </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1"/>
                  </a:ext>
                </a:extLst>
              </a:tr>
              <a:tr h="370840">
                <a:tc>
                  <a:txBody>
                    <a:bodyPr/>
                    <a:lstStyle/>
                    <a:p>
                      <a:r>
                        <a:rPr lang="en-US" sz="1600" baseline="0" dirty="0" smtClean="0">
                          <a:latin typeface="Arial" pitchFamily="34" charset="0"/>
                          <a:cs typeface="Arial" pitchFamily="34" charset="0"/>
                        </a:rPr>
                        <a:t>Specialist </a:t>
                      </a:r>
                      <a:r>
                        <a:rPr lang="en-US" sz="1600" dirty="0" smtClean="0">
                          <a:latin typeface="Arial" pitchFamily="34" charset="0"/>
                          <a:cs typeface="Arial" pitchFamily="34" charset="0"/>
                        </a:rPr>
                        <a:t>Office</a:t>
                      </a:r>
                      <a:r>
                        <a:rPr lang="en-US" sz="1600" baseline="0" dirty="0" smtClean="0">
                          <a:latin typeface="Arial" pitchFamily="34" charset="0"/>
                          <a:cs typeface="Arial" pitchFamily="34" charset="0"/>
                        </a:rPr>
                        <a:t> Visit</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$35 per visit</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60%</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2"/>
                  </a:ext>
                </a:extLst>
              </a:tr>
              <a:tr h="370840">
                <a:tc>
                  <a:txBody>
                    <a:bodyPr/>
                    <a:lstStyle/>
                    <a:p>
                      <a:r>
                        <a:rPr lang="en-US" sz="1600" dirty="0" smtClean="0">
                          <a:latin typeface="Arial" pitchFamily="34" charset="0"/>
                          <a:cs typeface="Arial" pitchFamily="34" charset="0"/>
                        </a:rPr>
                        <a:t>Home Health Visit</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$35 per visit</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Covered</a:t>
                      </a:r>
                      <a:r>
                        <a:rPr lang="en-US" sz="1600" baseline="0" dirty="0" smtClean="0">
                          <a:solidFill>
                            <a:schemeClr val="tx1"/>
                          </a:solidFill>
                          <a:latin typeface="Arial" pitchFamily="34" charset="0"/>
                          <a:cs typeface="Arial" pitchFamily="34" charset="0"/>
                        </a:rPr>
                        <a:t> in Tier I &amp; II</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3"/>
                  </a:ext>
                </a:extLst>
              </a:tr>
              <a:tr h="370840">
                <a:tc>
                  <a:txBody>
                    <a:bodyPr/>
                    <a:lstStyle/>
                    <a:p>
                      <a:r>
                        <a:rPr lang="en-US" sz="1600" dirty="0" smtClean="0">
                          <a:latin typeface="Arial" pitchFamily="34" charset="0"/>
                          <a:cs typeface="Arial" pitchFamily="34" charset="0"/>
                        </a:rPr>
                        <a:t>Inpatient Hospitalization</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$375 per visit</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a:t>
                      </a:r>
                      <a:r>
                        <a:rPr lang="en-US" sz="1600" baseline="0" dirty="0" smtClean="0">
                          <a:solidFill>
                            <a:schemeClr val="tx1"/>
                          </a:solidFill>
                          <a:latin typeface="Arial" pitchFamily="34" charset="0"/>
                          <a:cs typeface="Arial" pitchFamily="34" charset="0"/>
                        </a:rPr>
                        <a:t> after $425 co-pay</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60% after $525 co-pay</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4"/>
                  </a:ext>
                </a:extLst>
              </a:tr>
              <a:tr h="370840">
                <a:tc>
                  <a:txBody>
                    <a:bodyPr/>
                    <a:lstStyle/>
                    <a:p>
                      <a:r>
                        <a:rPr lang="en-US" sz="1600" dirty="0" smtClean="0">
                          <a:latin typeface="Arial" pitchFamily="34" charset="0"/>
                          <a:cs typeface="Arial" pitchFamily="34" charset="0"/>
                        </a:rPr>
                        <a:t>Outpatient Surgery</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$275 per visit</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90 %</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60%</a:t>
                      </a:r>
                      <a:r>
                        <a:rPr lang="en-US" sz="1600" baseline="0" dirty="0" smtClean="0">
                          <a:solidFill>
                            <a:schemeClr val="tx1"/>
                          </a:solidFill>
                          <a:latin typeface="Arial" pitchFamily="34" charset="0"/>
                          <a:cs typeface="Arial" pitchFamily="34" charset="0"/>
                        </a:rPr>
                        <a:t> </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5"/>
                  </a:ext>
                </a:extLst>
              </a:tr>
              <a:tr h="370840">
                <a:tc>
                  <a:txBody>
                    <a:bodyPr/>
                    <a:lstStyle/>
                    <a:p>
                      <a:r>
                        <a:rPr lang="en-US" sz="1600" dirty="0" smtClean="0">
                          <a:latin typeface="Arial" pitchFamily="34" charset="0"/>
                          <a:cs typeface="Arial" pitchFamily="34" charset="0"/>
                        </a:rPr>
                        <a:t>Emergency Room</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$275 per visit</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$275</a:t>
                      </a:r>
                      <a:r>
                        <a:rPr lang="en-US" sz="1600" baseline="0" dirty="0" smtClean="0">
                          <a:solidFill>
                            <a:schemeClr val="tx1"/>
                          </a:solidFill>
                          <a:latin typeface="Arial" pitchFamily="34" charset="0"/>
                          <a:cs typeface="Arial" pitchFamily="34" charset="0"/>
                        </a:rPr>
                        <a:t> per visit</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$275 per visit</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6"/>
                  </a:ext>
                </a:extLst>
              </a:tr>
              <a:tr h="370840">
                <a:tc>
                  <a:txBody>
                    <a:bodyPr/>
                    <a:lstStyle/>
                    <a:p>
                      <a:r>
                        <a:rPr lang="en-US" sz="1600" dirty="0" smtClean="0">
                          <a:latin typeface="Arial" pitchFamily="34" charset="0"/>
                          <a:cs typeface="Arial" pitchFamily="34" charset="0"/>
                        </a:rPr>
                        <a:t>Preventive Services</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100%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100%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Not Covered</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7"/>
                  </a:ext>
                </a:extLst>
              </a:tr>
              <a:tr h="370840">
                <a:tc>
                  <a:txBody>
                    <a:bodyPr/>
                    <a:lstStyle/>
                    <a:p>
                      <a:r>
                        <a:rPr lang="en-US" sz="1600" dirty="0" smtClean="0">
                          <a:latin typeface="Arial" pitchFamily="34" charset="0"/>
                          <a:cs typeface="Arial" pitchFamily="34" charset="0"/>
                        </a:rPr>
                        <a:t>Well Baby Care (first year of life)</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100%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100%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Not Covered</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8"/>
                  </a:ext>
                </a:extLst>
              </a:tr>
            </a:tbl>
          </a:graphicData>
        </a:graphic>
      </p:graphicFrame>
      <p:sp>
        <p:nvSpPr>
          <p:cNvPr id="3" name="Slide Number Placeholder 2"/>
          <p:cNvSpPr>
            <a:spLocks noGrp="1"/>
          </p:cNvSpPr>
          <p:nvPr>
            <p:ph type="sldNum" sz="quarter" idx="12"/>
          </p:nvPr>
        </p:nvSpPr>
        <p:spPr>
          <a:xfrm>
            <a:off x="7905251" y="5862473"/>
            <a:ext cx="770468" cy="365125"/>
          </a:xfrm>
        </p:spPr>
        <p:txBody>
          <a:bodyPr/>
          <a:lstStyle/>
          <a:p>
            <a:fld id="{E8E1667A-16DA-4174-BA47-06C643409F62}" type="slidenum">
              <a:rPr lang="en-US" smtClean="0"/>
              <a:pPr/>
              <a:t>117</a:t>
            </a:fld>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OAP </a:t>
            </a:r>
            <a:r>
              <a:rPr lang="en-US" dirty="0" smtClean="0"/>
              <a:t/>
            </a:r>
            <a:br>
              <a:rPr lang="en-US" dirty="0" smtClean="0"/>
            </a:br>
            <a:r>
              <a:rPr lang="en-US" sz="4000" b="1" dirty="0" smtClean="0"/>
              <a:t>Out of Pocket Maximums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0495581"/>
              </p:ext>
            </p:extLst>
          </p:nvPr>
        </p:nvGraphicFramePr>
        <p:xfrm>
          <a:off x="457200" y="2057400"/>
          <a:ext cx="8229600" cy="1965960"/>
        </p:xfrm>
        <a:graphic>
          <a:graphicData uri="http://schemas.openxmlformats.org/drawingml/2006/table">
            <a:tbl>
              <a:tblPr firstRow="1" bandRow="1">
                <a:tableStyleId>{073A0DAA-6AF3-43AB-8588-CEC1D06C72B9}</a:tableStyleId>
              </a:tblPr>
              <a:tblGrid>
                <a:gridCol w="2286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257175">
                <a:tc>
                  <a:txBody>
                    <a:bodyPr/>
                    <a:lstStyle/>
                    <a:p>
                      <a:endParaRPr lang="en-US" dirty="0">
                        <a:solidFill>
                          <a:schemeClr val="bg1"/>
                        </a:solidFill>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latin typeface="Arial" pitchFamily="34" charset="0"/>
                          <a:cs typeface="Arial" pitchFamily="34" charset="0"/>
                        </a:rPr>
                        <a:t>Out-of-</a:t>
                      </a:r>
                      <a:r>
                        <a:rPr lang="en-US" baseline="0" dirty="0" smtClean="0">
                          <a:solidFill>
                            <a:schemeClr val="bg1"/>
                          </a:solidFill>
                          <a:latin typeface="Arial" pitchFamily="34" charset="0"/>
                          <a:cs typeface="Arial" pitchFamily="34" charset="0"/>
                        </a:rPr>
                        <a:t> Pocket Maximums</a:t>
                      </a:r>
                      <a:endParaRPr lang="en-US" dirty="0" smtClean="0">
                        <a:solidFill>
                          <a:schemeClr val="bg1"/>
                        </a:solidFill>
                        <a:latin typeface="Arial" pitchFamily="34" charset="0"/>
                        <a:cs typeface="Arial" pitchFamily="34" charset="0"/>
                      </a:endParaRPr>
                    </a:p>
                    <a:p>
                      <a:pPr algn="ctr"/>
                      <a:r>
                        <a:rPr lang="en-US" dirty="0" smtClean="0">
                          <a:solidFill>
                            <a:schemeClr val="bg1"/>
                          </a:solidFill>
                          <a:latin typeface="Arial" pitchFamily="34" charset="0"/>
                          <a:cs typeface="Arial" pitchFamily="34" charset="0"/>
                        </a:rPr>
                        <a:t>FY2021</a:t>
                      </a:r>
                      <a:endParaRPr lang="en-US"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0"/>
                  </a:ext>
                </a:extLst>
              </a:tr>
              <a:tr h="743664">
                <a:tc>
                  <a:txBody>
                    <a:bodyPr/>
                    <a:lstStyle/>
                    <a:p>
                      <a:pPr lvl="0" algn="ctr">
                        <a:lnSpc>
                          <a:spcPct val="200000"/>
                        </a:lnSpc>
                      </a:pPr>
                      <a:r>
                        <a:rPr lang="en-US" dirty="0" smtClean="0">
                          <a:latin typeface="Arial" panose="020B0604020202020204" pitchFamily="34" charset="0"/>
                          <a:cs typeface="Arial" panose="020B0604020202020204" pitchFamily="34" charset="0"/>
                        </a:rPr>
                        <a:t>OAP Tier I &amp; II</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itchFamily="34" charset="0"/>
                          <a:cs typeface="Arial" pitchFamily="34" charset="0"/>
                        </a:rPr>
                        <a:t>Individual   </a:t>
                      </a:r>
                      <a:r>
                        <a:rPr lang="en-US" dirty="0" smtClean="0">
                          <a:solidFill>
                            <a:schemeClr val="tx1"/>
                          </a:solidFill>
                          <a:latin typeface="Arial" pitchFamily="34" charset="0"/>
                          <a:cs typeface="Arial" pitchFamily="34" charset="0"/>
                        </a:rPr>
                        <a:t>$3,000</a:t>
                      </a:r>
                      <a:endParaRPr lang="en-US" dirty="0">
                        <a:solidFill>
                          <a:schemeClr val="tx1"/>
                        </a:solidFill>
                        <a:latin typeface="Arial" pitchFamily="34" charset="0"/>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Family  </a:t>
                      </a:r>
                      <a:r>
                        <a:rPr lang="en-US" dirty="0" smtClean="0">
                          <a:solidFill>
                            <a:schemeClr val="tx1"/>
                          </a:solidFill>
                          <a:latin typeface="Arial" pitchFamily="34" charset="0"/>
                          <a:cs typeface="Arial" pitchFamily="34" charset="0"/>
                        </a:rPr>
                        <a:t>$6,000 </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Arial" pitchFamily="34" charset="0"/>
                          <a:cs typeface="Arial" pitchFamily="34" charset="0"/>
                        </a:rPr>
                        <a:t>Tier I and Tier II charges combined</a:t>
                      </a:r>
                      <a:endParaRPr lang="en-US" dirty="0">
                        <a:solidFill>
                          <a:schemeClr val="tx1"/>
                        </a:solidFill>
                        <a:latin typeface="Arial" pitchFamily="34" charset="0"/>
                        <a:cs typeface="Arial" pitchFamily="34" charset="0"/>
                      </a:endParaRPr>
                    </a:p>
                  </a:txBody>
                  <a:tcPr/>
                </a:tc>
                <a:extLst>
                  <a:ext uri="{0D108BD9-81ED-4DB2-BD59-A6C34878D82A}">
                    <a16:rowId xmlns:a16="http://schemas.microsoft.com/office/drawing/2014/main" val="10001"/>
                  </a:ext>
                </a:extLst>
              </a:tr>
              <a:tr h="4114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OAP Tier III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NA</a:t>
                      </a:r>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E8E1667A-16DA-4174-BA47-06C643409F62}" type="slidenum">
              <a:rPr lang="en-US" smtClean="0"/>
              <a:pPr/>
              <a:t>118</a:t>
            </a:fld>
            <a:endParaRPr lang="en-US" dirty="0"/>
          </a:p>
        </p:txBody>
      </p:sp>
      <p:sp>
        <p:nvSpPr>
          <p:cNvPr id="3" name="TextBox 2"/>
          <p:cNvSpPr txBox="1"/>
          <p:nvPr/>
        </p:nvSpPr>
        <p:spPr>
          <a:xfrm>
            <a:off x="914400" y="4648200"/>
            <a:ext cx="7543800" cy="1200329"/>
          </a:xfrm>
          <a:prstGeom prst="rect">
            <a:avLst/>
          </a:prstGeom>
          <a:noFill/>
        </p:spPr>
        <p:txBody>
          <a:bodyPr wrap="square" rtlCol="0">
            <a:spAutoFit/>
          </a:bodyPr>
          <a:lstStyle/>
          <a:p>
            <a:r>
              <a:rPr lang="en-US" sz="2400" dirty="0" smtClean="0"/>
              <a:t>Amounts over the plan’s allowable charges are the member’s responsibility and do not go toward the out-of-pocket maximums.</a:t>
            </a:r>
            <a:endParaRPr lang="en-US" sz="2400" dirty="0"/>
          </a:p>
        </p:txBody>
      </p:sp>
    </p:spTree>
    <p:extLst>
      <p:ext uri="{BB962C8B-B14F-4D97-AF65-F5344CB8AC3E}">
        <p14:creationId xmlns:p14="http://schemas.microsoft.com/office/powerpoint/2010/main" val="135138482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t>Consumer driven Health Plan (CDHP) Benefits</a:t>
            </a:r>
            <a:endParaRPr lang="en-US" sz="2400" dirty="0"/>
          </a:p>
        </p:txBody>
      </p:sp>
      <p:sp>
        <p:nvSpPr>
          <p:cNvPr id="3" name="Content Placeholder 2"/>
          <p:cNvSpPr>
            <a:spLocks noGrp="1"/>
          </p:cNvSpPr>
          <p:nvPr>
            <p:ph idx="1"/>
          </p:nvPr>
        </p:nvSpPr>
        <p:spPr/>
        <p:txBody>
          <a:bodyPr/>
          <a:lstStyle/>
          <a:p>
            <a:pPr lvl="1"/>
            <a:r>
              <a:rPr lang="en-US" dirty="0" smtClean="0"/>
              <a:t>CDHP </a:t>
            </a:r>
            <a:r>
              <a:rPr lang="en-US" dirty="0"/>
              <a:t>plans have </a:t>
            </a:r>
            <a:r>
              <a:rPr lang="en-US" dirty="0" smtClean="0"/>
              <a:t>their pharmacy through CVS/caremark.</a:t>
            </a:r>
            <a:endParaRPr lang="en-US" dirty="0"/>
          </a:p>
          <a:p>
            <a:pPr lvl="1"/>
            <a:r>
              <a:rPr lang="en-US" dirty="0"/>
              <a:t>Prescription benefits will be reviewed later in the presentation.</a:t>
            </a:r>
          </a:p>
          <a:p>
            <a:pPr lvl="1"/>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119</a:t>
            </a:fld>
            <a:endParaRPr lang="en-US" dirty="0"/>
          </a:p>
        </p:txBody>
      </p:sp>
    </p:spTree>
    <p:extLst>
      <p:ext uri="{BB962C8B-B14F-4D97-AF65-F5344CB8AC3E}">
        <p14:creationId xmlns:p14="http://schemas.microsoft.com/office/powerpoint/2010/main" val="4130548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Retirement Benefits</a:t>
            </a:r>
            <a:r>
              <a:rPr lang="en-US" dirty="0" smtClean="0"/>
              <a:t/>
            </a:r>
            <a:br>
              <a:rPr lang="en-US" dirty="0" smtClean="0"/>
            </a:br>
            <a:r>
              <a:rPr lang="en-US" dirty="0" smtClean="0"/>
              <a:t>SURS</a:t>
            </a:r>
            <a:endParaRPr lang="en-US" dirty="0"/>
          </a:p>
        </p:txBody>
      </p:sp>
      <p:sp>
        <p:nvSpPr>
          <p:cNvPr id="3" name="Content Placeholder 2"/>
          <p:cNvSpPr>
            <a:spLocks noGrp="1"/>
          </p:cNvSpPr>
          <p:nvPr>
            <p:ph idx="1"/>
          </p:nvPr>
        </p:nvSpPr>
        <p:spPr/>
        <p:txBody>
          <a:bodyPr/>
          <a:lstStyle/>
          <a:p>
            <a:r>
              <a:rPr lang="en-US" dirty="0" smtClean="0"/>
              <a:t>SURS provides retirement, disability, death and survivor benefits.</a:t>
            </a:r>
          </a:p>
          <a:p>
            <a:pPr lvl="1"/>
            <a:r>
              <a:rPr lang="en-US" dirty="0" smtClean="0"/>
              <a:t>8% of your gross salary is contributed to SURS*</a:t>
            </a:r>
          </a:p>
          <a:p>
            <a:pPr lvl="1"/>
            <a:r>
              <a:rPr lang="en-US" dirty="0" smtClean="0"/>
              <a:t>Deductions begin from hire date</a:t>
            </a:r>
          </a:p>
          <a:p>
            <a:r>
              <a:rPr lang="en-US" dirty="0" smtClean="0"/>
              <a:t>Members must choose from one of three retirement option plans:**</a:t>
            </a:r>
          </a:p>
          <a:p>
            <a:pPr lvl="1"/>
            <a:r>
              <a:rPr lang="en-US" dirty="0" smtClean="0"/>
              <a:t>Traditional</a:t>
            </a:r>
          </a:p>
          <a:p>
            <a:pPr lvl="1"/>
            <a:r>
              <a:rPr lang="en-US" dirty="0" smtClean="0"/>
              <a:t>Portable</a:t>
            </a:r>
          </a:p>
          <a:p>
            <a:pPr lvl="1"/>
            <a:r>
              <a:rPr lang="en-US" dirty="0" smtClean="0"/>
              <a:t>Retirement Savings Plan (RSP) f/k/a SMP</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12</a:t>
            </a:fld>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Consumer Driven Health Plans (CDHP)</a:t>
            </a:r>
            <a:endParaRPr lang="en-US" dirty="0"/>
          </a:p>
        </p:txBody>
      </p:sp>
      <p:sp>
        <p:nvSpPr>
          <p:cNvPr id="3" name="Content Placeholder 2"/>
          <p:cNvSpPr>
            <a:spLocks noGrp="1"/>
          </p:cNvSpPr>
          <p:nvPr>
            <p:ph idx="1"/>
          </p:nvPr>
        </p:nvSpPr>
        <p:spPr/>
        <p:txBody>
          <a:bodyPr/>
          <a:lstStyle/>
          <a:p>
            <a:r>
              <a:rPr lang="en-US" dirty="0" smtClean="0"/>
              <a:t>Nationwide</a:t>
            </a:r>
          </a:p>
          <a:p>
            <a:r>
              <a:rPr lang="en-US" dirty="0" smtClean="0"/>
              <a:t>855-339-9731</a:t>
            </a:r>
          </a:p>
          <a:p>
            <a:r>
              <a:rPr lang="en-US" dirty="0" smtClean="0"/>
              <a:t>Group Number 285658</a:t>
            </a:r>
          </a:p>
          <a:p>
            <a:r>
              <a:rPr lang="en-US" dirty="0" smtClean="0"/>
              <a:t>Aetnastateofillinois.com</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120</a:t>
            </a:fld>
            <a:endParaRPr lang="en-US" dirty="0"/>
          </a:p>
        </p:txBody>
      </p:sp>
    </p:spTree>
    <p:extLst>
      <p:ext uri="{BB962C8B-B14F-4D97-AF65-F5344CB8AC3E}">
        <p14:creationId xmlns:p14="http://schemas.microsoft.com/office/powerpoint/2010/main" val="318690803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967" y="593811"/>
            <a:ext cx="7989752" cy="1083329"/>
          </a:xfrm>
        </p:spPr>
        <p:txBody>
          <a:bodyPr>
            <a:normAutofit/>
          </a:bodyPr>
          <a:lstStyle/>
          <a:p>
            <a:r>
              <a:rPr lang="en-US" sz="2400" b="1" dirty="0" smtClean="0"/>
              <a:t>Consumer Driven Health Plan Deductibles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9458021"/>
              </p:ext>
            </p:extLst>
          </p:nvPr>
        </p:nvGraphicFramePr>
        <p:xfrm>
          <a:off x="685800" y="2362200"/>
          <a:ext cx="6214357" cy="3733800"/>
        </p:xfrm>
        <a:graphic>
          <a:graphicData uri="http://schemas.openxmlformats.org/drawingml/2006/table">
            <a:tbl>
              <a:tblPr firstRow="1" bandRow="1">
                <a:tableStyleId>{073A0DAA-6AF3-43AB-8588-CEC1D06C72B9}</a:tableStyleId>
              </a:tblPr>
              <a:tblGrid>
                <a:gridCol w="2219413">
                  <a:extLst>
                    <a:ext uri="{9D8B030D-6E8A-4147-A177-3AD203B41FA5}">
                      <a16:colId xmlns:a16="http://schemas.microsoft.com/office/drawing/2014/main" val="20000"/>
                    </a:ext>
                  </a:extLst>
                </a:gridCol>
                <a:gridCol w="1701550">
                  <a:extLst>
                    <a:ext uri="{9D8B030D-6E8A-4147-A177-3AD203B41FA5}">
                      <a16:colId xmlns:a16="http://schemas.microsoft.com/office/drawing/2014/main" val="20002"/>
                    </a:ext>
                  </a:extLst>
                </a:gridCol>
                <a:gridCol w="2293394">
                  <a:extLst>
                    <a:ext uri="{9D8B030D-6E8A-4147-A177-3AD203B41FA5}">
                      <a16:colId xmlns:a16="http://schemas.microsoft.com/office/drawing/2014/main" val="20003"/>
                    </a:ext>
                  </a:extLst>
                </a:gridCol>
              </a:tblGrid>
              <a:tr h="350520">
                <a:tc>
                  <a:txBody>
                    <a:bodyPr/>
                    <a:lstStyle/>
                    <a:p>
                      <a:r>
                        <a:rPr lang="en-US" sz="1600" dirty="0" smtClean="0">
                          <a:solidFill>
                            <a:schemeClr val="bg1"/>
                          </a:solidFill>
                          <a:latin typeface="Arial" pitchFamily="34" charset="0"/>
                          <a:cs typeface="Arial" pitchFamily="34" charset="0"/>
                        </a:rPr>
                        <a:t>Services</a:t>
                      </a:r>
                      <a:r>
                        <a:rPr lang="en-US" sz="1600" baseline="0" dirty="0" smtClean="0">
                          <a:solidFill>
                            <a:schemeClr val="bg1"/>
                          </a:solidFill>
                          <a:latin typeface="Arial" pitchFamily="34" charset="0"/>
                          <a:cs typeface="Arial" pitchFamily="34" charset="0"/>
                        </a:rPr>
                        <a:t> FY21</a:t>
                      </a:r>
                      <a:endParaRPr lang="en-US" sz="1600" dirty="0">
                        <a:solidFill>
                          <a:schemeClr val="bg1"/>
                        </a:solidFill>
                        <a:latin typeface="Arial" pitchFamily="34" charset="0"/>
                        <a:cs typeface="Arial" pitchFamily="34" charset="0"/>
                      </a:endParaRPr>
                    </a:p>
                  </a:txBody>
                  <a:tcPr marL="88777" marR="88777"/>
                </a:tc>
                <a:tc>
                  <a:txBody>
                    <a:bodyPr/>
                    <a:lstStyle/>
                    <a:p>
                      <a:pPr algn="ctr"/>
                      <a:r>
                        <a:rPr lang="en-US" sz="1600" dirty="0" smtClean="0">
                          <a:solidFill>
                            <a:schemeClr val="bg1"/>
                          </a:solidFill>
                          <a:latin typeface="Arial" pitchFamily="34" charset="0"/>
                          <a:cs typeface="Arial" pitchFamily="34" charset="0"/>
                        </a:rPr>
                        <a:t>In-Network</a:t>
                      </a:r>
                      <a:endParaRPr lang="en-US" sz="1600" dirty="0">
                        <a:solidFill>
                          <a:schemeClr val="bg1"/>
                        </a:solidFill>
                        <a:latin typeface="Arial" pitchFamily="34" charset="0"/>
                        <a:cs typeface="Arial" pitchFamily="34" charset="0"/>
                      </a:endParaRPr>
                    </a:p>
                  </a:txBody>
                  <a:tcPr marL="88777" marR="88777"/>
                </a:tc>
                <a:tc>
                  <a:txBody>
                    <a:bodyPr/>
                    <a:lstStyle/>
                    <a:p>
                      <a:pPr algn="ctr"/>
                      <a:r>
                        <a:rPr lang="en-US" sz="1600" dirty="0" smtClean="0">
                          <a:solidFill>
                            <a:schemeClr val="bg1"/>
                          </a:solidFill>
                          <a:latin typeface="Arial" pitchFamily="34" charset="0"/>
                          <a:cs typeface="Arial" pitchFamily="34" charset="0"/>
                        </a:rPr>
                        <a:t>Out-of-Network</a:t>
                      </a:r>
                      <a:endParaRPr lang="en-US" sz="1600" dirty="0">
                        <a:solidFill>
                          <a:schemeClr val="bg1"/>
                        </a:solidFill>
                        <a:latin typeface="Arial" pitchFamily="34" charset="0"/>
                        <a:cs typeface="Arial" pitchFamily="34" charset="0"/>
                      </a:endParaRPr>
                    </a:p>
                  </a:txBody>
                  <a:tcPr marL="88777" marR="88777"/>
                </a:tc>
                <a:extLst>
                  <a:ext uri="{0D108BD9-81ED-4DB2-BD59-A6C34878D82A}">
                    <a16:rowId xmlns:a16="http://schemas.microsoft.com/office/drawing/2014/main" val="10000"/>
                  </a:ext>
                </a:extLst>
              </a:tr>
              <a:tr h="370840">
                <a:tc>
                  <a:txBody>
                    <a:bodyPr/>
                    <a:lstStyle/>
                    <a:p>
                      <a:r>
                        <a:rPr lang="en-US" sz="1600" baseline="0" dirty="0" smtClean="0">
                          <a:latin typeface="Arial" pitchFamily="34" charset="0"/>
                          <a:cs typeface="Arial" pitchFamily="34" charset="0"/>
                        </a:rPr>
                        <a:t>Physician </a:t>
                      </a:r>
                      <a:r>
                        <a:rPr lang="en-US" sz="1600" dirty="0" smtClean="0">
                          <a:latin typeface="Arial" pitchFamily="34" charset="0"/>
                          <a:cs typeface="Arial" pitchFamily="34" charset="0"/>
                        </a:rPr>
                        <a:t>Office</a:t>
                      </a:r>
                      <a:r>
                        <a:rPr lang="en-US" sz="1600" baseline="0" dirty="0" smtClean="0">
                          <a:latin typeface="Arial" pitchFamily="34" charset="0"/>
                          <a:cs typeface="Arial" pitchFamily="34" charset="0"/>
                        </a:rPr>
                        <a:t> Visit </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 </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65%</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1"/>
                  </a:ext>
                </a:extLst>
              </a:tr>
              <a:tr h="370840">
                <a:tc>
                  <a:txBody>
                    <a:bodyPr/>
                    <a:lstStyle/>
                    <a:p>
                      <a:r>
                        <a:rPr lang="en-US" sz="1600" baseline="0" dirty="0" smtClean="0">
                          <a:latin typeface="Arial" pitchFamily="34" charset="0"/>
                          <a:cs typeface="Arial" pitchFamily="34" charset="0"/>
                        </a:rPr>
                        <a:t>Specialist </a:t>
                      </a:r>
                      <a:r>
                        <a:rPr lang="en-US" sz="1600" dirty="0" smtClean="0">
                          <a:latin typeface="Arial" pitchFamily="34" charset="0"/>
                          <a:cs typeface="Arial" pitchFamily="34" charset="0"/>
                        </a:rPr>
                        <a:t>Office</a:t>
                      </a:r>
                      <a:r>
                        <a:rPr lang="en-US" sz="1600" baseline="0" dirty="0" smtClean="0">
                          <a:latin typeface="Arial" pitchFamily="34" charset="0"/>
                          <a:cs typeface="Arial" pitchFamily="34" charset="0"/>
                        </a:rPr>
                        <a:t> Visit</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65%</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2"/>
                  </a:ext>
                </a:extLst>
              </a:tr>
              <a:tr h="370840">
                <a:tc>
                  <a:txBody>
                    <a:bodyPr/>
                    <a:lstStyle/>
                    <a:p>
                      <a:r>
                        <a:rPr lang="en-US" sz="1600" dirty="0" smtClean="0">
                          <a:latin typeface="Arial" pitchFamily="34" charset="0"/>
                          <a:cs typeface="Arial" pitchFamily="34" charset="0"/>
                        </a:rPr>
                        <a:t>Home Health Visit</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65%</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3"/>
                  </a:ext>
                </a:extLst>
              </a:tr>
              <a:tr h="370840">
                <a:tc>
                  <a:txBody>
                    <a:bodyPr/>
                    <a:lstStyle/>
                    <a:p>
                      <a:r>
                        <a:rPr lang="en-US" sz="1600" dirty="0" smtClean="0">
                          <a:latin typeface="Arial" pitchFamily="34" charset="0"/>
                          <a:cs typeface="Arial" pitchFamily="34" charset="0"/>
                        </a:rPr>
                        <a:t>Inpatient Hospitalization</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65%</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4"/>
                  </a:ext>
                </a:extLst>
              </a:tr>
              <a:tr h="370840">
                <a:tc>
                  <a:txBody>
                    <a:bodyPr/>
                    <a:lstStyle/>
                    <a:p>
                      <a:r>
                        <a:rPr lang="en-US" sz="1600" dirty="0" smtClean="0">
                          <a:latin typeface="Arial" pitchFamily="34" charset="0"/>
                          <a:cs typeface="Arial" pitchFamily="34" charset="0"/>
                        </a:rPr>
                        <a:t>Outpatient Surgery</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90 %</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65%</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5"/>
                  </a:ext>
                </a:extLst>
              </a:tr>
              <a:tr h="370840">
                <a:tc>
                  <a:txBody>
                    <a:bodyPr/>
                    <a:lstStyle/>
                    <a:p>
                      <a:r>
                        <a:rPr lang="en-US" sz="1600" dirty="0" smtClean="0">
                          <a:latin typeface="Arial" pitchFamily="34" charset="0"/>
                          <a:cs typeface="Arial" pitchFamily="34" charset="0"/>
                        </a:rPr>
                        <a:t>Emergency Room</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$275</a:t>
                      </a:r>
                      <a:r>
                        <a:rPr lang="en-US" sz="1600" baseline="0" dirty="0" smtClean="0">
                          <a:solidFill>
                            <a:schemeClr val="tx1"/>
                          </a:solidFill>
                          <a:latin typeface="Arial" pitchFamily="34" charset="0"/>
                          <a:cs typeface="Arial" pitchFamily="34" charset="0"/>
                        </a:rPr>
                        <a:t> per visit</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65%</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6"/>
                  </a:ext>
                </a:extLst>
              </a:tr>
              <a:tr h="370840">
                <a:tc>
                  <a:txBody>
                    <a:bodyPr/>
                    <a:lstStyle/>
                    <a:p>
                      <a:r>
                        <a:rPr lang="en-US" sz="1600" dirty="0" smtClean="0">
                          <a:latin typeface="Arial" pitchFamily="34" charset="0"/>
                          <a:cs typeface="Arial" pitchFamily="34" charset="0"/>
                        </a:rPr>
                        <a:t>Preventive Services</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90%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65%</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7"/>
                  </a:ext>
                </a:extLst>
              </a:tr>
              <a:tr h="370840">
                <a:tc>
                  <a:txBody>
                    <a:bodyPr/>
                    <a:lstStyle/>
                    <a:p>
                      <a:r>
                        <a:rPr lang="en-US" sz="1600" dirty="0" smtClean="0">
                          <a:latin typeface="Arial" pitchFamily="34" charset="0"/>
                          <a:cs typeface="Arial" pitchFamily="34" charset="0"/>
                        </a:rPr>
                        <a:t>Well Baby Care (first year of life)</a:t>
                      </a:r>
                      <a:endParaRPr lang="en-US" sz="1600" dirty="0">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100%</a:t>
                      </a:r>
                      <a:endParaRPr lang="en-US" sz="1600" dirty="0">
                        <a:solidFill>
                          <a:schemeClr val="tx1"/>
                        </a:solidFill>
                        <a:latin typeface="Arial" pitchFamily="34" charset="0"/>
                        <a:cs typeface="Arial" pitchFamily="34" charset="0"/>
                      </a:endParaRPr>
                    </a:p>
                  </a:txBody>
                  <a:tcPr marL="88777" marR="88777"/>
                </a:tc>
                <a:tc>
                  <a:txBody>
                    <a:bodyPr/>
                    <a:lstStyle/>
                    <a:p>
                      <a:pPr algn="ctr"/>
                      <a:r>
                        <a:rPr lang="en-US" sz="1600" dirty="0" smtClean="0">
                          <a:solidFill>
                            <a:schemeClr val="tx1"/>
                          </a:solidFill>
                          <a:latin typeface="Arial" pitchFamily="34" charset="0"/>
                          <a:cs typeface="Arial" pitchFamily="34" charset="0"/>
                        </a:rPr>
                        <a:t>65%</a:t>
                      </a:r>
                      <a:endParaRPr lang="en-US" sz="1600"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8"/>
                  </a:ext>
                </a:extLst>
              </a:tr>
            </a:tbl>
          </a:graphicData>
        </a:graphic>
      </p:graphicFrame>
      <p:sp>
        <p:nvSpPr>
          <p:cNvPr id="3" name="Slide Number Placeholder 2"/>
          <p:cNvSpPr>
            <a:spLocks noGrp="1"/>
          </p:cNvSpPr>
          <p:nvPr>
            <p:ph type="sldNum" sz="quarter" idx="12"/>
          </p:nvPr>
        </p:nvSpPr>
        <p:spPr>
          <a:xfrm>
            <a:off x="7905251" y="5862473"/>
            <a:ext cx="770468" cy="365125"/>
          </a:xfrm>
        </p:spPr>
        <p:txBody>
          <a:bodyPr/>
          <a:lstStyle/>
          <a:p>
            <a:fld id="{E8E1667A-16DA-4174-BA47-06C643409F62}" type="slidenum">
              <a:rPr lang="en-US" smtClean="0"/>
              <a:pPr/>
              <a:t>121</a:t>
            </a:fld>
            <a:endParaRPr lang="en-US" dirty="0"/>
          </a:p>
        </p:txBody>
      </p:sp>
    </p:spTree>
    <p:extLst>
      <p:ext uri="{BB962C8B-B14F-4D97-AF65-F5344CB8AC3E}">
        <p14:creationId xmlns:p14="http://schemas.microsoft.com/office/powerpoint/2010/main" val="191750213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CDHP </a:t>
            </a:r>
            <a:r>
              <a:rPr lang="en-US" dirty="0" smtClean="0"/>
              <a:t/>
            </a:r>
            <a:br>
              <a:rPr lang="en-US" dirty="0" smtClean="0"/>
            </a:br>
            <a:r>
              <a:rPr lang="en-US" sz="4000" b="1" dirty="0" smtClean="0"/>
              <a:t>Out of Pocket Maximums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8653757"/>
              </p:ext>
            </p:extLst>
          </p:nvPr>
        </p:nvGraphicFramePr>
        <p:xfrm>
          <a:off x="457200" y="2057400"/>
          <a:ext cx="8229600" cy="2023824"/>
        </p:xfrm>
        <a:graphic>
          <a:graphicData uri="http://schemas.openxmlformats.org/drawingml/2006/table">
            <a:tbl>
              <a:tblPr firstRow="1" bandRow="1">
                <a:tableStyleId>{073A0DAA-6AF3-43AB-8588-CEC1D06C72B9}</a:tableStyleId>
              </a:tblPr>
              <a:tblGrid>
                <a:gridCol w="2286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257175">
                <a:tc>
                  <a:txBody>
                    <a:bodyPr/>
                    <a:lstStyle/>
                    <a:p>
                      <a:endParaRPr lang="en-US" dirty="0">
                        <a:solidFill>
                          <a:schemeClr val="bg1"/>
                        </a:solidFill>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latin typeface="Arial" pitchFamily="34" charset="0"/>
                          <a:cs typeface="Arial" pitchFamily="34" charset="0"/>
                        </a:rPr>
                        <a:t>Out-of-</a:t>
                      </a:r>
                      <a:r>
                        <a:rPr lang="en-US" baseline="0" dirty="0" smtClean="0">
                          <a:solidFill>
                            <a:schemeClr val="bg1"/>
                          </a:solidFill>
                          <a:latin typeface="Arial" pitchFamily="34" charset="0"/>
                          <a:cs typeface="Arial" pitchFamily="34" charset="0"/>
                        </a:rPr>
                        <a:t> Pocket Maximums</a:t>
                      </a:r>
                      <a:endParaRPr lang="en-US" dirty="0" smtClean="0">
                        <a:solidFill>
                          <a:schemeClr val="bg1"/>
                        </a:solidFill>
                        <a:latin typeface="Arial" pitchFamily="34" charset="0"/>
                        <a:cs typeface="Arial" pitchFamily="34" charset="0"/>
                      </a:endParaRPr>
                    </a:p>
                    <a:p>
                      <a:pPr algn="ctr"/>
                      <a:r>
                        <a:rPr lang="en-US" dirty="0" smtClean="0">
                          <a:solidFill>
                            <a:schemeClr val="bg1"/>
                          </a:solidFill>
                          <a:latin typeface="Arial" pitchFamily="34" charset="0"/>
                          <a:cs typeface="Arial" pitchFamily="34" charset="0"/>
                        </a:rPr>
                        <a:t>FY2021</a:t>
                      </a:r>
                      <a:endParaRPr lang="en-US"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0"/>
                  </a:ext>
                </a:extLst>
              </a:tr>
              <a:tr h="743664">
                <a:tc>
                  <a:txBody>
                    <a:bodyPr/>
                    <a:lstStyle/>
                    <a:p>
                      <a:pPr lvl="0" algn="ctr">
                        <a:lnSpc>
                          <a:spcPct val="200000"/>
                        </a:lnSpc>
                      </a:pPr>
                      <a:r>
                        <a:rPr lang="en-US" dirty="0" smtClean="0">
                          <a:latin typeface="Arial" panose="020B0604020202020204" pitchFamily="34" charset="0"/>
                          <a:cs typeface="Arial" panose="020B0604020202020204" pitchFamily="34" charset="0"/>
                        </a:rPr>
                        <a:t>In-Network</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itchFamily="34" charset="0"/>
                          <a:cs typeface="Arial" pitchFamily="34" charset="0"/>
                        </a:rPr>
                        <a:t>Individual   </a:t>
                      </a:r>
                      <a:r>
                        <a:rPr lang="en-US" dirty="0" smtClean="0">
                          <a:solidFill>
                            <a:schemeClr val="tx1"/>
                          </a:solidFill>
                          <a:latin typeface="Arial" pitchFamily="34" charset="0"/>
                          <a:cs typeface="Arial" pitchFamily="34" charset="0"/>
                        </a:rPr>
                        <a:t>$3,000</a:t>
                      </a:r>
                      <a:endParaRPr lang="en-US" dirty="0">
                        <a:solidFill>
                          <a:schemeClr val="tx1"/>
                        </a:solidFill>
                        <a:latin typeface="Arial" pitchFamily="34" charset="0"/>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Family  </a:t>
                      </a:r>
                      <a:r>
                        <a:rPr lang="en-US" dirty="0" smtClean="0">
                          <a:solidFill>
                            <a:schemeClr val="tx1"/>
                          </a:solidFill>
                          <a:latin typeface="Arial" pitchFamily="34" charset="0"/>
                          <a:cs typeface="Arial" pitchFamily="34" charset="0"/>
                        </a:rPr>
                        <a:t>$6,000 </a:t>
                      </a:r>
                    </a:p>
                  </a:txBody>
                  <a:tcPr/>
                </a:tc>
                <a:extLst>
                  <a:ext uri="{0D108BD9-81ED-4DB2-BD59-A6C34878D82A}">
                    <a16:rowId xmlns:a16="http://schemas.microsoft.com/office/drawing/2014/main" val="10001"/>
                  </a:ext>
                </a:extLst>
              </a:tr>
              <a:tr h="4114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Out-of-Network</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Individual</a:t>
                      </a:r>
                      <a:r>
                        <a:rPr lang="en-US" baseline="0" dirty="0" smtClean="0">
                          <a:latin typeface="Arial" pitchFamily="34" charset="0"/>
                          <a:cs typeface="Arial" pitchFamily="34" charset="0"/>
                        </a:rPr>
                        <a:t> $3,000</a:t>
                      </a:r>
                    </a:p>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latin typeface="Arial" pitchFamily="34" charset="0"/>
                          <a:cs typeface="Arial" pitchFamily="34" charset="0"/>
                        </a:rPr>
                        <a:t>Family $6,000</a:t>
                      </a:r>
                      <a:endParaRPr lang="en-US" dirty="0" smtClean="0">
                        <a:latin typeface="Arial" pitchFamily="34" charset="0"/>
                        <a:cs typeface="Arial" pitchFamily="34" charset="0"/>
                      </a:endParaRPr>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E8E1667A-16DA-4174-BA47-06C643409F62}" type="slidenum">
              <a:rPr lang="en-US" smtClean="0"/>
              <a:pPr/>
              <a:t>122</a:t>
            </a:fld>
            <a:endParaRPr lang="en-US" dirty="0"/>
          </a:p>
        </p:txBody>
      </p:sp>
      <p:sp>
        <p:nvSpPr>
          <p:cNvPr id="3" name="TextBox 2"/>
          <p:cNvSpPr txBox="1"/>
          <p:nvPr/>
        </p:nvSpPr>
        <p:spPr>
          <a:xfrm>
            <a:off x="914400" y="4648200"/>
            <a:ext cx="7543800" cy="1200329"/>
          </a:xfrm>
          <a:prstGeom prst="rect">
            <a:avLst/>
          </a:prstGeom>
          <a:noFill/>
        </p:spPr>
        <p:txBody>
          <a:bodyPr wrap="square" rtlCol="0">
            <a:spAutoFit/>
          </a:bodyPr>
          <a:lstStyle/>
          <a:p>
            <a:r>
              <a:rPr lang="en-US" sz="2400" dirty="0" smtClean="0"/>
              <a:t>Amounts over the plan’s allowable charges are the member’s responsibility and do not go toward the out-of-pocket maximums.</a:t>
            </a:r>
            <a:endParaRPr lang="en-US" sz="2400" dirty="0"/>
          </a:p>
        </p:txBody>
      </p:sp>
    </p:spTree>
    <p:extLst>
      <p:ext uri="{BB962C8B-B14F-4D97-AF65-F5344CB8AC3E}">
        <p14:creationId xmlns:p14="http://schemas.microsoft.com/office/powerpoint/2010/main" val="23459266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Prescription Drug Benefits</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123</a:t>
            </a:fld>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Prescription Drug Benefit</a:t>
            </a:r>
            <a:endParaRPr lang="en-US" dirty="0"/>
          </a:p>
        </p:txBody>
      </p:sp>
      <p:sp>
        <p:nvSpPr>
          <p:cNvPr id="3" name="Content Placeholder 2"/>
          <p:cNvSpPr>
            <a:spLocks noGrp="1"/>
          </p:cNvSpPr>
          <p:nvPr>
            <p:ph idx="1"/>
          </p:nvPr>
        </p:nvSpPr>
        <p:spPr/>
        <p:txBody>
          <a:bodyPr>
            <a:normAutofit/>
          </a:bodyPr>
          <a:lstStyle/>
          <a:p>
            <a:pPr lvl="1"/>
            <a:r>
              <a:rPr lang="en-US" dirty="0" smtClean="0"/>
              <a:t>Members and their enrolled dependents in any of the health plans have a prescription benefit included in the coverage.</a:t>
            </a:r>
          </a:p>
          <a:p>
            <a:pPr lvl="1"/>
            <a:r>
              <a:rPr lang="en-US" dirty="0" smtClean="0"/>
              <a:t>Generic, Formulary, Non-Formulary Lists</a:t>
            </a:r>
          </a:p>
          <a:p>
            <a:pPr lvl="1"/>
            <a:r>
              <a:rPr lang="en-US" dirty="0" smtClean="0"/>
              <a:t>Prescription deductible and copayments apply to each member and covered dependents</a:t>
            </a:r>
          </a:p>
          <a:p>
            <a:pPr lvl="1"/>
            <a:r>
              <a:rPr lang="en-US" dirty="0" smtClean="0"/>
              <a:t>To compare formulary lists</a:t>
            </a:r>
            <a:r>
              <a:rPr lang="en-US" smtClean="0"/>
              <a:t>, cost-savings </a:t>
            </a:r>
            <a:r>
              <a:rPr lang="en-US" dirty="0" smtClean="0"/>
              <a:t>programs and to obtain a list of pharmacies that participate in the various health plan networks, visit the website of each health plan.  </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124</a:t>
            </a:fld>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8E1667A-16DA-4174-BA47-06C643409F62}" type="slidenum">
              <a:rPr lang="en-US" smtClean="0"/>
              <a:pPr/>
              <a:t>125</a:t>
            </a:fld>
            <a:endParaRPr lang="en-US" dirty="0"/>
          </a:p>
        </p:txBody>
      </p:sp>
      <p:sp>
        <p:nvSpPr>
          <p:cNvPr id="2" name="Title 1"/>
          <p:cNvSpPr>
            <a:spLocks noGrp="1"/>
          </p:cNvSpPr>
          <p:nvPr>
            <p:ph type="title" idx="4294967295"/>
          </p:nvPr>
        </p:nvSpPr>
        <p:spPr>
          <a:xfrm>
            <a:off x="1154113" y="687388"/>
            <a:ext cx="7989887" cy="1082675"/>
          </a:xfrm>
        </p:spPr>
        <p:txBody>
          <a:bodyPr>
            <a:normAutofit/>
          </a:bodyPr>
          <a:lstStyle/>
          <a:p>
            <a:pPr algn="r"/>
            <a:r>
              <a:rPr lang="en-US" sz="2400" b="1" dirty="0" smtClean="0"/>
              <a:t>Prescription Drug Benefit </a:t>
            </a:r>
            <a:r>
              <a:rPr lang="en-US" b="1" dirty="0" smtClean="0"/>
              <a:t/>
            </a:r>
            <a:br>
              <a:rPr lang="en-US" b="1" dirty="0" smtClean="0"/>
            </a:br>
            <a:r>
              <a:rPr lang="en-US" b="1" dirty="0" smtClean="0"/>
              <a:t>Prescriptions</a:t>
            </a:r>
            <a:endParaRPr lang="en-US" dirty="0"/>
          </a:p>
        </p:txBody>
      </p:sp>
      <p:pic>
        <p:nvPicPr>
          <p:cNvPr id="5" name="Picture 4"/>
          <p:cNvPicPr>
            <a:picLocks noChangeAspect="1"/>
          </p:cNvPicPr>
          <p:nvPr/>
        </p:nvPicPr>
        <p:blipFill>
          <a:blip r:embed="rId3"/>
          <a:stretch>
            <a:fillRect/>
          </a:stretch>
        </p:blipFill>
        <p:spPr>
          <a:xfrm>
            <a:off x="381000" y="760732"/>
            <a:ext cx="5943600" cy="5867692"/>
          </a:xfrm>
          <a:prstGeom prst="rect">
            <a:avLst/>
          </a:prstGeom>
        </p:spPr>
      </p:pic>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a:t>Prescription Drug Benefit </a:t>
            </a:r>
            <a:r>
              <a:rPr lang="en-US" sz="4500" b="1" dirty="0"/>
              <a:t/>
            </a:r>
            <a:br>
              <a:rPr lang="en-US" sz="4500" b="1" dirty="0"/>
            </a:br>
            <a:r>
              <a:rPr lang="en-US" sz="4500" b="1" dirty="0"/>
              <a:t>Prescription Manager</a:t>
            </a:r>
            <a:endParaRPr lang="en-US" dirty="0"/>
          </a:p>
        </p:txBody>
      </p:sp>
      <p:sp>
        <p:nvSpPr>
          <p:cNvPr id="3" name="Content Placeholder 2"/>
          <p:cNvSpPr>
            <a:spLocks noGrp="1"/>
          </p:cNvSpPr>
          <p:nvPr>
            <p:ph idx="1"/>
          </p:nvPr>
        </p:nvSpPr>
        <p:spPr/>
        <p:txBody>
          <a:bodyPr>
            <a:normAutofit/>
          </a:bodyPr>
          <a:lstStyle/>
          <a:p>
            <a:r>
              <a:rPr lang="en-US" b="1" u="sng" dirty="0" smtClean="0"/>
              <a:t>Fully-insured managed care plans </a:t>
            </a:r>
          </a:p>
          <a:p>
            <a:pPr lvl="1"/>
            <a:r>
              <a:rPr lang="en-US" dirty="0" smtClean="0"/>
              <a:t>Health Alliance HMO</a:t>
            </a:r>
          </a:p>
          <a:p>
            <a:pPr lvl="1"/>
            <a:r>
              <a:rPr lang="en-US" dirty="0" smtClean="0"/>
              <a:t>Aetna Health Care HMO</a:t>
            </a:r>
          </a:p>
          <a:p>
            <a:pPr lvl="2"/>
            <a:r>
              <a:rPr lang="en-US" dirty="0" smtClean="0"/>
              <a:t>use a separate prescription benefit manager.  </a:t>
            </a:r>
          </a:p>
          <a:p>
            <a:endParaRPr lang="en-US" dirty="0" smtClean="0"/>
          </a:p>
          <a:p>
            <a:r>
              <a:rPr lang="en-US" dirty="0" smtClean="0"/>
              <a:t>Members who elect one of these plans must utilize a pharmacy participating in the plan’s pharmacy network or the full retail cost of the medication will be charged. Partial reimbursement may be provided if the plan participant files a paper claim with the health plan.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126</a:t>
            </a:fld>
            <a:endParaRPr lang="en-US" dirty="0"/>
          </a:p>
        </p:txBody>
      </p:sp>
    </p:spTree>
    <p:extLst>
      <p:ext uri="{BB962C8B-B14F-4D97-AF65-F5344CB8AC3E}">
        <p14:creationId xmlns:p14="http://schemas.microsoft.com/office/powerpoint/2010/main" val="96370550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a:t>Prescription Drug Benefit </a:t>
            </a:r>
            <a:r>
              <a:rPr lang="en-US" sz="4500" b="1" dirty="0"/>
              <a:t/>
            </a:r>
            <a:br>
              <a:rPr lang="en-US" sz="4500" b="1" dirty="0"/>
            </a:br>
            <a:r>
              <a:rPr lang="en-US" sz="4500" b="1" dirty="0"/>
              <a:t>Prescription Manager</a:t>
            </a:r>
            <a:endParaRPr lang="en-US" dirty="0"/>
          </a:p>
        </p:txBody>
      </p:sp>
      <p:sp>
        <p:nvSpPr>
          <p:cNvPr id="3" name="Content Placeholder 2"/>
          <p:cNvSpPr>
            <a:spLocks noGrp="1"/>
          </p:cNvSpPr>
          <p:nvPr>
            <p:ph idx="1"/>
          </p:nvPr>
        </p:nvSpPr>
        <p:spPr/>
        <p:txBody>
          <a:bodyPr>
            <a:normAutofit/>
          </a:bodyPr>
          <a:lstStyle/>
          <a:p>
            <a:r>
              <a:rPr lang="en-US" b="1" u="sng" dirty="0"/>
              <a:t>Fully-insured managed care plans </a:t>
            </a:r>
          </a:p>
          <a:p>
            <a:pPr lvl="1"/>
            <a:r>
              <a:rPr lang="en-US" dirty="0"/>
              <a:t>Health Alliance HMO</a:t>
            </a:r>
          </a:p>
          <a:p>
            <a:pPr lvl="1"/>
            <a:r>
              <a:rPr lang="en-US" dirty="0" smtClean="0"/>
              <a:t>Aetna </a:t>
            </a:r>
            <a:r>
              <a:rPr lang="en-US" dirty="0"/>
              <a:t>Health Care </a:t>
            </a:r>
            <a:r>
              <a:rPr lang="en-US" dirty="0" smtClean="0"/>
              <a:t>HMO </a:t>
            </a:r>
            <a:endParaRPr lang="en-US" dirty="0"/>
          </a:p>
          <a:p>
            <a:endParaRPr lang="en-US" dirty="0"/>
          </a:p>
          <a:p>
            <a:r>
              <a:rPr lang="en-US" dirty="0" smtClean="0"/>
              <a:t>Most plans do not cover over-the-counter drugs or drugs prescribed by medical professionals (including dentists) other than the plans participant’s primary care physician (PCP). </a:t>
            </a:r>
          </a:p>
          <a:p>
            <a:r>
              <a:rPr lang="en-US" dirty="0" smtClean="0"/>
              <a:t>Drugs prescribed by a specialist would be covered provided that the member was referred to the specialist.</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127</a:t>
            </a:fld>
            <a:endParaRPr lang="en-US" dirty="0"/>
          </a:p>
        </p:txBody>
      </p:sp>
    </p:spTree>
    <p:extLst>
      <p:ext uri="{BB962C8B-B14F-4D97-AF65-F5344CB8AC3E}">
        <p14:creationId xmlns:p14="http://schemas.microsoft.com/office/powerpoint/2010/main" val="3531914970"/>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Prescription Drug Benefit </a:t>
            </a:r>
            <a:r>
              <a:rPr lang="en-US" b="1" dirty="0" smtClean="0"/>
              <a:t/>
            </a:r>
            <a:br>
              <a:rPr lang="en-US" b="1" dirty="0" smtClean="0"/>
            </a:br>
            <a:r>
              <a:rPr lang="en-US" b="1" dirty="0" smtClean="0"/>
              <a:t>Prescription Manager</a:t>
            </a:r>
            <a:endParaRPr lang="en-US" dirty="0"/>
          </a:p>
        </p:txBody>
      </p:sp>
      <p:sp>
        <p:nvSpPr>
          <p:cNvPr id="3" name="Content Placeholder 2"/>
          <p:cNvSpPr>
            <a:spLocks noGrp="1"/>
          </p:cNvSpPr>
          <p:nvPr>
            <p:ph idx="1"/>
          </p:nvPr>
        </p:nvSpPr>
        <p:spPr/>
        <p:txBody>
          <a:bodyPr>
            <a:normAutofit/>
          </a:bodyPr>
          <a:lstStyle/>
          <a:p>
            <a:r>
              <a:rPr lang="en-US" b="1" u="sng" dirty="0" smtClean="0"/>
              <a:t>Self-insured</a:t>
            </a:r>
            <a:r>
              <a:rPr lang="en-US" dirty="0" smtClean="0"/>
              <a:t> </a:t>
            </a:r>
            <a:r>
              <a:rPr lang="en-US" b="1" u="sng" dirty="0" smtClean="0"/>
              <a:t>managed care plans </a:t>
            </a:r>
          </a:p>
          <a:p>
            <a:pPr lvl="1"/>
            <a:r>
              <a:rPr lang="en-US" dirty="0" smtClean="0"/>
              <a:t>HealthLink OAP</a:t>
            </a:r>
          </a:p>
          <a:p>
            <a:pPr lvl="1"/>
            <a:r>
              <a:rPr lang="en-US" dirty="0" smtClean="0"/>
              <a:t>Aetna Health Care OAP</a:t>
            </a:r>
          </a:p>
          <a:p>
            <a:pPr lvl="1"/>
            <a:r>
              <a:rPr lang="en-US" dirty="0" smtClean="0"/>
              <a:t>Quality Care Health Plan  (Aetna) (QCHP) </a:t>
            </a:r>
          </a:p>
          <a:p>
            <a:pPr lvl="2"/>
            <a:r>
              <a:rPr lang="en-US" dirty="0" smtClean="0"/>
              <a:t>have prescription benefits administered through CVS/caremark.</a:t>
            </a:r>
          </a:p>
          <a:p>
            <a:endParaRPr lang="en-US" dirty="0" smtClean="0"/>
          </a:p>
          <a:p>
            <a:r>
              <a:rPr lang="en-US" dirty="0" smtClean="0"/>
              <a:t>Customer care number for CVS/caremark is 877-232-8128.  Service is available 24 hours a day, 7 days a week.</a:t>
            </a:r>
          </a:p>
        </p:txBody>
      </p:sp>
      <p:sp>
        <p:nvSpPr>
          <p:cNvPr id="4" name="Slide Number Placeholder 3"/>
          <p:cNvSpPr>
            <a:spLocks noGrp="1"/>
          </p:cNvSpPr>
          <p:nvPr>
            <p:ph type="sldNum" sz="quarter" idx="12"/>
          </p:nvPr>
        </p:nvSpPr>
        <p:spPr/>
        <p:txBody>
          <a:bodyPr/>
          <a:lstStyle/>
          <a:p>
            <a:fld id="{E8E1667A-16DA-4174-BA47-06C643409F62}" type="slidenum">
              <a:rPr lang="en-US" smtClean="0"/>
              <a:pPr/>
              <a:t>128</a:t>
            </a:fld>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a:t>Prescription Drug Benefit </a:t>
            </a:r>
            <a:r>
              <a:rPr lang="en-US" sz="4500" b="1" dirty="0"/>
              <a:t/>
            </a:r>
            <a:br>
              <a:rPr lang="en-US" sz="4500" b="1" dirty="0"/>
            </a:br>
            <a:r>
              <a:rPr lang="en-US" sz="4500" b="1" dirty="0"/>
              <a:t>Prescription Manager</a:t>
            </a:r>
            <a:endParaRPr lang="en-US" dirty="0"/>
          </a:p>
        </p:txBody>
      </p:sp>
      <p:sp>
        <p:nvSpPr>
          <p:cNvPr id="3" name="Content Placeholder 2"/>
          <p:cNvSpPr>
            <a:spLocks noGrp="1"/>
          </p:cNvSpPr>
          <p:nvPr>
            <p:ph idx="1"/>
          </p:nvPr>
        </p:nvSpPr>
        <p:spPr/>
        <p:txBody>
          <a:bodyPr/>
          <a:lstStyle/>
          <a:p>
            <a:r>
              <a:rPr lang="en-US" b="1" u="sng" dirty="0"/>
              <a:t>Self-insured</a:t>
            </a:r>
            <a:r>
              <a:rPr lang="en-US" dirty="0"/>
              <a:t> </a:t>
            </a:r>
            <a:r>
              <a:rPr lang="en-US" b="1" u="sng" dirty="0"/>
              <a:t>managed care plans </a:t>
            </a:r>
          </a:p>
          <a:p>
            <a:pPr lvl="1"/>
            <a:r>
              <a:rPr lang="en-US" dirty="0"/>
              <a:t>HealthLink OAP</a:t>
            </a:r>
          </a:p>
          <a:p>
            <a:pPr lvl="1"/>
            <a:r>
              <a:rPr lang="en-US" dirty="0" smtClean="0"/>
              <a:t>Aetna </a:t>
            </a:r>
            <a:r>
              <a:rPr lang="en-US" dirty="0"/>
              <a:t>Health Care OAP</a:t>
            </a:r>
          </a:p>
          <a:p>
            <a:pPr lvl="1"/>
            <a:r>
              <a:rPr lang="en-US" dirty="0"/>
              <a:t>Quality Care Health Plan  (Aetna) (QCHP) </a:t>
            </a:r>
          </a:p>
          <a:p>
            <a:endParaRPr lang="en-US" dirty="0" smtClean="0"/>
          </a:p>
          <a:p>
            <a:r>
              <a:rPr lang="en-US" dirty="0" smtClean="0"/>
              <a:t>Most drugs purchased with a prescription from a physician or a dentist are covered; over the counter drugs are not covered, even if purchased with a prescription.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129</a:t>
            </a:fld>
            <a:endParaRPr lang="en-US" dirty="0"/>
          </a:p>
        </p:txBody>
      </p:sp>
    </p:spTree>
    <p:extLst>
      <p:ext uri="{BB962C8B-B14F-4D97-AF65-F5344CB8AC3E}">
        <p14:creationId xmlns:p14="http://schemas.microsoft.com/office/powerpoint/2010/main" val="3787064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Retirement Benefits</a:t>
            </a:r>
            <a:r>
              <a:rPr lang="en-US" dirty="0" smtClean="0"/>
              <a:t/>
            </a:r>
            <a:br>
              <a:rPr lang="en-US" dirty="0" smtClean="0"/>
            </a:br>
            <a:r>
              <a:rPr lang="en-US" dirty="0" smtClean="0"/>
              <a:t>SURS – Plan Election</a:t>
            </a:r>
            <a:endParaRPr lang="en-US" dirty="0"/>
          </a:p>
        </p:txBody>
      </p:sp>
      <p:sp>
        <p:nvSpPr>
          <p:cNvPr id="3" name="Content Placeholder 2"/>
          <p:cNvSpPr>
            <a:spLocks noGrp="1"/>
          </p:cNvSpPr>
          <p:nvPr>
            <p:ph idx="1"/>
          </p:nvPr>
        </p:nvSpPr>
        <p:spPr/>
        <p:txBody>
          <a:bodyPr>
            <a:normAutofit/>
          </a:bodyPr>
          <a:lstStyle/>
          <a:p>
            <a:r>
              <a:rPr lang="en-US" dirty="0" smtClean="0"/>
              <a:t>Employees have </a:t>
            </a:r>
            <a:r>
              <a:rPr lang="en-US" b="1" u="sng" dirty="0" smtClean="0"/>
              <a:t>six months </a:t>
            </a:r>
            <a:r>
              <a:rPr lang="en-US" dirty="0" smtClean="0"/>
              <a:t>to make a decision.</a:t>
            </a:r>
          </a:p>
          <a:p>
            <a:pPr lvl="1"/>
            <a:r>
              <a:rPr lang="en-US" u="sng" dirty="0" smtClean="0"/>
              <a:t>One-time, life-time irrevocable choice</a:t>
            </a:r>
          </a:p>
          <a:p>
            <a:pPr lvl="1"/>
            <a:r>
              <a:rPr lang="en-US" dirty="0" smtClean="0"/>
              <a:t>If enrolled previously, no need to make another selection.</a:t>
            </a:r>
          </a:p>
          <a:p>
            <a:pPr lvl="1"/>
            <a:r>
              <a:rPr lang="en-US" dirty="0" smtClean="0"/>
              <a:t>Default for no election is the Traditional Plan</a:t>
            </a:r>
          </a:p>
          <a:p>
            <a:r>
              <a:rPr lang="en-US" dirty="0" smtClean="0"/>
              <a:t>New members must choose a plan within six months from the date SURS receives certification of your employment from SIUC.  Your choice is permanent and cannot be changed.  If you were previously certified with SURS, you will not be allowed to change your selection.</a:t>
            </a:r>
          </a:p>
        </p:txBody>
      </p:sp>
      <p:sp>
        <p:nvSpPr>
          <p:cNvPr id="4" name="Slide Number Placeholder 3"/>
          <p:cNvSpPr>
            <a:spLocks noGrp="1"/>
          </p:cNvSpPr>
          <p:nvPr>
            <p:ph type="sldNum" sz="quarter" idx="12"/>
          </p:nvPr>
        </p:nvSpPr>
        <p:spPr/>
        <p:txBody>
          <a:bodyPr/>
          <a:lstStyle/>
          <a:p>
            <a:fld id="{E8E1667A-16DA-4174-BA47-06C643409F62}" type="slidenum">
              <a:rPr lang="en-US" smtClean="0"/>
              <a:pPr/>
              <a:t>13</a:t>
            </a:fld>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Self-insured Plans</a:t>
            </a:r>
            <a:r>
              <a:rPr lang="en-US" sz="4000" dirty="0" smtClean="0"/>
              <a:t/>
            </a:r>
            <a:br>
              <a:rPr lang="en-US" sz="4000" dirty="0" smtClean="0"/>
            </a:br>
            <a:r>
              <a:rPr lang="en-US" sz="4000" dirty="0" smtClean="0"/>
              <a:t>QCHP, HealthLink OAP &amp; Aetna OAP</a:t>
            </a:r>
            <a:endParaRPr lang="en-US" sz="4000" dirty="0"/>
          </a:p>
        </p:txBody>
      </p:sp>
      <p:sp>
        <p:nvSpPr>
          <p:cNvPr id="3" name="Content Placeholder 2"/>
          <p:cNvSpPr>
            <a:spLocks noGrp="1"/>
          </p:cNvSpPr>
          <p:nvPr>
            <p:ph idx="1"/>
          </p:nvPr>
        </p:nvSpPr>
        <p:spPr/>
        <p:txBody>
          <a:bodyPr>
            <a:normAutofit/>
          </a:bodyPr>
          <a:lstStyle/>
          <a:p>
            <a:r>
              <a:rPr lang="en-US" b="1" u="sng" dirty="0" smtClean="0"/>
              <a:t>Non-maintenance Medication</a:t>
            </a:r>
          </a:p>
          <a:p>
            <a:r>
              <a:rPr lang="en-US" dirty="0" smtClean="0"/>
              <a:t>In-Network Pharmacies are retail pharmacies that contract with CVS/caremark and accept the copayment for medications.</a:t>
            </a:r>
          </a:p>
          <a:p>
            <a:endParaRPr lang="en-US" dirty="0"/>
          </a:p>
          <a:p>
            <a:r>
              <a:rPr lang="en-US" b="1" u="sng" dirty="0" smtClean="0"/>
              <a:t>Out-of-Network Pharmacies </a:t>
            </a:r>
            <a:r>
              <a:rPr lang="en-US" dirty="0" smtClean="0"/>
              <a:t>are pharmacies that do not contract with CVS/caremark.  Drug cost will be higher and you will pay the full retail cost at the time of dispensing.  Reimbursement of eligible charges may be obtained by submitting a paper claim and original prescription receipts to CVS/caremark.</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130</a:t>
            </a:fld>
            <a:endParaRPr lang="en-US" dirty="0"/>
          </a:p>
        </p:txBody>
      </p:sp>
    </p:spTree>
    <p:extLst>
      <p:ext uri="{BB962C8B-B14F-4D97-AF65-F5344CB8AC3E}">
        <p14:creationId xmlns:p14="http://schemas.microsoft.com/office/powerpoint/2010/main" val="256397661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Self-insured Plans</a:t>
            </a:r>
            <a:r>
              <a:rPr lang="en-US" sz="3200" dirty="0"/>
              <a:t/>
            </a:r>
            <a:br>
              <a:rPr lang="en-US" sz="3200" dirty="0"/>
            </a:br>
            <a:r>
              <a:rPr lang="en-US" sz="3200" dirty="0"/>
              <a:t>QCHP, HealthLink OAP &amp; </a:t>
            </a:r>
            <a:r>
              <a:rPr lang="en-US" sz="3200" dirty="0" smtClean="0"/>
              <a:t>Aetna OAP</a:t>
            </a:r>
            <a:endParaRPr lang="en-US" sz="2400" dirty="0"/>
          </a:p>
        </p:txBody>
      </p:sp>
      <p:sp>
        <p:nvSpPr>
          <p:cNvPr id="3" name="Content Placeholder 2"/>
          <p:cNvSpPr>
            <a:spLocks noGrp="1"/>
          </p:cNvSpPr>
          <p:nvPr>
            <p:ph idx="1"/>
          </p:nvPr>
        </p:nvSpPr>
        <p:spPr/>
        <p:txBody>
          <a:bodyPr/>
          <a:lstStyle/>
          <a:p>
            <a:pPr lvl="1"/>
            <a:r>
              <a:rPr lang="en-US" dirty="0" smtClean="0"/>
              <a:t>Maintenance Medication Program (MMP) was developed to provide an enhanced benefit to members who used maintenance medications.  </a:t>
            </a:r>
          </a:p>
          <a:p>
            <a:pPr lvl="1"/>
            <a:r>
              <a:rPr lang="en-US" dirty="0" smtClean="0"/>
              <a:t>Participating pharmacies can </a:t>
            </a:r>
            <a:r>
              <a:rPr lang="en-US" dirty="0"/>
              <a:t>be found at:  </a:t>
            </a:r>
            <a:r>
              <a:rPr lang="en-US" dirty="0">
                <a:hlinkClick r:id="rId3"/>
              </a:rPr>
              <a:t>https://</a:t>
            </a:r>
            <a:r>
              <a:rPr lang="en-US" dirty="0" smtClean="0">
                <a:hlinkClick r:id="rId3"/>
              </a:rPr>
              <a:t>www2.illinois.gov/cms/benefits/stateemployee/pages/stateprescription.aspx</a:t>
            </a:r>
            <a:endParaRPr lang="en-US" dirty="0" smtClean="0"/>
          </a:p>
          <a:p>
            <a:pPr lvl="1"/>
            <a:r>
              <a:rPr lang="en-US" dirty="0" smtClean="0"/>
              <a:t>Plan participant’s prescription must be written for a 3 months supply.  </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131</a:t>
            </a:fld>
            <a:endParaRPr lang="en-US" dirty="0"/>
          </a:p>
        </p:txBody>
      </p:sp>
    </p:spTree>
    <p:extLst>
      <p:ext uri="{BB962C8B-B14F-4D97-AF65-F5344CB8AC3E}">
        <p14:creationId xmlns:p14="http://schemas.microsoft.com/office/powerpoint/2010/main" val="470270173"/>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Self-insured Plans</a:t>
            </a:r>
            <a:r>
              <a:rPr lang="en-US" sz="3200" dirty="0"/>
              <a:t/>
            </a:r>
            <a:br>
              <a:rPr lang="en-US" sz="3200" dirty="0"/>
            </a:br>
            <a:r>
              <a:rPr lang="en-US" sz="3200" dirty="0"/>
              <a:t>QCHP, HealthLink OAP &amp; </a:t>
            </a:r>
            <a:r>
              <a:rPr lang="en-US" sz="3200" dirty="0" smtClean="0"/>
              <a:t>Aetna </a:t>
            </a:r>
            <a:r>
              <a:rPr lang="en-US" sz="3200" dirty="0"/>
              <a:t>OAP</a:t>
            </a:r>
            <a:endParaRPr lang="en-US" sz="2400" dirty="0"/>
          </a:p>
        </p:txBody>
      </p:sp>
      <p:sp>
        <p:nvSpPr>
          <p:cNvPr id="3" name="Content Placeholder 2"/>
          <p:cNvSpPr>
            <a:spLocks noGrp="1"/>
          </p:cNvSpPr>
          <p:nvPr>
            <p:ph idx="1"/>
          </p:nvPr>
        </p:nvSpPr>
        <p:spPr/>
        <p:txBody>
          <a:bodyPr>
            <a:normAutofit/>
          </a:bodyPr>
          <a:lstStyle/>
          <a:p>
            <a:pPr marL="0" indent="0">
              <a:buNone/>
            </a:pPr>
            <a:r>
              <a:rPr lang="en-US" b="1" u="sng" dirty="0" smtClean="0"/>
              <a:t>Mail Order Pharmacy</a:t>
            </a:r>
          </a:p>
          <a:p>
            <a:pPr lvl="1"/>
            <a:r>
              <a:rPr lang="en-US" dirty="0" smtClean="0"/>
              <a:t>Provides participants the opportunity to receive medications directly at their home.</a:t>
            </a:r>
          </a:p>
          <a:p>
            <a:pPr lvl="1"/>
            <a:r>
              <a:rPr lang="en-US" dirty="0" smtClean="0"/>
              <a:t>Both maintenance and non-maintenance medications may be obtained through the mail order process.</a:t>
            </a:r>
          </a:p>
          <a:p>
            <a:pPr lvl="1"/>
            <a:r>
              <a:rPr lang="en-US" dirty="0" smtClean="0"/>
              <a:t>Original prescription must be attached to a completed mail order form and mailed to CVS.</a:t>
            </a:r>
          </a:p>
          <a:p>
            <a:pPr lvl="1"/>
            <a:r>
              <a:rPr lang="en-US" dirty="0" smtClean="0"/>
              <a:t>Order </a:t>
            </a:r>
            <a:r>
              <a:rPr lang="en-US" dirty="0"/>
              <a:t>forms </a:t>
            </a:r>
            <a:r>
              <a:rPr lang="en-US" dirty="0" smtClean="0"/>
              <a:t>are available here:  </a:t>
            </a:r>
            <a:r>
              <a:rPr lang="en-US" dirty="0">
                <a:hlinkClick r:id="rId3"/>
              </a:rPr>
              <a:t>https://</a:t>
            </a:r>
            <a:r>
              <a:rPr lang="en-US" dirty="0" smtClean="0">
                <a:hlinkClick r:id="rId3"/>
              </a:rPr>
              <a:t>www2.illinois.gov/cms/benefits/stateemployee/documents/english%20mail%20service%20order%20form.pdf</a:t>
            </a:r>
            <a:endParaRPr lang="en-US" dirty="0" smtClean="0"/>
          </a:p>
          <a:p>
            <a:pPr lvl="1"/>
            <a:r>
              <a:rPr lang="en-US" dirty="0" smtClean="0"/>
              <a:t>Refills can be obtained by contacting CVS by phone or online at </a:t>
            </a:r>
            <a:r>
              <a:rPr lang="en-US" dirty="0">
                <a:hlinkClick r:id="rId4"/>
              </a:rPr>
              <a:t>https://</a:t>
            </a:r>
            <a:r>
              <a:rPr lang="en-US" dirty="0" smtClean="0">
                <a:hlinkClick r:id="rId4"/>
              </a:rPr>
              <a:t>www.caremark.com/wps/portal</a:t>
            </a:r>
            <a:r>
              <a:rPr lang="en-US" dirty="0" smtClean="0"/>
              <a:t> </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132</a:t>
            </a:fld>
            <a:endParaRPr lang="en-US" dirty="0"/>
          </a:p>
        </p:txBody>
      </p:sp>
    </p:spTree>
    <p:extLst>
      <p:ext uri="{BB962C8B-B14F-4D97-AF65-F5344CB8AC3E}">
        <p14:creationId xmlns:p14="http://schemas.microsoft.com/office/powerpoint/2010/main" val="84290719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State Life Insurance</a:t>
            </a:r>
            <a:endParaRPr lang="en-US" dirty="0"/>
          </a:p>
        </p:txBody>
      </p:sp>
      <p:sp>
        <p:nvSpPr>
          <p:cNvPr id="3" name="Subtitle 2"/>
          <p:cNvSpPr>
            <a:spLocks noGrp="1"/>
          </p:cNvSpPr>
          <p:nvPr>
            <p:ph type="subTitle" idx="1"/>
          </p:nvPr>
        </p:nvSpPr>
        <p:spPr>
          <a:xfrm>
            <a:off x="533400" y="3228536"/>
            <a:ext cx="7854696" cy="2715064"/>
          </a:xfrm>
        </p:spPr>
        <p:txBody>
          <a:bodyPr>
            <a:normAutofit/>
          </a:bodyPr>
          <a:lstStyle/>
          <a:p>
            <a:r>
              <a:rPr lang="en-US" sz="1800" dirty="0" err="1" smtClean="0">
                <a:solidFill>
                  <a:schemeClr val="bg1"/>
                </a:solidFill>
              </a:rPr>
              <a:t>Securian</a:t>
            </a:r>
            <a:r>
              <a:rPr lang="en-US" sz="1800" dirty="0" smtClean="0">
                <a:solidFill>
                  <a:schemeClr val="bg1"/>
                </a:solidFill>
              </a:rPr>
              <a:t> Financial/Minnesota Life</a:t>
            </a:r>
          </a:p>
          <a:p>
            <a:r>
              <a:rPr lang="en-US" sz="1800" dirty="0" smtClean="0">
                <a:solidFill>
                  <a:schemeClr val="bg1"/>
                </a:solidFill>
              </a:rPr>
              <a:t>PO Box 64136</a:t>
            </a:r>
          </a:p>
          <a:p>
            <a:r>
              <a:rPr lang="en-US" sz="1800" dirty="0" smtClean="0">
                <a:solidFill>
                  <a:schemeClr val="bg1"/>
                </a:solidFill>
              </a:rPr>
              <a:t>St. Paul, MN 55164-9987</a:t>
            </a:r>
          </a:p>
          <a:p>
            <a:r>
              <a:rPr lang="en-US" sz="1800" dirty="0" smtClean="0">
                <a:solidFill>
                  <a:schemeClr val="bg1"/>
                </a:solidFill>
              </a:rPr>
              <a:t>888-202-5525</a:t>
            </a:r>
          </a:p>
          <a:p>
            <a:r>
              <a:rPr lang="en-US" sz="1800" dirty="0" smtClean="0">
                <a:solidFill>
                  <a:schemeClr val="bg1"/>
                </a:solidFill>
              </a:rPr>
              <a:t>800-526-0844 (TDD/TTY)</a:t>
            </a:r>
          </a:p>
          <a:p>
            <a:r>
              <a:rPr lang="en-US" sz="1800" dirty="0" smtClean="0">
                <a:solidFill>
                  <a:schemeClr val="bg1"/>
                </a:solidFill>
              </a:rPr>
              <a:t>Lifebenefits.com/</a:t>
            </a:r>
            <a:r>
              <a:rPr lang="en-US" sz="1800" dirty="0" err="1" smtClean="0">
                <a:solidFill>
                  <a:schemeClr val="bg1"/>
                </a:solidFill>
              </a:rPr>
              <a:t>illinios</a:t>
            </a:r>
            <a:endParaRPr lang="en-US" sz="1800" dirty="0" smtClean="0">
              <a:solidFill>
                <a:schemeClr val="bg1"/>
              </a:solidFill>
            </a:endParaRPr>
          </a:p>
          <a:p>
            <a:endParaRPr lang="en-US" sz="1800" dirty="0" smtClean="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133</a:t>
            </a:fld>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Securian</a:t>
            </a:r>
            <a:r>
              <a:rPr lang="en-US" sz="2400" dirty="0"/>
              <a:t> Financial/Minnesota Life</a:t>
            </a:r>
            <a:br>
              <a:rPr lang="en-US" sz="2400" dirty="0"/>
            </a:br>
            <a:r>
              <a:rPr lang="en-US" dirty="0" err="1" smtClean="0"/>
              <a:t>Life</a:t>
            </a:r>
            <a:r>
              <a:rPr lang="en-US" dirty="0" smtClean="0"/>
              <a:t> Coverage</a:t>
            </a:r>
            <a:endParaRPr lang="en-US" dirty="0"/>
          </a:p>
        </p:txBody>
      </p:sp>
      <p:sp>
        <p:nvSpPr>
          <p:cNvPr id="3" name="Content Placeholder 2"/>
          <p:cNvSpPr>
            <a:spLocks noGrp="1"/>
          </p:cNvSpPr>
          <p:nvPr>
            <p:ph idx="1"/>
          </p:nvPr>
        </p:nvSpPr>
        <p:spPr/>
        <p:txBody>
          <a:bodyPr>
            <a:normAutofit/>
          </a:bodyPr>
          <a:lstStyle/>
          <a:p>
            <a:r>
              <a:rPr lang="en-US" dirty="0" smtClean="0"/>
              <a:t>For employee, there are two types of term coverage available:</a:t>
            </a:r>
          </a:p>
          <a:p>
            <a:pPr lvl="1"/>
            <a:r>
              <a:rPr lang="en-US" b="1" u="sng" dirty="0" smtClean="0"/>
              <a:t>Basic Life insurance:</a:t>
            </a:r>
            <a:r>
              <a:rPr lang="en-US" b="1" dirty="0" smtClean="0"/>
              <a:t> </a:t>
            </a:r>
            <a:r>
              <a:rPr lang="en-US" dirty="0" smtClean="0"/>
              <a:t> is provided automatically at no cost to eligible employees for an amount equal to their annual salary.</a:t>
            </a:r>
          </a:p>
          <a:p>
            <a:pPr lvl="1"/>
            <a:r>
              <a:rPr lang="en-US" b="1" u="sng" dirty="0" smtClean="0"/>
              <a:t>Optional Life insurance:</a:t>
            </a:r>
            <a:r>
              <a:rPr lang="en-US" b="1" dirty="0" smtClean="0"/>
              <a:t>  </a:t>
            </a:r>
            <a:r>
              <a:rPr lang="en-US" dirty="0" smtClean="0"/>
              <a:t>is optional life insurance coverage that may be purchased at the employee’s expense.</a:t>
            </a:r>
          </a:p>
          <a:p>
            <a:pPr lvl="2"/>
            <a:r>
              <a:rPr lang="en-US" dirty="0" smtClean="0"/>
              <a:t>Optional units are in increments of your annual salary</a:t>
            </a:r>
          </a:p>
          <a:p>
            <a:pPr lvl="2"/>
            <a:r>
              <a:rPr lang="en-US" dirty="0" smtClean="0"/>
              <a:t>New employees are eligible to elect 4 times annual salary without medical underwriting</a:t>
            </a:r>
          </a:p>
          <a:p>
            <a:pPr lvl="2"/>
            <a:r>
              <a:rPr lang="en-US" dirty="0" smtClean="0"/>
              <a:t>Medical underwriting is necessary for units 5 - 8</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134</a:t>
            </a:fld>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Securian</a:t>
            </a:r>
            <a:r>
              <a:rPr lang="en-US" sz="2400" dirty="0"/>
              <a:t> Financial/Minnesota Life</a:t>
            </a:r>
            <a:br>
              <a:rPr lang="en-US" sz="2400" dirty="0"/>
            </a:br>
            <a:r>
              <a:rPr lang="en-US" dirty="0" err="1" smtClean="0"/>
              <a:t>Life</a:t>
            </a:r>
            <a:r>
              <a:rPr lang="en-US" dirty="0" smtClean="0"/>
              <a:t> Coverage</a:t>
            </a:r>
            <a:endParaRPr lang="en-US" dirty="0"/>
          </a:p>
        </p:txBody>
      </p:sp>
      <p:sp>
        <p:nvSpPr>
          <p:cNvPr id="3" name="Content Placeholder 2"/>
          <p:cNvSpPr>
            <a:spLocks noGrp="1"/>
          </p:cNvSpPr>
          <p:nvPr>
            <p:ph idx="1"/>
          </p:nvPr>
        </p:nvSpPr>
        <p:spPr/>
        <p:txBody>
          <a:bodyPr/>
          <a:lstStyle/>
          <a:p>
            <a:r>
              <a:rPr lang="en-US" b="1" dirty="0" smtClean="0"/>
              <a:t>Accidental Death &amp; Dismemberment</a:t>
            </a:r>
            <a:r>
              <a:rPr lang="en-US" dirty="0" smtClean="0"/>
              <a:t> provides a benefit for your accidental death or dismemberment which occurs as a result of an accident.  </a:t>
            </a:r>
          </a:p>
          <a:p>
            <a:r>
              <a:rPr lang="en-US" dirty="0" smtClean="0"/>
              <a:t>Coverage is available in:</a:t>
            </a:r>
          </a:p>
          <a:p>
            <a:pPr lvl="1"/>
            <a:r>
              <a:rPr lang="en-US" dirty="0" smtClean="0"/>
              <a:t>An amount equal to your basic salary; or</a:t>
            </a:r>
          </a:p>
          <a:p>
            <a:pPr lvl="1"/>
            <a:r>
              <a:rPr lang="en-US" dirty="0" smtClean="0"/>
              <a:t>The combined amount of your Basic and Member Optional Life amount (up to 5 times salary or $3 million).</a:t>
            </a:r>
          </a:p>
          <a:p>
            <a:pPr marL="393192" lvl="1"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135</a:t>
            </a:fld>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Securian</a:t>
            </a:r>
            <a:r>
              <a:rPr lang="en-US" sz="2400" dirty="0"/>
              <a:t> Financial/Minnesota Life</a:t>
            </a:r>
            <a:br>
              <a:rPr lang="en-US" sz="2400" dirty="0"/>
            </a:br>
            <a:r>
              <a:rPr lang="en-US" dirty="0" err="1" smtClean="0"/>
              <a:t>Life</a:t>
            </a:r>
            <a:r>
              <a:rPr lang="en-US" dirty="0" smtClean="0"/>
              <a:t> Coverage</a:t>
            </a:r>
            <a:endParaRPr lang="en-US" dirty="0"/>
          </a:p>
        </p:txBody>
      </p:sp>
      <p:sp>
        <p:nvSpPr>
          <p:cNvPr id="3" name="Content Placeholder 2"/>
          <p:cNvSpPr>
            <a:spLocks noGrp="1"/>
          </p:cNvSpPr>
          <p:nvPr>
            <p:ph idx="1"/>
          </p:nvPr>
        </p:nvSpPr>
        <p:spPr/>
        <p:txBody>
          <a:bodyPr/>
          <a:lstStyle/>
          <a:p>
            <a:r>
              <a:rPr lang="en-US" b="1" dirty="0" smtClean="0"/>
              <a:t>Accelerated Benefits </a:t>
            </a:r>
            <a:r>
              <a:rPr lang="en-US" dirty="0" smtClean="0"/>
              <a:t>provides accelerated payment of a partial amount of your death benefit.  If you have a terminal condition, you may request an accelerated payment of your death benefit.</a:t>
            </a:r>
          </a:p>
          <a:p>
            <a:r>
              <a:rPr lang="en-US" dirty="0" smtClean="0"/>
              <a:t>Requirements Include:</a:t>
            </a:r>
          </a:p>
          <a:p>
            <a:pPr lvl="1"/>
            <a:r>
              <a:rPr lang="en-US" dirty="0" smtClean="0"/>
              <a:t>Life expectancy is 24 months or less; and</a:t>
            </a:r>
          </a:p>
          <a:p>
            <a:pPr lvl="1"/>
            <a:r>
              <a:rPr lang="en-US" dirty="0" smtClean="0"/>
              <a:t>Certified by a physician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136</a:t>
            </a:fld>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Securian</a:t>
            </a:r>
            <a:r>
              <a:rPr lang="en-US" sz="2400" dirty="0"/>
              <a:t> Financial/Minnesota Life</a:t>
            </a:r>
            <a:br>
              <a:rPr lang="en-US" sz="2400" dirty="0"/>
            </a:br>
            <a:r>
              <a:rPr lang="en-US" dirty="0" err="1" smtClean="0"/>
              <a:t>Life</a:t>
            </a:r>
            <a:r>
              <a:rPr lang="en-US" dirty="0" smtClean="0"/>
              <a:t> Coverage</a:t>
            </a:r>
            <a:endParaRPr lang="en-US" dirty="0"/>
          </a:p>
        </p:txBody>
      </p:sp>
      <p:sp>
        <p:nvSpPr>
          <p:cNvPr id="3" name="Content Placeholder 2"/>
          <p:cNvSpPr>
            <a:spLocks noGrp="1"/>
          </p:cNvSpPr>
          <p:nvPr>
            <p:ph idx="1"/>
          </p:nvPr>
        </p:nvSpPr>
        <p:spPr/>
        <p:txBody>
          <a:bodyPr/>
          <a:lstStyle/>
          <a:p>
            <a:r>
              <a:rPr lang="en-US" b="1" dirty="0" smtClean="0"/>
              <a:t>Spouse/Civil Union Partnership Life</a:t>
            </a:r>
          </a:p>
          <a:p>
            <a:pPr lvl="1"/>
            <a:r>
              <a:rPr lang="en-US" dirty="0" smtClean="0"/>
              <a:t>Term coverage of $10,000.  Cost is $6.00 per month</a:t>
            </a:r>
          </a:p>
          <a:p>
            <a:r>
              <a:rPr lang="en-US" b="1" dirty="0" smtClean="0"/>
              <a:t>Child Life:</a:t>
            </a:r>
          </a:p>
          <a:p>
            <a:pPr lvl="1"/>
            <a:r>
              <a:rPr lang="en-US" dirty="0" smtClean="0"/>
              <a:t>Term coverage of $10,000 per child.  All dependent children age 25 and under are eligible for child life coverage.  Cost is $.70 for one or more children.</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137</a:t>
            </a:fld>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Securian</a:t>
            </a:r>
            <a:r>
              <a:rPr lang="en-US" sz="2400" dirty="0"/>
              <a:t> Financial/Minnesota Life</a:t>
            </a:r>
            <a:br>
              <a:rPr lang="en-US" sz="2400" dirty="0"/>
            </a:br>
            <a:r>
              <a:rPr lang="en-US" dirty="0" err="1" smtClean="0"/>
              <a:t>Life</a:t>
            </a:r>
            <a:r>
              <a:rPr lang="en-US" dirty="0" smtClean="0"/>
              <a:t> Coverage</a:t>
            </a:r>
            <a:endParaRPr lang="en-US" dirty="0"/>
          </a:p>
        </p:txBody>
      </p:sp>
      <p:sp>
        <p:nvSpPr>
          <p:cNvPr id="3" name="Content Placeholder 2"/>
          <p:cNvSpPr>
            <a:spLocks noGrp="1"/>
          </p:cNvSpPr>
          <p:nvPr>
            <p:ph idx="1"/>
          </p:nvPr>
        </p:nvSpPr>
        <p:spPr/>
        <p:txBody>
          <a:bodyPr/>
          <a:lstStyle/>
          <a:p>
            <a:r>
              <a:rPr lang="en-US" b="1" dirty="0" smtClean="0"/>
              <a:t>Conversion of Basic Life</a:t>
            </a:r>
          </a:p>
          <a:p>
            <a:r>
              <a:rPr lang="en-US" dirty="0" smtClean="0"/>
              <a:t>If you terminate employment, you can continue your basic life coverage by taking out an individual life insurance policy.  Rates are determined on your age at the time of conversion.</a:t>
            </a:r>
          </a:p>
          <a:p>
            <a:r>
              <a:rPr lang="en-US" b="1" dirty="0" smtClean="0"/>
              <a:t>Portability of Optional Term Life</a:t>
            </a:r>
          </a:p>
          <a:p>
            <a:pPr>
              <a:buNone/>
            </a:pPr>
            <a:r>
              <a:rPr lang="en-US" dirty="0" smtClean="0"/>
              <a:t>	If you terminate employment, you can continue your optional term life insurance coverage.  </a:t>
            </a:r>
          </a:p>
        </p:txBody>
      </p:sp>
      <p:sp>
        <p:nvSpPr>
          <p:cNvPr id="4" name="Slide Number Placeholder 3"/>
          <p:cNvSpPr>
            <a:spLocks noGrp="1"/>
          </p:cNvSpPr>
          <p:nvPr>
            <p:ph type="sldNum" sz="quarter" idx="12"/>
          </p:nvPr>
        </p:nvSpPr>
        <p:spPr/>
        <p:txBody>
          <a:bodyPr/>
          <a:lstStyle/>
          <a:p>
            <a:fld id="{E8E1667A-16DA-4174-BA47-06C643409F62}" type="slidenum">
              <a:rPr lang="en-US" smtClean="0"/>
              <a:pPr/>
              <a:t>138</a:t>
            </a:fld>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
            </a:r>
            <a:br>
              <a:rPr lang="en-US" sz="2400" dirty="0"/>
            </a:br>
            <a:r>
              <a:rPr lang="en-US" sz="2400" dirty="0" err="1"/>
              <a:t>Securian</a:t>
            </a:r>
            <a:r>
              <a:rPr lang="en-US" sz="2400" dirty="0"/>
              <a:t> Financial/Minnesota Life</a:t>
            </a:r>
            <a:br>
              <a:rPr lang="en-US" sz="2400" dirty="0"/>
            </a:br>
            <a:r>
              <a:rPr lang="en-US" sz="2400" dirty="0" err="1"/>
              <a:t>Life</a:t>
            </a:r>
            <a:r>
              <a:rPr lang="en-US" sz="2400" dirty="0"/>
              <a:t> Coverage</a:t>
            </a:r>
            <a:endParaRPr lang="en-US" sz="1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6490248"/>
              </p:ext>
            </p:extLst>
          </p:nvPr>
        </p:nvGraphicFramePr>
        <p:xfrm>
          <a:off x="581025" y="2227263"/>
          <a:ext cx="7989888" cy="3482657"/>
        </p:xfrm>
        <a:graphic>
          <a:graphicData uri="http://schemas.openxmlformats.org/drawingml/2006/table">
            <a:tbl>
              <a:tblPr firstRow="1" bandRow="1">
                <a:tableStyleId>{073A0DAA-6AF3-43AB-8588-CEC1D06C72B9}</a:tableStyleId>
              </a:tblPr>
              <a:tblGrid>
                <a:gridCol w="4290866">
                  <a:extLst>
                    <a:ext uri="{9D8B030D-6E8A-4147-A177-3AD203B41FA5}">
                      <a16:colId xmlns:a16="http://schemas.microsoft.com/office/drawing/2014/main" val="20000"/>
                    </a:ext>
                  </a:extLst>
                </a:gridCol>
                <a:gridCol w="3699022">
                  <a:extLst>
                    <a:ext uri="{9D8B030D-6E8A-4147-A177-3AD203B41FA5}">
                      <a16:colId xmlns:a16="http://schemas.microsoft.com/office/drawing/2014/main" val="20001"/>
                    </a:ext>
                  </a:extLst>
                </a:gridCol>
              </a:tblGrid>
              <a:tr h="515937">
                <a:tc>
                  <a:txBody>
                    <a:bodyPr/>
                    <a:lstStyle/>
                    <a:p>
                      <a:pPr algn="ctr"/>
                      <a:r>
                        <a:rPr lang="en-US" dirty="0" smtClean="0">
                          <a:latin typeface="Arial" panose="020B0604020202020204" pitchFamily="34" charset="0"/>
                          <a:cs typeface="Arial" panose="020B0604020202020204" pitchFamily="34" charset="0"/>
                        </a:rPr>
                        <a:t>Member by Age</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Monthly Rate Per $1,000</a:t>
                      </a:r>
                    </a:p>
                  </a:txBody>
                  <a:tcPr marL="88777" marR="88777"/>
                </a:tc>
                <a:extLst>
                  <a:ext uri="{0D108BD9-81ED-4DB2-BD59-A6C34878D82A}">
                    <a16:rowId xmlns:a16="http://schemas.microsoft.com/office/drawing/2014/main" val="10000"/>
                  </a:ext>
                </a:extLst>
              </a:tr>
              <a:tr h="370840">
                <a:tc>
                  <a:txBody>
                    <a:bodyPr/>
                    <a:lstStyle/>
                    <a:p>
                      <a:pPr algn="ctr"/>
                      <a:r>
                        <a:rPr lang="en-US" dirty="0" smtClean="0">
                          <a:latin typeface="Arial" panose="020B0604020202020204" pitchFamily="34" charset="0"/>
                          <a:cs typeface="Arial" panose="020B0604020202020204" pitchFamily="34" charset="0"/>
                        </a:rPr>
                        <a:t>Under 30</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.02</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1"/>
                  </a:ext>
                </a:extLst>
              </a:tr>
              <a:tr h="370840">
                <a:tc>
                  <a:txBody>
                    <a:bodyPr/>
                    <a:lstStyle/>
                    <a:p>
                      <a:pPr algn="ctr"/>
                      <a:r>
                        <a:rPr lang="en-US" dirty="0" smtClean="0">
                          <a:latin typeface="Arial" panose="020B0604020202020204" pitchFamily="34" charset="0"/>
                          <a:cs typeface="Arial" panose="020B0604020202020204" pitchFamily="34" charset="0"/>
                        </a:rPr>
                        <a:t>Ages 30 – 39</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.06</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2"/>
                  </a:ext>
                </a:extLst>
              </a:tr>
              <a:tr h="370840">
                <a:tc>
                  <a:txBody>
                    <a:bodyPr/>
                    <a:lstStyle/>
                    <a:p>
                      <a:pPr algn="ctr"/>
                      <a:r>
                        <a:rPr lang="en-US" dirty="0" smtClean="0">
                          <a:latin typeface="Arial" panose="020B0604020202020204" pitchFamily="34" charset="0"/>
                          <a:cs typeface="Arial" panose="020B0604020202020204" pitchFamily="34" charset="0"/>
                        </a:rPr>
                        <a:t>Ages 45 – 49</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.08</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4"/>
                  </a:ext>
                </a:extLst>
              </a:tr>
              <a:tr h="370840">
                <a:tc>
                  <a:txBody>
                    <a:bodyPr/>
                    <a:lstStyle/>
                    <a:p>
                      <a:pPr algn="ctr"/>
                      <a:r>
                        <a:rPr lang="en-US" dirty="0" smtClean="0">
                          <a:latin typeface="Arial" panose="020B0604020202020204" pitchFamily="34" charset="0"/>
                          <a:cs typeface="Arial" panose="020B0604020202020204" pitchFamily="34" charset="0"/>
                        </a:rPr>
                        <a:t>Ages 50 – 54</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.16</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5"/>
                  </a:ext>
                </a:extLst>
              </a:tr>
              <a:tr h="370840">
                <a:tc>
                  <a:txBody>
                    <a:bodyPr/>
                    <a:lstStyle/>
                    <a:p>
                      <a:pPr algn="ctr"/>
                      <a:r>
                        <a:rPr lang="en-US" dirty="0" smtClean="0">
                          <a:latin typeface="Arial" panose="020B0604020202020204" pitchFamily="34" charset="0"/>
                          <a:cs typeface="Arial" panose="020B0604020202020204" pitchFamily="34" charset="0"/>
                        </a:rPr>
                        <a:t>Ages 55 – 59</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.36</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6"/>
                  </a:ext>
                </a:extLst>
              </a:tr>
              <a:tr h="370840">
                <a:tc>
                  <a:txBody>
                    <a:bodyPr/>
                    <a:lstStyle/>
                    <a:p>
                      <a:pPr algn="ctr"/>
                      <a:r>
                        <a:rPr lang="en-US" dirty="0" smtClean="0">
                          <a:latin typeface="Arial" panose="020B0604020202020204" pitchFamily="34" charset="0"/>
                          <a:cs typeface="Arial" panose="020B0604020202020204" pitchFamily="34" charset="0"/>
                        </a:rPr>
                        <a:t>Ages 60 – 64</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.62</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7"/>
                  </a:ext>
                </a:extLst>
              </a:tr>
              <a:tr h="370840">
                <a:tc>
                  <a:txBody>
                    <a:bodyPr/>
                    <a:lstStyle/>
                    <a:p>
                      <a:pPr algn="ctr"/>
                      <a:r>
                        <a:rPr lang="en-US" dirty="0" smtClean="0">
                          <a:latin typeface="Arial" panose="020B0604020202020204" pitchFamily="34" charset="0"/>
                          <a:cs typeface="Arial" panose="020B0604020202020204" pitchFamily="34" charset="0"/>
                        </a:rPr>
                        <a:t>Ages 65 – 69</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1.22</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8"/>
                  </a:ext>
                </a:extLst>
              </a:tr>
              <a:tr h="370840">
                <a:tc>
                  <a:txBody>
                    <a:bodyPr/>
                    <a:lstStyle/>
                    <a:p>
                      <a:pPr algn="ctr"/>
                      <a:r>
                        <a:rPr lang="en-US" dirty="0" smtClean="0">
                          <a:latin typeface="Arial" panose="020B0604020202020204" pitchFamily="34" charset="0"/>
                          <a:cs typeface="Arial" panose="020B0604020202020204" pitchFamily="34" charset="0"/>
                        </a:rPr>
                        <a:t>Ages 70 and above</a:t>
                      </a:r>
                      <a:endParaRPr lang="en-US" dirty="0">
                        <a:latin typeface="Arial" panose="020B0604020202020204" pitchFamily="34" charset="0"/>
                        <a:cs typeface="Arial" panose="020B0604020202020204" pitchFamily="34" charset="0"/>
                      </a:endParaRPr>
                    </a:p>
                  </a:txBody>
                  <a:tcPr marL="88777" marR="88777"/>
                </a:tc>
                <a:tc>
                  <a:txBody>
                    <a:bodyPr/>
                    <a:lstStyle/>
                    <a:p>
                      <a:pPr algn="ctr"/>
                      <a:r>
                        <a:rPr lang="en-US" dirty="0" smtClean="0">
                          <a:latin typeface="Arial" panose="020B0604020202020204" pitchFamily="34" charset="0"/>
                          <a:cs typeface="Arial" panose="020B0604020202020204" pitchFamily="34" charset="0"/>
                        </a:rPr>
                        <a:t>2.02</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9"/>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139</a:t>
            </a:fld>
            <a:endParaRPr lang="en-US" dirty="0"/>
          </a:p>
        </p:txBody>
      </p:sp>
    </p:spTree>
    <p:extLst>
      <p:ext uri="{BB962C8B-B14F-4D97-AF65-F5344CB8AC3E}">
        <p14:creationId xmlns:p14="http://schemas.microsoft.com/office/powerpoint/2010/main" val="602613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Retirement Benefits</a:t>
            </a:r>
            <a:r>
              <a:rPr lang="en-US" dirty="0"/>
              <a:t/>
            </a:r>
            <a:br>
              <a:rPr lang="en-US" dirty="0"/>
            </a:br>
            <a:r>
              <a:rPr lang="en-US" dirty="0"/>
              <a:t>SURS – Plan Election</a:t>
            </a:r>
          </a:p>
        </p:txBody>
      </p:sp>
      <p:sp>
        <p:nvSpPr>
          <p:cNvPr id="3" name="Content Placeholder 2"/>
          <p:cNvSpPr>
            <a:spLocks noGrp="1"/>
          </p:cNvSpPr>
          <p:nvPr>
            <p:ph idx="1"/>
          </p:nvPr>
        </p:nvSpPr>
        <p:spPr/>
        <p:txBody>
          <a:bodyPr>
            <a:normAutofit/>
          </a:bodyPr>
          <a:lstStyle/>
          <a:p>
            <a:r>
              <a:rPr lang="en-US" dirty="0" smtClean="0"/>
              <a:t>Welcome letter with deadline dates from SURS</a:t>
            </a:r>
          </a:p>
          <a:p>
            <a:pPr marL="0" indent="0">
              <a:buNone/>
            </a:pPr>
            <a:endParaRPr lang="en-US" dirty="0" smtClean="0"/>
          </a:p>
          <a:p>
            <a:r>
              <a:rPr lang="en-US" dirty="0" smtClean="0"/>
              <a:t>Tier Fact Sheet indicates whether you are Tier I or Tier II</a:t>
            </a:r>
          </a:p>
          <a:p>
            <a:pPr marL="0" indent="0">
              <a:buNone/>
            </a:pPr>
            <a:endParaRPr lang="en-US" dirty="0" smtClean="0"/>
          </a:p>
          <a:p>
            <a:r>
              <a:rPr lang="en-US" dirty="0" smtClean="0"/>
              <a:t>SURS ID #;  This ID number is unique to SURS.  Use it to log into your account to view your contributions and to run estimates of your retirement benefit.</a:t>
            </a:r>
          </a:p>
          <a:p>
            <a:pPr marL="0" indent="0">
              <a:buNone/>
            </a:pPr>
            <a:endParaRPr lang="en-US" dirty="0" smtClean="0"/>
          </a:p>
          <a:p>
            <a:r>
              <a:rPr lang="en-US" dirty="0" smtClean="0"/>
              <a:t>Workbook to help you make your choice of retirement plan.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14</a:t>
            </a:fld>
            <a:endParaRPr lang="en-US" dirty="0"/>
          </a:p>
        </p:txBody>
      </p:sp>
    </p:spTree>
    <p:extLst>
      <p:ext uri="{BB962C8B-B14F-4D97-AF65-F5344CB8AC3E}">
        <p14:creationId xmlns:p14="http://schemas.microsoft.com/office/powerpoint/2010/main" val="203679355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a:t>Minnesota Life</a:t>
            </a:r>
            <a:r>
              <a:rPr lang="en-US" sz="4500" dirty="0"/>
              <a:t/>
            </a:r>
            <a:br>
              <a:rPr lang="en-US" sz="4500" dirty="0"/>
            </a:br>
            <a:r>
              <a:rPr lang="en-US" sz="4500" dirty="0"/>
              <a:t>Life Coverage</a:t>
            </a:r>
            <a:endParaRPr lang="en-US" dirty="0"/>
          </a:p>
        </p:txBody>
      </p:sp>
      <p:sp>
        <p:nvSpPr>
          <p:cNvPr id="3" name="Content Placeholder 2"/>
          <p:cNvSpPr>
            <a:spLocks noGrp="1"/>
          </p:cNvSpPr>
          <p:nvPr>
            <p:ph idx="1"/>
          </p:nvPr>
        </p:nvSpPr>
        <p:spPr/>
        <p:txBody>
          <a:bodyPr>
            <a:normAutofit/>
          </a:bodyPr>
          <a:lstStyle/>
          <a:p>
            <a:r>
              <a:rPr lang="en-US" dirty="0" smtClean="0"/>
              <a:t>Beneficiary Designation Form:</a:t>
            </a:r>
          </a:p>
          <a:p>
            <a:pPr lvl="1"/>
            <a:r>
              <a:rPr lang="en-US" dirty="0" smtClean="0"/>
              <a:t>Must be completed.  Locate form here:   </a:t>
            </a:r>
            <a:r>
              <a:rPr lang="en-US" dirty="0">
                <a:hlinkClick r:id="rId3"/>
              </a:rPr>
              <a:t>https://</a:t>
            </a:r>
            <a:r>
              <a:rPr lang="en-US" dirty="0" smtClean="0">
                <a:hlinkClick r:id="rId3"/>
              </a:rPr>
              <a:t>www2.illinois.gov/cms/benefits/StateEmployee/Documents/Life_Insurance/Life_Insurance_Beneficiary.pdf</a:t>
            </a:r>
            <a:endParaRPr lang="en-US" dirty="0" smtClean="0"/>
          </a:p>
          <a:p>
            <a:pPr lvl="1"/>
            <a:r>
              <a:rPr lang="en-US" dirty="0" smtClean="0"/>
              <a:t>May be changed or updated at any time.</a:t>
            </a:r>
          </a:p>
          <a:p>
            <a:pPr lvl="1"/>
            <a:r>
              <a:rPr lang="en-US" dirty="0" smtClean="0"/>
              <a:t>Forms may be sent directly to Minnesota Life or sent to Human Resources to keep a copy in your Benefits’ file.  HR will then send the original to Minnesota Life.</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140</a:t>
            </a:fld>
            <a:endParaRPr lang="en-US" dirty="0"/>
          </a:p>
        </p:txBody>
      </p:sp>
    </p:spTree>
    <p:extLst>
      <p:ext uri="{BB962C8B-B14F-4D97-AF65-F5344CB8AC3E}">
        <p14:creationId xmlns:p14="http://schemas.microsoft.com/office/powerpoint/2010/main" val="409891343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VOYA Term Life Insurance</a:t>
            </a:r>
            <a:endParaRPr lang="en-US" dirty="0"/>
          </a:p>
        </p:txBody>
      </p:sp>
      <p:sp>
        <p:nvSpPr>
          <p:cNvPr id="3" name="Subtitle 2"/>
          <p:cNvSpPr>
            <a:spLocks noGrp="1"/>
          </p:cNvSpPr>
          <p:nvPr>
            <p:ph type="subTitle" idx="1"/>
          </p:nvPr>
        </p:nvSpPr>
        <p:spPr>
          <a:xfrm>
            <a:off x="610880" y="3930629"/>
            <a:ext cx="7989752" cy="590321"/>
          </a:xfrm>
        </p:spPr>
        <p:txBody>
          <a:bodyPr>
            <a:noAutofit/>
          </a:bodyPr>
          <a:lstStyle/>
          <a:p>
            <a:r>
              <a:rPr lang="en-US" sz="2000" dirty="0" smtClean="0">
                <a:solidFill>
                  <a:schemeClr val="bg1"/>
                </a:solidFill>
              </a:rPr>
              <a:t>ReliaStar Life Insurance Company</a:t>
            </a:r>
          </a:p>
          <a:p>
            <a:r>
              <a:rPr lang="en-US" sz="2000" dirty="0" smtClean="0">
                <a:solidFill>
                  <a:schemeClr val="bg1"/>
                </a:solidFill>
              </a:rPr>
              <a:t>20 Washington Avenue South</a:t>
            </a:r>
          </a:p>
          <a:p>
            <a:r>
              <a:rPr lang="en-US" sz="2000" dirty="0" smtClean="0">
                <a:solidFill>
                  <a:schemeClr val="bg1"/>
                </a:solidFill>
              </a:rPr>
              <a:t>Minneapolis MN  55401-1900</a:t>
            </a:r>
            <a:endParaRPr lang="en-US" sz="20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141</a:t>
            </a:fld>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VOYA</a:t>
            </a:r>
            <a:r>
              <a:rPr lang="en-US" dirty="0" smtClean="0"/>
              <a:t/>
            </a:r>
            <a:br>
              <a:rPr lang="en-US" dirty="0" smtClean="0"/>
            </a:br>
            <a:r>
              <a:rPr lang="en-US" dirty="0" smtClean="0"/>
              <a:t>Voluntary Term Life Insurance</a:t>
            </a:r>
            <a:endParaRPr lang="en-US" dirty="0"/>
          </a:p>
        </p:txBody>
      </p:sp>
      <p:sp>
        <p:nvSpPr>
          <p:cNvPr id="3" name="Content Placeholder 2"/>
          <p:cNvSpPr>
            <a:spLocks noGrp="1"/>
          </p:cNvSpPr>
          <p:nvPr>
            <p:ph idx="1"/>
          </p:nvPr>
        </p:nvSpPr>
        <p:spPr/>
        <p:txBody>
          <a:bodyPr/>
          <a:lstStyle/>
          <a:p>
            <a:r>
              <a:rPr lang="en-US" dirty="0" smtClean="0"/>
              <a:t>VOYA provides a term life insurance coverage for you and your dependents.  </a:t>
            </a:r>
          </a:p>
          <a:p>
            <a:r>
              <a:rPr lang="en-US" dirty="0" smtClean="0"/>
              <a:t>New employees have the option of enrolling in the following without medical underwriting </a:t>
            </a:r>
            <a:r>
              <a:rPr lang="en-US" dirty="0" smtClean="0">
                <a:sym typeface="Wingdings" pitchFamily="2" charset="2"/>
              </a:rPr>
              <a:t>(guarantee issue):</a:t>
            </a:r>
            <a:endParaRPr lang="en-US" dirty="0" smtClean="0"/>
          </a:p>
          <a:p>
            <a:pPr lvl="1"/>
            <a:r>
              <a:rPr lang="en-US" dirty="0" smtClean="0"/>
              <a:t>Portable Life and AD &amp; D coverage up to $35,000 for the employee</a:t>
            </a:r>
          </a:p>
          <a:p>
            <a:pPr lvl="1"/>
            <a:r>
              <a:rPr lang="en-US" dirty="0" smtClean="0"/>
              <a:t>Portable Life and AD &amp; D coverage up to $5,000 for the spouse</a:t>
            </a:r>
          </a:p>
          <a:p>
            <a:pPr lvl="1"/>
            <a:r>
              <a:rPr lang="en-US" dirty="0" smtClean="0"/>
              <a:t>Portable Life up to $10,000 for dependent child(ren)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142</a:t>
            </a:fld>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VOYA</a:t>
            </a:r>
            <a:r>
              <a:rPr lang="en-US" dirty="0" smtClean="0"/>
              <a:t/>
            </a:r>
            <a:br>
              <a:rPr lang="en-US" dirty="0" smtClean="0"/>
            </a:br>
            <a:r>
              <a:rPr lang="en-US" dirty="0" smtClean="0"/>
              <a:t>Voluntary Term Life Insurance</a:t>
            </a:r>
            <a:endParaRPr lang="en-US" dirty="0"/>
          </a:p>
        </p:txBody>
      </p:sp>
      <p:sp>
        <p:nvSpPr>
          <p:cNvPr id="3" name="Content Placeholder 2"/>
          <p:cNvSpPr>
            <a:spLocks noGrp="1"/>
          </p:cNvSpPr>
          <p:nvPr>
            <p:ph idx="1"/>
          </p:nvPr>
        </p:nvSpPr>
        <p:spPr/>
        <p:txBody>
          <a:bodyPr>
            <a:normAutofit/>
          </a:bodyPr>
          <a:lstStyle/>
          <a:p>
            <a:r>
              <a:rPr lang="en-US" dirty="0" smtClean="0"/>
              <a:t>Employee Coverage</a:t>
            </a:r>
          </a:p>
          <a:p>
            <a:pPr lvl="1"/>
            <a:r>
              <a:rPr lang="en-US" dirty="0" smtClean="0"/>
              <a:t>May elect coverage up to 5 times basic annual earning or up to $200,000.  </a:t>
            </a:r>
          </a:p>
          <a:p>
            <a:pPr lvl="1"/>
            <a:r>
              <a:rPr lang="en-US" dirty="0" smtClean="0"/>
              <a:t>May elect Accidental Death &amp; Dismemberment</a:t>
            </a:r>
          </a:p>
          <a:p>
            <a:r>
              <a:rPr lang="en-US" dirty="0" smtClean="0"/>
              <a:t>Spouse Coverage</a:t>
            </a:r>
          </a:p>
          <a:p>
            <a:pPr lvl="1"/>
            <a:r>
              <a:rPr lang="en-US" dirty="0" smtClean="0"/>
              <a:t>May elect coverage up to 5 times basic annual earning or up to $200,000.  </a:t>
            </a:r>
          </a:p>
          <a:p>
            <a:pPr lvl="1"/>
            <a:r>
              <a:rPr lang="en-US" dirty="0" smtClean="0"/>
              <a:t>May elect Accidental Death &amp; Dismemberment</a:t>
            </a:r>
          </a:p>
          <a:p>
            <a:pPr lvl="1"/>
            <a:r>
              <a:rPr lang="en-US" dirty="0" smtClean="0"/>
              <a:t>Spouse may apply for Portable Life coverage even if the employee does not.</a:t>
            </a:r>
          </a:p>
        </p:txBody>
      </p:sp>
      <p:sp>
        <p:nvSpPr>
          <p:cNvPr id="4" name="Slide Number Placeholder 3"/>
          <p:cNvSpPr>
            <a:spLocks noGrp="1"/>
          </p:cNvSpPr>
          <p:nvPr>
            <p:ph type="sldNum" sz="quarter" idx="12"/>
          </p:nvPr>
        </p:nvSpPr>
        <p:spPr/>
        <p:txBody>
          <a:bodyPr/>
          <a:lstStyle/>
          <a:p>
            <a:fld id="{E8E1667A-16DA-4174-BA47-06C643409F62}" type="slidenum">
              <a:rPr lang="en-US" smtClean="0"/>
              <a:pPr/>
              <a:t>143</a:t>
            </a:fld>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VOYA</a:t>
            </a:r>
            <a:r>
              <a:rPr lang="en-US" dirty="0" smtClean="0"/>
              <a:t/>
            </a:r>
            <a:br>
              <a:rPr lang="en-US" dirty="0" smtClean="0"/>
            </a:br>
            <a:r>
              <a:rPr lang="en-US" dirty="0" smtClean="0"/>
              <a:t>Voluntary Term Life Insurance</a:t>
            </a:r>
            <a:endParaRPr lang="en-US" dirty="0"/>
          </a:p>
        </p:txBody>
      </p:sp>
      <p:sp>
        <p:nvSpPr>
          <p:cNvPr id="3" name="Content Placeholder 2"/>
          <p:cNvSpPr>
            <a:spLocks noGrp="1"/>
          </p:cNvSpPr>
          <p:nvPr>
            <p:ph idx="1"/>
          </p:nvPr>
        </p:nvSpPr>
        <p:spPr/>
        <p:txBody>
          <a:bodyPr/>
          <a:lstStyle/>
          <a:p>
            <a:r>
              <a:rPr lang="en-US" dirty="0" smtClean="0"/>
              <a:t>Child Coverage</a:t>
            </a:r>
          </a:p>
          <a:p>
            <a:pPr lvl="1"/>
            <a:r>
              <a:rPr lang="en-US" dirty="0" smtClean="0"/>
              <a:t>Coverage of $2,500, $5,000, $7,500 or $10,00o is available.  </a:t>
            </a:r>
          </a:p>
          <a:p>
            <a:pPr lvl="1"/>
            <a:r>
              <a:rPr lang="en-US" dirty="0" smtClean="0"/>
              <a:t>One premium covers all eligible children.</a:t>
            </a:r>
          </a:p>
          <a:p>
            <a:pPr lvl="1"/>
            <a:r>
              <a:rPr lang="en-US" dirty="0" smtClean="0"/>
              <a:t>Cost:  $.40 cents per $2,500</a:t>
            </a:r>
          </a:p>
          <a:p>
            <a:pPr lvl="1"/>
            <a:r>
              <a:rPr lang="en-US" dirty="0" smtClean="0"/>
              <a:t>Coverage continues to age 23 if unmarried and a full-time student</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144</a:t>
            </a:fld>
            <a:endParaRPr lang="en-US"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600" dirty="0"/>
              <a:t>VOYA</a:t>
            </a:r>
            <a:r>
              <a:rPr lang="en-US" sz="3600" dirty="0"/>
              <a:t/>
            </a:r>
            <a:br>
              <a:rPr lang="en-US" sz="3600" dirty="0"/>
            </a:br>
            <a:r>
              <a:rPr lang="en-US" sz="3600" dirty="0"/>
              <a:t>Voluntary Term Life Insurance</a:t>
            </a:r>
            <a:endParaRPr lang="en-US" sz="2000" dirty="0"/>
          </a:p>
        </p:txBody>
      </p:sp>
      <p:sp>
        <p:nvSpPr>
          <p:cNvPr id="3" name="Content Placeholder 2"/>
          <p:cNvSpPr>
            <a:spLocks noGrp="1"/>
          </p:cNvSpPr>
          <p:nvPr>
            <p:ph idx="1"/>
          </p:nvPr>
        </p:nvSpPr>
        <p:spPr/>
        <p:txBody>
          <a:bodyPr>
            <a:normAutofit/>
          </a:bodyPr>
          <a:lstStyle/>
          <a:p>
            <a:r>
              <a:rPr lang="en-US" dirty="0" smtClean="0"/>
              <a:t>How to apply:</a:t>
            </a:r>
          </a:p>
          <a:p>
            <a:pPr lvl="1"/>
            <a:r>
              <a:rPr lang="en-US" dirty="0" smtClean="0"/>
              <a:t>Determine the amount of insurance you and your family need.</a:t>
            </a:r>
          </a:p>
          <a:p>
            <a:pPr lvl="1"/>
            <a:r>
              <a:rPr lang="en-US" dirty="0" smtClean="0"/>
              <a:t>Employees complete the Employee Life Insurance Enrollment Form.  Spouses complete the Spouse Life Insurance Enrollment Form.</a:t>
            </a:r>
          </a:p>
          <a:p>
            <a:pPr lvl="1"/>
            <a:r>
              <a:rPr lang="en-US" dirty="0" smtClean="0"/>
              <a:t>Give completed form to Employee Benefits staff.</a:t>
            </a:r>
          </a:p>
          <a:p>
            <a:pPr lvl="1"/>
            <a:r>
              <a:rPr lang="en-US" dirty="0" smtClean="0"/>
              <a:t>Premiums for guarantee issue amounts will be deducted immediately.</a:t>
            </a:r>
          </a:p>
          <a:p>
            <a:pPr lvl="1"/>
            <a:r>
              <a:rPr lang="en-US" dirty="0" smtClean="0"/>
              <a:t>Premiums for amounts over the guarantee issue will be deducted once approval has been received.</a:t>
            </a:r>
          </a:p>
        </p:txBody>
      </p:sp>
      <p:sp>
        <p:nvSpPr>
          <p:cNvPr id="4" name="Slide Number Placeholder 3"/>
          <p:cNvSpPr>
            <a:spLocks noGrp="1"/>
          </p:cNvSpPr>
          <p:nvPr>
            <p:ph type="sldNum" sz="quarter" idx="12"/>
          </p:nvPr>
        </p:nvSpPr>
        <p:spPr/>
        <p:txBody>
          <a:bodyPr/>
          <a:lstStyle/>
          <a:p>
            <a:fld id="{E8E1667A-16DA-4174-BA47-06C643409F62}" type="slidenum">
              <a:rPr lang="en-US" smtClean="0"/>
              <a:pPr/>
              <a:t>145</a:t>
            </a:fld>
            <a:endParaRPr lang="en-US" dirty="0"/>
          </a:p>
        </p:txBody>
      </p:sp>
    </p:spTree>
    <p:extLst>
      <p:ext uri="{BB962C8B-B14F-4D97-AF65-F5344CB8AC3E}">
        <p14:creationId xmlns:p14="http://schemas.microsoft.com/office/powerpoint/2010/main" val="2555194908"/>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600" dirty="0"/>
              <a:t>VOYA</a:t>
            </a:r>
            <a:r>
              <a:rPr lang="en-US" sz="3600" dirty="0"/>
              <a:t/>
            </a:r>
            <a:br>
              <a:rPr lang="en-US" sz="3600" dirty="0"/>
            </a:br>
            <a:r>
              <a:rPr lang="en-US" sz="3600" dirty="0"/>
              <a:t>Voluntary Term Life Insurance</a:t>
            </a:r>
            <a:endParaRPr lang="en-US" sz="2000" dirty="0"/>
          </a:p>
        </p:txBody>
      </p:sp>
      <p:sp>
        <p:nvSpPr>
          <p:cNvPr id="3" name="Content Placeholder 2"/>
          <p:cNvSpPr>
            <a:spLocks noGrp="1"/>
          </p:cNvSpPr>
          <p:nvPr>
            <p:ph idx="1"/>
          </p:nvPr>
        </p:nvSpPr>
        <p:spPr/>
        <p:txBody>
          <a:bodyPr>
            <a:normAutofit/>
          </a:bodyPr>
          <a:lstStyle/>
          <a:p>
            <a:r>
              <a:rPr lang="en-US" b="1" u="sng" dirty="0"/>
              <a:t>Benefit </a:t>
            </a:r>
            <a:r>
              <a:rPr lang="en-US" b="1" u="sng" dirty="0" smtClean="0"/>
              <a:t>Description: </a:t>
            </a:r>
          </a:p>
          <a:p>
            <a:r>
              <a:rPr lang="en-US" u="sng" dirty="0">
                <a:solidFill>
                  <a:srgbClr val="000000"/>
                </a:solidFill>
                <a:hlinkClick r:id="rId3"/>
              </a:rPr>
              <a:t>http://hr.siu.edu/_</a:t>
            </a:r>
            <a:r>
              <a:rPr lang="en-US" u="sng" dirty="0" smtClean="0">
                <a:solidFill>
                  <a:srgbClr val="000000"/>
                </a:solidFill>
                <a:hlinkClick r:id="rId3"/>
              </a:rPr>
              <a:t>common/documents/benefits/voya-benefit-description.pdf</a:t>
            </a:r>
            <a:endParaRPr lang="en-US" u="sng" dirty="0" smtClean="0">
              <a:solidFill>
                <a:srgbClr val="000000"/>
              </a:solidFill>
            </a:endParaRPr>
          </a:p>
          <a:p>
            <a:r>
              <a:rPr lang="en-US" b="1" u="sng" dirty="0" smtClean="0"/>
              <a:t>Beneficiary Designation:</a:t>
            </a:r>
          </a:p>
          <a:p>
            <a:r>
              <a:rPr lang="en-US" dirty="0">
                <a:hlinkClick r:id="rId4"/>
              </a:rPr>
              <a:t>http://hr.siu.edu/_</a:t>
            </a:r>
            <a:r>
              <a:rPr lang="en-US" dirty="0" smtClean="0">
                <a:hlinkClick r:id="rId4"/>
              </a:rPr>
              <a:t>common/documents/benefits/voya-beneficiary-designation.pdf</a:t>
            </a:r>
            <a:endParaRPr lang="en-US" dirty="0" smtClean="0"/>
          </a:p>
          <a:p>
            <a:r>
              <a:rPr lang="en-US" b="1" u="sng" dirty="0" smtClean="0"/>
              <a:t>Employee Enrollment:</a:t>
            </a:r>
          </a:p>
          <a:p>
            <a:r>
              <a:rPr lang="en-US" dirty="0">
                <a:solidFill>
                  <a:srgbClr val="000000"/>
                </a:solidFill>
                <a:hlinkClick r:id="rId5"/>
              </a:rPr>
              <a:t>http://hr.siu.edu/_</a:t>
            </a:r>
            <a:r>
              <a:rPr lang="en-US" dirty="0" smtClean="0">
                <a:solidFill>
                  <a:srgbClr val="000000"/>
                </a:solidFill>
                <a:hlinkClick r:id="rId5"/>
              </a:rPr>
              <a:t>common/documents/prospective-new-employee/benefits/ing-life-insurance/employee-enroll.pdf</a:t>
            </a:r>
            <a:endParaRPr lang="en-US" dirty="0" smtClean="0">
              <a:solidFill>
                <a:srgbClr val="000000"/>
              </a:solidFill>
            </a:endParaRPr>
          </a:p>
          <a:p>
            <a:endParaRPr lang="en-US" dirty="0" smtClean="0">
              <a:solidFill>
                <a:srgbClr val="000000"/>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146</a:t>
            </a:fld>
            <a:endParaRPr lang="en-US" dirty="0"/>
          </a:p>
        </p:txBody>
      </p:sp>
    </p:spTree>
    <p:extLst>
      <p:ext uri="{BB962C8B-B14F-4D97-AF65-F5344CB8AC3E}">
        <p14:creationId xmlns:p14="http://schemas.microsoft.com/office/powerpoint/2010/main" val="2109905053"/>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600" dirty="0"/>
              <a:t>VOYA</a:t>
            </a:r>
            <a:r>
              <a:rPr lang="en-US" sz="3600" dirty="0"/>
              <a:t/>
            </a:r>
            <a:br>
              <a:rPr lang="en-US" sz="3600" dirty="0"/>
            </a:br>
            <a:r>
              <a:rPr lang="en-US" sz="3600" dirty="0"/>
              <a:t>Voluntary Term Life Insurance</a:t>
            </a:r>
            <a:endParaRPr lang="en-US" sz="2000" dirty="0"/>
          </a:p>
        </p:txBody>
      </p:sp>
      <p:sp>
        <p:nvSpPr>
          <p:cNvPr id="3" name="Content Placeholder 2"/>
          <p:cNvSpPr>
            <a:spLocks noGrp="1"/>
          </p:cNvSpPr>
          <p:nvPr>
            <p:ph idx="1"/>
          </p:nvPr>
        </p:nvSpPr>
        <p:spPr/>
        <p:txBody>
          <a:bodyPr/>
          <a:lstStyle/>
          <a:p>
            <a:r>
              <a:rPr lang="en-US" b="1" u="sng" dirty="0" smtClean="0"/>
              <a:t>Spouse Enrollment:</a:t>
            </a:r>
          </a:p>
          <a:p>
            <a:r>
              <a:rPr lang="en-US" dirty="0">
                <a:hlinkClick r:id="rId3"/>
              </a:rPr>
              <a:t>http://hr.siu.edu/_</a:t>
            </a:r>
            <a:r>
              <a:rPr lang="en-US" dirty="0" smtClean="0">
                <a:hlinkClick r:id="rId3"/>
              </a:rPr>
              <a:t>common/documents/prospective-new-employee/benefits/ing-life-insurance/spouse-enroll.pdf</a:t>
            </a:r>
            <a:endParaRPr lang="en-US" dirty="0" smtClean="0"/>
          </a:p>
          <a:p>
            <a:r>
              <a:rPr lang="en-US" b="1" u="sng" dirty="0" smtClean="0"/>
              <a:t>Proof of Good Health (Statement of Health):</a:t>
            </a:r>
          </a:p>
          <a:p>
            <a:r>
              <a:rPr lang="en-US" u="sng" dirty="0">
                <a:solidFill>
                  <a:srgbClr val="000000"/>
                </a:solidFill>
                <a:hlinkClick r:id="rId4"/>
              </a:rPr>
              <a:t>http://hr.siu.edu/_</a:t>
            </a:r>
            <a:r>
              <a:rPr lang="en-US" u="sng" dirty="0" smtClean="0">
                <a:solidFill>
                  <a:srgbClr val="000000"/>
                </a:solidFill>
                <a:hlinkClick r:id="rId4"/>
              </a:rPr>
              <a:t>common/documents/prospective-new-employee/benefits/ing-life-insurance/statement-of-health.pdf</a:t>
            </a:r>
            <a:endParaRPr lang="en-US" u="sng" dirty="0" smtClean="0">
              <a:solidFill>
                <a:srgbClr val="000000"/>
              </a:solidFill>
            </a:endParaRPr>
          </a:p>
          <a:p>
            <a:endParaRPr lang="en-US" u="sng" dirty="0">
              <a:solidFill>
                <a:srgbClr val="000000"/>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147</a:t>
            </a:fld>
            <a:endParaRPr lang="en-US" dirty="0"/>
          </a:p>
        </p:txBody>
      </p:sp>
    </p:spTree>
    <p:extLst>
      <p:ext uri="{BB962C8B-B14F-4D97-AF65-F5344CB8AC3E}">
        <p14:creationId xmlns:p14="http://schemas.microsoft.com/office/powerpoint/2010/main" val="235422951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Benefit Change Periods</a:t>
            </a:r>
            <a:endParaRPr lang="en-US" dirty="0"/>
          </a:p>
        </p:txBody>
      </p:sp>
      <p:sp>
        <p:nvSpPr>
          <p:cNvPr id="3" name="Subtitle 2"/>
          <p:cNvSpPr>
            <a:spLocks noGrp="1"/>
          </p:cNvSpPr>
          <p:nvPr>
            <p:ph type="subTitle" idx="1"/>
          </p:nvPr>
        </p:nvSpPr>
        <p:spPr>
          <a:xfrm>
            <a:off x="762000" y="3810000"/>
            <a:ext cx="7989752" cy="590321"/>
          </a:xfrm>
        </p:spPr>
        <p:txBody>
          <a:bodyPr>
            <a:noAutofit/>
          </a:bodyPr>
          <a:lstStyle/>
          <a:p>
            <a:r>
              <a:rPr lang="en-US" sz="2000" dirty="0" smtClean="0">
                <a:solidFill>
                  <a:schemeClr val="bg1"/>
                </a:solidFill>
              </a:rPr>
              <a:t>Annual Changes</a:t>
            </a:r>
          </a:p>
          <a:p>
            <a:r>
              <a:rPr lang="en-US" sz="2000" dirty="0" smtClean="0">
                <a:solidFill>
                  <a:schemeClr val="bg1"/>
                </a:solidFill>
              </a:rPr>
              <a:t>Mid-Year Changes</a:t>
            </a:r>
            <a:endParaRPr lang="en-US" sz="20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148</a:t>
            </a:fld>
            <a:endParaRPr lang="en-US"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Benefits Choice Period</a:t>
            </a:r>
            <a:r>
              <a:rPr lang="en-US" dirty="0" smtClean="0"/>
              <a:t/>
            </a:r>
            <a:br>
              <a:rPr lang="en-US" dirty="0" smtClean="0"/>
            </a:br>
            <a:r>
              <a:rPr lang="en-US" dirty="0" smtClean="0"/>
              <a:t>Annual Benefit Change Period</a:t>
            </a:r>
            <a:endParaRPr lang="en-US" dirty="0"/>
          </a:p>
        </p:txBody>
      </p:sp>
      <p:sp>
        <p:nvSpPr>
          <p:cNvPr id="3" name="Content Placeholder 2"/>
          <p:cNvSpPr>
            <a:spLocks noGrp="1"/>
          </p:cNvSpPr>
          <p:nvPr>
            <p:ph idx="1"/>
          </p:nvPr>
        </p:nvSpPr>
        <p:spPr/>
        <p:txBody>
          <a:bodyPr>
            <a:normAutofit/>
          </a:bodyPr>
          <a:lstStyle/>
          <a:p>
            <a:pPr>
              <a:buClr>
                <a:schemeClr val="accent1"/>
              </a:buClr>
              <a:buFont typeface="Arial" panose="020B0604020202020204" pitchFamily="34" charset="0"/>
              <a:buChar char="•"/>
            </a:pPr>
            <a:r>
              <a:rPr lang="en-US" dirty="0" smtClean="0"/>
              <a:t>Every year during the month of May, employees have the option of making changes to their plans.</a:t>
            </a:r>
          </a:p>
          <a:p>
            <a:pPr>
              <a:buClr>
                <a:schemeClr val="accent1"/>
              </a:buClr>
              <a:buFont typeface="Arial" panose="020B0604020202020204" pitchFamily="34" charset="0"/>
              <a:buChar char="•"/>
            </a:pPr>
            <a:r>
              <a:rPr lang="en-US" dirty="0" smtClean="0"/>
              <a:t>If you are happy with the coverages that you have, you do not have to do anything to continue with your current coverage.  </a:t>
            </a:r>
            <a:endParaRPr lang="en-US" dirty="0"/>
          </a:p>
          <a:p>
            <a:pPr>
              <a:buClr>
                <a:schemeClr val="accent1"/>
              </a:buClr>
              <a:buFont typeface="Arial" panose="020B0604020202020204" pitchFamily="34" charset="0"/>
              <a:buChar char="•"/>
            </a:pPr>
            <a:r>
              <a:rPr lang="en-US" dirty="0" smtClean="0"/>
              <a:t>If you have enrolled in a plan and decide that plan is not for you, you will have an opportunity to change.  This needs to be submitted during the month of May and becomes effective on 7/1/xx.</a:t>
            </a:r>
          </a:p>
        </p:txBody>
      </p:sp>
      <p:sp>
        <p:nvSpPr>
          <p:cNvPr id="4" name="Slide Number Placeholder 3"/>
          <p:cNvSpPr>
            <a:spLocks noGrp="1"/>
          </p:cNvSpPr>
          <p:nvPr>
            <p:ph type="sldNum" sz="quarter" idx="12"/>
          </p:nvPr>
        </p:nvSpPr>
        <p:spPr/>
        <p:txBody>
          <a:bodyPr/>
          <a:lstStyle/>
          <a:p>
            <a:fld id="{E8E1667A-16DA-4174-BA47-06C643409F62}" type="slidenum">
              <a:rPr lang="en-US" smtClean="0"/>
              <a:pPr/>
              <a:t>149</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Retirement Benefits</a:t>
            </a:r>
            <a:r>
              <a:rPr lang="en-US" dirty="0" smtClean="0"/>
              <a:t/>
            </a:r>
            <a:br>
              <a:rPr lang="en-US" dirty="0" smtClean="0"/>
            </a:br>
            <a:r>
              <a:rPr lang="en-US" dirty="0" smtClean="0"/>
              <a:t>SURS – Plan Election</a:t>
            </a:r>
            <a:endParaRPr lang="en-US" dirty="0"/>
          </a:p>
        </p:txBody>
      </p:sp>
      <p:sp>
        <p:nvSpPr>
          <p:cNvPr id="3" name="Content Placeholder 2"/>
          <p:cNvSpPr>
            <a:spLocks noGrp="1"/>
          </p:cNvSpPr>
          <p:nvPr>
            <p:ph idx="1"/>
          </p:nvPr>
        </p:nvSpPr>
        <p:spPr/>
        <p:txBody>
          <a:bodyPr>
            <a:normAutofit/>
          </a:bodyPr>
          <a:lstStyle/>
          <a:p>
            <a:r>
              <a:rPr lang="en-US" dirty="0" smtClean="0"/>
              <a:t>Election Form:  Included in your information from SURS will be an election form.  </a:t>
            </a:r>
          </a:p>
          <a:p>
            <a:endParaRPr lang="en-US" dirty="0"/>
          </a:p>
          <a:p>
            <a:r>
              <a:rPr lang="en-US" dirty="0" smtClean="0"/>
              <a:t>Complete and submit this form directly to SURS in the postage paid envelope provided or by logging into your account and making the submission on-line.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a:t>
            </a:fld>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Benefits Choice Period </a:t>
            </a:r>
            <a:r>
              <a:rPr lang="en-US" sz="5400" dirty="0" smtClean="0"/>
              <a:t/>
            </a:r>
            <a:br>
              <a:rPr lang="en-US" sz="5400" dirty="0" smtClean="0"/>
            </a:br>
            <a:r>
              <a:rPr lang="en-US" dirty="0" smtClean="0"/>
              <a:t>Annual Benefit Change Period</a:t>
            </a:r>
            <a:endParaRPr lang="en-US" dirty="0"/>
          </a:p>
        </p:txBody>
      </p:sp>
      <p:sp>
        <p:nvSpPr>
          <p:cNvPr id="3" name="Content Placeholder 2"/>
          <p:cNvSpPr>
            <a:spLocks noGrp="1"/>
          </p:cNvSpPr>
          <p:nvPr>
            <p:ph idx="1"/>
          </p:nvPr>
        </p:nvSpPr>
        <p:spPr/>
        <p:txBody>
          <a:bodyPr/>
          <a:lstStyle/>
          <a:p>
            <a:r>
              <a:rPr lang="en-US" dirty="0" smtClean="0"/>
              <a:t>During the Benefit Choice Enrollment Period, you may:</a:t>
            </a:r>
          </a:p>
          <a:p>
            <a:pPr lvl="1"/>
            <a:r>
              <a:rPr lang="en-US" dirty="0" smtClean="0"/>
              <a:t>Change your health plans, “Opt Out” or “Opt In.”</a:t>
            </a:r>
          </a:p>
          <a:p>
            <a:pPr lvl="1"/>
            <a:r>
              <a:rPr lang="en-US" dirty="0" smtClean="0"/>
              <a:t>Elect to participate or not to participate in the dental plan</a:t>
            </a:r>
          </a:p>
          <a:p>
            <a:pPr lvl="1"/>
            <a:r>
              <a:rPr lang="en-US" dirty="0" smtClean="0"/>
              <a:t>Increase/decrease optional life; Evidence of Insurability is required if increasing</a:t>
            </a:r>
          </a:p>
          <a:p>
            <a:pPr lvl="1"/>
            <a:r>
              <a:rPr lang="en-US" dirty="0" smtClean="0"/>
              <a:t>Add/Remove dependent(s)</a:t>
            </a:r>
          </a:p>
          <a:p>
            <a:pPr lvl="1"/>
            <a:r>
              <a:rPr lang="en-US" dirty="0" smtClean="0"/>
              <a:t>Enroll/re-enroll in Flex Spending Account</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150</a:t>
            </a:fld>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Mid-Year Change</a:t>
            </a:r>
            <a:endParaRPr lang="en-US" dirty="0"/>
          </a:p>
        </p:txBody>
      </p:sp>
      <p:sp>
        <p:nvSpPr>
          <p:cNvPr id="3" name="Content Placeholder 2"/>
          <p:cNvSpPr>
            <a:spLocks noGrp="1"/>
          </p:cNvSpPr>
          <p:nvPr>
            <p:ph idx="1"/>
          </p:nvPr>
        </p:nvSpPr>
        <p:spPr/>
        <p:txBody>
          <a:bodyPr>
            <a:normAutofit/>
          </a:bodyPr>
          <a:lstStyle/>
          <a:p>
            <a:pPr marL="393192" lvl="1" indent="0">
              <a:buNone/>
            </a:pPr>
            <a:r>
              <a:rPr lang="en-US" dirty="0" smtClean="0"/>
              <a:t>If during the year, you experience a change of status, you may change your benefits according to the status change.</a:t>
            </a:r>
          </a:p>
          <a:p>
            <a:pPr lvl="1"/>
            <a:r>
              <a:rPr lang="en-US" dirty="0" smtClean="0"/>
              <a:t>See pages 11 and 12 of the State of Illinois Benefit Handbook for status changes.</a:t>
            </a:r>
          </a:p>
          <a:p>
            <a:pPr lvl="1"/>
            <a:r>
              <a:rPr lang="en-US" dirty="0" smtClean="0"/>
              <a:t>See pages 13 &amp; 14 for documentation requirements.</a:t>
            </a:r>
          </a:p>
          <a:p>
            <a:pPr lvl="1"/>
            <a:r>
              <a:rPr lang="en-US" dirty="0" smtClean="0"/>
              <a:t>You have </a:t>
            </a:r>
            <a:r>
              <a:rPr lang="en-US" b="1" i="1" u="sng" dirty="0" smtClean="0"/>
              <a:t>60 days </a:t>
            </a:r>
            <a:r>
              <a:rPr lang="en-US" dirty="0" smtClean="0"/>
              <a:t>after a qualifying event to submit your benefit election change on-line at </a:t>
            </a:r>
            <a:r>
              <a:rPr lang="en-US" dirty="0" smtClean="0">
                <a:hlinkClick r:id="rId3"/>
              </a:rPr>
              <a:t>www.mybenefits.Illinois.gov</a:t>
            </a:r>
            <a:r>
              <a:rPr lang="en-US" dirty="0" smtClean="0"/>
              <a:t>.  Failure to make the change within the 60 days time limit will void your change of status and you will have to wait until the next Benefits Choice to make your change.</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151</a:t>
            </a:fld>
            <a:endParaRPr lang="en-US"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Examples</a:t>
            </a:r>
            <a:r>
              <a:rPr lang="en-US" dirty="0" smtClean="0"/>
              <a:t/>
            </a:r>
            <a:br>
              <a:rPr lang="en-US" dirty="0" smtClean="0"/>
            </a:br>
            <a:r>
              <a:rPr lang="en-US" dirty="0" smtClean="0"/>
              <a:t>Qualifying Change of Status</a:t>
            </a:r>
            <a:endParaRPr lang="en-US" dirty="0"/>
          </a:p>
        </p:txBody>
      </p:sp>
      <p:sp>
        <p:nvSpPr>
          <p:cNvPr id="3" name="Content Placeholder 2"/>
          <p:cNvSpPr>
            <a:spLocks noGrp="1"/>
          </p:cNvSpPr>
          <p:nvPr>
            <p:ph idx="1"/>
          </p:nvPr>
        </p:nvSpPr>
        <p:spPr/>
        <p:txBody>
          <a:bodyPr>
            <a:normAutofit/>
          </a:bodyPr>
          <a:lstStyle/>
          <a:p>
            <a:pPr lvl="1"/>
            <a:r>
              <a:rPr lang="en-US" dirty="0" smtClean="0"/>
              <a:t>Newborn/newly acquired dependent</a:t>
            </a:r>
          </a:p>
          <a:p>
            <a:pPr lvl="1"/>
            <a:r>
              <a:rPr lang="en-US" dirty="0" smtClean="0"/>
              <a:t>Marriage</a:t>
            </a:r>
          </a:p>
          <a:p>
            <a:pPr lvl="1"/>
            <a:r>
              <a:rPr lang="en-US" dirty="0" smtClean="0"/>
              <a:t>Divorce</a:t>
            </a:r>
          </a:p>
          <a:p>
            <a:pPr lvl="1"/>
            <a:r>
              <a:rPr lang="en-US" dirty="0" smtClean="0"/>
              <a:t>Death of spouse or dependent</a:t>
            </a:r>
          </a:p>
          <a:p>
            <a:pPr lvl="1"/>
            <a:r>
              <a:rPr lang="en-US" dirty="0" smtClean="0"/>
              <a:t>Change in your spouse’s or dependent’s employment status</a:t>
            </a:r>
          </a:p>
          <a:p>
            <a:pPr lvl="1"/>
            <a:r>
              <a:rPr lang="en-US" dirty="0" smtClean="0"/>
              <a:t>Dependent who no longer meets eligibility criteria</a:t>
            </a:r>
          </a:p>
          <a:p>
            <a:pPr lvl="1"/>
            <a:r>
              <a:rPr lang="en-US" dirty="0" smtClean="0"/>
              <a:t>Change in Public Aid recipient status or Medicare status</a:t>
            </a:r>
          </a:p>
          <a:p>
            <a:pPr lvl="1"/>
            <a:r>
              <a:rPr lang="en-US" dirty="0" smtClean="0"/>
              <a:t>Court </a:t>
            </a:r>
            <a:r>
              <a:rPr lang="en-US" smtClean="0"/>
              <a:t>order resulting in gaining or losing </a:t>
            </a:r>
            <a:r>
              <a:rPr lang="en-US" dirty="0" smtClean="0"/>
              <a:t>custody</a:t>
            </a:r>
          </a:p>
          <a:p>
            <a:pPr lvl="1"/>
            <a:r>
              <a:rPr lang="en-US" smtClean="0"/>
              <a:t>Going </a:t>
            </a:r>
            <a:r>
              <a:rPr lang="en-US" dirty="0" smtClean="0"/>
              <a:t>on or off a Leave of Absence</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152</a:t>
            </a:fld>
            <a:endParaRPr lang="en-US"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make changes</a:t>
            </a:r>
            <a:endParaRPr lang="en-US" dirty="0"/>
          </a:p>
        </p:txBody>
      </p:sp>
      <p:sp>
        <p:nvSpPr>
          <p:cNvPr id="3" name="Content Placeholder 2"/>
          <p:cNvSpPr>
            <a:spLocks noGrp="1"/>
          </p:cNvSpPr>
          <p:nvPr>
            <p:ph idx="1"/>
          </p:nvPr>
        </p:nvSpPr>
        <p:spPr/>
        <p:txBody>
          <a:bodyPr/>
          <a:lstStyle/>
          <a:p>
            <a:r>
              <a:rPr lang="en-US" dirty="0" smtClean="0"/>
              <a:t>Go online to </a:t>
            </a:r>
            <a:r>
              <a:rPr lang="en-US" dirty="0" smtClean="0">
                <a:hlinkClick r:id="rId3"/>
              </a:rPr>
              <a:t>www.mybenefits.Illinois.gov</a:t>
            </a:r>
            <a:endParaRPr lang="en-US" dirty="0" smtClean="0"/>
          </a:p>
          <a:p>
            <a:r>
              <a:rPr lang="en-US" dirty="0" smtClean="0"/>
              <a:t>Benefit Choice Changes (May 1 – May 31) </a:t>
            </a:r>
          </a:p>
          <a:p>
            <a:pPr lvl="1"/>
            <a:r>
              <a:rPr lang="en-US" dirty="0" smtClean="0"/>
              <a:t>Select Benefits Choice as reason</a:t>
            </a:r>
          </a:p>
          <a:p>
            <a:r>
              <a:rPr lang="en-US" dirty="0" smtClean="0"/>
              <a:t>Mid year changes</a:t>
            </a:r>
          </a:p>
          <a:p>
            <a:pPr lvl="1"/>
            <a:r>
              <a:rPr lang="en-US" dirty="0" smtClean="0"/>
              <a:t>Select reason for change</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153</a:t>
            </a:fld>
            <a:endParaRPr lang="en-US" dirty="0"/>
          </a:p>
        </p:txBody>
      </p:sp>
    </p:spTree>
    <p:extLst>
      <p:ext uri="{BB962C8B-B14F-4D97-AF65-F5344CB8AC3E}">
        <p14:creationId xmlns:p14="http://schemas.microsoft.com/office/powerpoint/2010/main" val="300107974"/>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Leave of Absence</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154</a:t>
            </a:fld>
            <a:endParaRPr lang="en-US"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Leave of Absences</a:t>
            </a:r>
            <a:endParaRPr lang="en-US" dirty="0"/>
          </a:p>
        </p:txBody>
      </p:sp>
      <p:sp>
        <p:nvSpPr>
          <p:cNvPr id="3" name="Content Placeholder 2"/>
          <p:cNvSpPr>
            <a:spLocks noGrp="1"/>
          </p:cNvSpPr>
          <p:nvPr>
            <p:ph idx="1"/>
          </p:nvPr>
        </p:nvSpPr>
        <p:spPr/>
        <p:txBody>
          <a:bodyPr>
            <a:normAutofit/>
          </a:bodyPr>
          <a:lstStyle/>
          <a:p>
            <a:r>
              <a:rPr lang="en-US" dirty="0" smtClean="0"/>
              <a:t>There are several leaves that you will be responsible to pay insurance premiums while away from work.</a:t>
            </a:r>
          </a:p>
          <a:p>
            <a:pPr lvl="1"/>
            <a:r>
              <a:rPr lang="en-US" dirty="0" smtClean="0"/>
              <a:t>Disability Leave</a:t>
            </a:r>
          </a:p>
          <a:p>
            <a:pPr lvl="1"/>
            <a:r>
              <a:rPr lang="en-US" dirty="0" smtClean="0"/>
              <a:t>Medical or FMLA</a:t>
            </a:r>
          </a:p>
          <a:p>
            <a:pPr lvl="1"/>
            <a:r>
              <a:rPr lang="en-US" dirty="0" smtClean="0"/>
              <a:t>Family Leave, non-medical</a:t>
            </a:r>
          </a:p>
          <a:p>
            <a:pPr lvl="1"/>
            <a:r>
              <a:rPr lang="en-US" dirty="0" smtClean="0"/>
              <a:t>Military Leave</a:t>
            </a:r>
          </a:p>
          <a:p>
            <a:pPr lvl="1"/>
            <a:r>
              <a:rPr lang="en-US" dirty="0" smtClean="0"/>
              <a:t>Education/Sabbatical Leave</a:t>
            </a:r>
          </a:p>
          <a:p>
            <a:pPr lvl="1"/>
            <a:r>
              <a:rPr lang="en-US" dirty="0" smtClean="0"/>
              <a:t>Seasonal Leave</a:t>
            </a:r>
          </a:p>
          <a:p>
            <a:pPr lvl="1"/>
            <a:r>
              <a:rPr lang="en-US" dirty="0" smtClean="0"/>
              <a:t>Dock/Suspension</a:t>
            </a:r>
          </a:p>
          <a:p>
            <a:pPr lvl="1"/>
            <a:r>
              <a:rPr lang="en-US" dirty="0" smtClean="0"/>
              <a:t>Personal Leave</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155</a:t>
            </a:fld>
            <a:endParaRPr lang="en-US"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Leave of Absence</a:t>
            </a:r>
            <a:endParaRPr lang="en-US" dirty="0"/>
          </a:p>
        </p:txBody>
      </p:sp>
      <p:sp>
        <p:nvSpPr>
          <p:cNvPr id="3" name="Content Placeholder 2"/>
          <p:cNvSpPr>
            <a:spLocks noGrp="1"/>
          </p:cNvSpPr>
          <p:nvPr>
            <p:ph idx="1"/>
          </p:nvPr>
        </p:nvSpPr>
        <p:spPr/>
        <p:txBody>
          <a:bodyPr/>
          <a:lstStyle/>
          <a:p>
            <a:pPr lvl="1"/>
            <a:r>
              <a:rPr lang="en-US" dirty="0" smtClean="0"/>
              <a:t>If you are going to be off payroll for any reason, during your leave, you will be billed for your insurance from Central Management Services.  </a:t>
            </a:r>
          </a:p>
          <a:p>
            <a:pPr lvl="1"/>
            <a:r>
              <a:rPr lang="en-US" dirty="0" smtClean="0"/>
              <a:t>You may make changes to reduce your premiums, but be sure to contact Employee Benefits Office to discuss your options before going on a leave.</a:t>
            </a:r>
          </a:p>
          <a:p>
            <a:pPr lvl="1"/>
            <a:r>
              <a:rPr lang="en-US" dirty="0" smtClean="0"/>
              <a:t>If you do not pay while you are on a LOA, CMS Special Payment Programs Unit will collect payment through involuntary withholding.  Contact CMS to make payment arrangements  at 1-800-442-1300.</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156</a:t>
            </a:fld>
            <a:endParaRPr lang="en-US"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Member Responsibilities</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157</a:t>
            </a:fld>
            <a:endParaRPr lang="en-US"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Responsibilities</a:t>
            </a:r>
            <a:endParaRPr lang="en-US" dirty="0"/>
          </a:p>
        </p:txBody>
      </p:sp>
      <p:sp>
        <p:nvSpPr>
          <p:cNvPr id="3" name="Content Placeholder 2"/>
          <p:cNvSpPr>
            <a:spLocks noGrp="1"/>
          </p:cNvSpPr>
          <p:nvPr>
            <p:ph idx="1"/>
          </p:nvPr>
        </p:nvSpPr>
        <p:spPr/>
        <p:txBody>
          <a:bodyPr>
            <a:normAutofit/>
          </a:bodyPr>
          <a:lstStyle/>
          <a:p>
            <a:pPr lvl="1"/>
            <a:r>
              <a:rPr lang="en-US" sz="2000" dirty="0" smtClean="0"/>
              <a:t>It is each Member’s responsibility to know their benefits and review the information in the State of Illinois Benefits Handbook.</a:t>
            </a:r>
          </a:p>
          <a:p>
            <a:pPr lvl="1"/>
            <a:r>
              <a:rPr lang="en-US" sz="2000" dirty="0" smtClean="0"/>
              <a:t>Notify your Group Insurance Representative when any life changes occur</a:t>
            </a:r>
          </a:p>
          <a:p>
            <a:pPr lvl="2"/>
            <a:r>
              <a:rPr lang="en-US" sz="1800" dirty="0" smtClean="0"/>
              <a:t>Life changing event</a:t>
            </a:r>
          </a:p>
          <a:p>
            <a:pPr lvl="2"/>
            <a:r>
              <a:rPr lang="en-US" sz="1800" dirty="0" smtClean="0"/>
              <a:t>Address Change</a:t>
            </a:r>
          </a:p>
          <a:p>
            <a:pPr lvl="2"/>
            <a:r>
              <a:rPr lang="en-US" sz="1800" dirty="0" smtClean="0"/>
              <a:t>Loss of Eligibility</a:t>
            </a:r>
          </a:p>
          <a:p>
            <a:pPr lvl="2"/>
            <a:r>
              <a:rPr lang="en-US" sz="1800" dirty="0" smtClean="0"/>
              <a:t>Leave of Absence</a:t>
            </a:r>
          </a:p>
          <a:p>
            <a:pPr lvl="2"/>
            <a:r>
              <a:rPr lang="en-US" sz="1800" dirty="0" smtClean="0"/>
              <a:t>Other events (page 11 – 14 in the Benefits Handbook)</a:t>
            </a:r>
            <a:endParaRPr lang="en-US" sz="1800"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158</a:t>
            </a:fld>
            <a:endParaRPr lang="en-US"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Enrollment</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159</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Retirement Benefits</a:t>
            </a:r>
            <a:r>
              <a:rPr lang="en-US" dirty="0"/>
              <a:t/>
            </a:r>
            <a:br>
              <a:rPr lang="en-US" dirty="0"/>
            </a:br>
            <a:r>
              <a:rPr lang="en-US" dirty="0"/>
              <a:t>SURS – </a:t>
            </a:r>
            <a:r>
              <a:rPr lang="en-US" dirty="0" smtClean="0"/>
              <a:t>Making Your Election</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If you need help in making your election, here are some things to help you decide.</a:t>
            </a:r>
          </a:p>
          <a:p>
            <a:pPr marL="0" indent="0">
              <a:buNone/>
            </a:pPr>
            <a:endParaRPr lang="en-US" u="sng" dirty="0" smtClean="0"/>
          </a:p>
          <a:p>
            <a:pPr>
              <a:buFont typeface="Wingdings" panose="05000000000000000000" pitchFamily="2" charset="2"/>
              <a:buChar char="§"/>
            </a:pPr>
            <a:r>
              <a:rPr lang="en-US" u="sng" dirty="0" smtClean="0"/>
              <a:t>Webinar</a:t>
            </a:r>
            <a:r>
              <a:rPr lang="en-US" dirty="0"/>
              <a:t>:  </a:t>
            </a:r>
            <a:r>
              <a:rPr lang="en-US" dirty="0" smtClean="0"/>
              <a:t>Sign up for a webinar.  Visit the SURS </a:t>
            </a:r>
            <a:r>
              <a:rPr lang="en-US" dirty="0"/>
              <a:t>website </a:t>
            </a:r>
            <a:r>
              <a:rPr lang="en-US" dirty="0" smtClean="0"/>
              <a:t>at </a:t>
            </a:r>
            <a:r>
              <a:rPr lang="en-US" dirty="0" smtClean="0">
                <a:hlinkClick r:id="rId3"/>
              </a:rPr>
              <a:t>http</a:t>
            </a:r>
            <a:r>
              <a:rPr lang="en-US" dirty="0">
                <a:hlinkClick r:id="rId3"/>
              </a:rPr>
              <a:t>://</a:t>
            </a:r>
            <a:r>
              <a:rPr lang="en-US" dirty="0" smtClean="0">
                <a:hlinkClick r:id="rId3"/>
              </a:rPr>
              <a:t>www.surs.org/seminars-webinars</a:t>
            </a:r>
            <a:r>
              <a:rPr lang="en-US" dirty="0"/>
              <a:t> </a:t>
            </a:r>
            <a:r>
              <a:rPr lang="en-US" dirty="0" smtClean="0"/>
              <a:t>and </a:t>
            </a:r>
            <a:r>
              <a:rPr lang="en-US" dirty="0"/>
              <a:t>register on a date that fits your schedule.  </a:t>
            </a:r>
            <a:endParaRPr lang="en-US" dirty="0" smtClean="0"/>
          </a:p>
          <a:p>
            <a:pPr>
              <a:buFont typeface="Wingdings" panose="05000000000000000000" pitchFamily="2" charset="2"/>
              <a:buChar char="§"/>
            </a:pPr>
            <a:endParaRPr lang="en-US" dirty="0"/>
          </a:p>
          <a:p>
            <a:pPr>
              <a:buFont typeface="Wingdings" panose="05000000000000000000" pitchFamily="2" charset="2"/>
              <a:buChar char="§"/>
            </a:pPr>
            <a:r>
              <a:rPr lang="en-US" u="sng" dirty="0"/>
              <a:t>Videos</a:t>
            </a:r>
            <a:r>
              <a:rPr lang="en-US" dirty="0"/>
              <a:t>:  </a:t>
            </a:r>
            <a:r>
              <a:rPr lang="en-US" dirty="0" smtClean="0"/>
              <a:t>Watch a video.  There </a:t>
            </a:r>
            <a:r>
              <a:rPr lang="en-US" dirty="0"/>
              <a:t>are several videos that you may view at </a:t>
            </a:r>
            <a:r>
              <a:rPr lang="en-US" dirty="0">
                <a:hlinkClick r:id="rId4"/>
              </a:rPr>
              <a:t>http://</a:t>
            </a:r>
            <a:r>
              <a:rPr lang="en-US" dirty="0" smtClean="0">
                <a:hlinkClick r:id="rId4"/>
              </a:rPr>
              <a:t>www.surs.org/videos</a:t>
            </a:r>
            <a:r>
              <a:rPr lang="en-US" dirty="0" smtClean="0"/>
              <a:t> to help you decide.  </a:t>
            </a:r>
          </a:p>
          <a:p>
            <a:pPr>
              <a:buFont typeface="Wingdings" panose="05000000000000000000" pitchFamily="2" charset="2"/>
              <a:buChar char="§"/>
            </a:pPr>
            <a:endParaRPr lang="en-US" dirty="0" smtClean="0"/>
          </a:p>
          <a:p>
            <a:pPr>
              <a:buFont typeface="Wingdings" panose="05000000000000000000" pitchFamily="2" charset="2"/>
              <a:buChar char="§"/>
            </a:pPr>
            <a:r>
              <a:rPr lang="en-US" u="sng" dirty="0" smtClean="0"/>
              <a:t>Member Guides</a:t>
            </a:r>
            <a:r>
              <a:rPr lang="en-US" dirty="0" smtClean="0"/>
              <a:t>:  Review these guides to further answer questions about the plan. </a:t>
            </a:r>
          </a:p>
          <a:p>
            <a:pPr>
              <a:buFont typeface="Wingdings" panose="05000000000000000000" pitchFamily="2" charset="2"/>
              <a:buChar char="§"/>
            </a:pPr>
            <a:endParaRPr lang="en-US" dirty="0"/>
          </a:p>
          <a:p>
            <a:pPr>
              <a:buFont typeface="Wingdings" panose="05000000000000000000" pitchFamily="2" charset="2"/>
              <a:buChar char="§"/>
            </a:pPr>
            <a:r>
              <a:rPr lang="en-US" u="sng" dirty="0" smtClean="0"/>
              <a:t>Call SURS:  </a:t>
            </a:r>
            <a:r>
              <a:rPr lang="en-US" dirty="0" smtClean="0"/>
              <a:t>Call SURS at 1-800-275-7877 if you need further assistance in picking a plan.</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16</a:t>
            </a:fld>
            <a:endParaRPr lang="en-US" dirty="0"/>
          </a:p>
        </p:txBody>
      </p:sp>
    </p:spTree>
    <p:extLst>
      <p:ext uri="{BB962C8B-B14F-4D97-AF65-F5344CB8AC3E}">
        <p14:creationId xmlns:p14="http://schemas.microsoft.com/office/powerpoint/2010/main" val="903908445"/>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Enrolling or Opting Out</a:t>
            </a:r>
            <a:endParaRPr lang="en-US" dirty="0"/>
          </a:p>
        </p:txBody>
      </p:sp>
      <p:sp>
        <p:nvSpPr>
          <p:cNvPr id="3" name="Content Placeholder 2"/>
          <p:cNvSpPr>
            <a:spLocks noGrp="1"/>
          </p:cNvSpPr>
          <p:nvPr>
            <p:ph idx="1"/>
          </p:nvPr>
        </p:nvSpPr>
        <p:spPr/>
        <p:txBody>
          <a:bodyPr>
            <a:normAutofit/>
          </a:bodyPr>
          <a:lstStyle/>
          <a:p>
            <a:r>
              <a:rPr lang="en-US" dirty="0" smtClean="0"/>
              <a:t>Enrollment/opting out must be done at:</a:t>
            </a:r>
          </a:p>
          <a:p>
            <a:pPr lvl="1"/>
            <a:r>
              <a:rPr lang="en-US" dirty="0" smtClean="0"/>
              <a:t>www.mybenefits.Illinois.gov</a:t>
            </a:r>
          </a:p>
          <a:p>
            <a:pPr lvl="1"/>
            <a:r>
              <a:rPr lang="en-US" dirty="0" smtClean="0"/>
              <a:t>Upload any documentation needed</a:t>
            </a:r>
          </a:p>
          <a:p>
            <a:endParaRPr lang="en-US" dirty="0" smtClean="0"/>
          </a:p>
          <a:p>
            <a:r>
              <a:rPr lang="en-US" dirty="0" smtClean="0"/>
              <a:t>Return to Employee Benefits any Optional Plan Enrollment Forms, if enrolling into:</a:t>
            </a:r>
          </a:p>
          <a:p>
            <a:pPr lvl="1"/>
            <a:r>
              <a:rPr lang="en-US" dirty="0" smtClean="0"/>
              <a:t>Prudential LTD</a:t>
            </a:r>
          </a:p>
          <a:p>
            <a:pPr marL="667512" lvl="2" indent="0">
              <a:buNone/>
            </a:pPr>
            <a:r>
              <a:rPr lang="en-US" dirty="0" smtClean="0"/>
              <a:t>or</a:t>
            </a:r>
          </a:p>
          <a:p>
            <a:pPr lvl="1"/>
            <a:r>
              <a:rPr lang="en-US" dirty="0" smtClean="0"/>
              <a:t>VOYA Term Life</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160</a:t>
            </a:fld>
            <a:endParaRPr lang="en-US"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a:t>This concludes our presentation.  </a:t>
            </a:r>
            <a:endParaRPr lang="en-US" dirty="0" smtClean="0"/>
          </a:p>
          <a:p>
            <a:endParaRPr lang="en-US" dirty="0"/>
          </a:p>
          <a:p>
            <a:r>
              <a:rPr lang="en-US" dirty="0" smtClean="0"/>
              <a:t>Employee </a:t>
            </a:r>
            <a:r>
              <a:rPr lang="en-US" dirty="0"/>
              <a:t>Benefits </a:t>
            </a:r>
            <a:r>
              <a:rPr lang="en-US" dirty="0" smtClean="0"/>
              <a:t>can be reached at 618-453-6668 or call the Benefits presenter with the information provided to you at orientation.</a:t>
            </a:r>
            <a:endParaRPr lang="en-US" dirty="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161</a:t>
            </a:fld>
            <a:endParaRPr lang="en-US" dirty="0"/>
          </a:p>
        </p:txBody>
      </p:sp>
    </p:spTree>
    <p:extLst>
      <p:ext uri="{BB962C8B-B14F-4D97-AF65-F5344CB8AC3E}">
        <p14:creationId xmlns:p14="http://schemas.microsoft.com/office/powerpoint/2010/main" val="719745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Retirement Benefits</a:t>
            </a:r>
            <a:r>
              <a:rPr lang="en-US" dirty="0"/>
              <a:t/>
            </a:r>
            <a:br>
              <a:rPr lang="en-US" dirty="0"/>
            </a:br>
            <a:r>
              <a:rPr lang="en-US" dirty="0"/>
              <a:t>SURS</a:t>
            </a:r>
          </a:p>
        </p:txBody>
      </p:sp>
      <p:sp>
        <p:nvSpPr>
          <p:cNvPr id="3" name="Content Placeholder 2"/>
          <p:cNvSpPr>
            <a:spLocks noGrp="1"/>
          </p:cNvSpPr>
          <p:nvPr>
            <p:ph idx="1"/>
          </p:nvPr>
        </p:nvSpPr>
        <p:spPr/>
        <p:txBody>
          <a:bodyPr>
            <a:normAutofit/>
          </a:bodyPr>
          <a:lstStyle/>
          <a:p>
            <a:r>
              <a:rPr lang="en-US" dirty="0" smtClean="0"/>
              <a:t>After making your election, you will receive confirmation and a beneficiary designation to complete and return to SURS.  </a:t>
            </a:r>
          </a:p>
          <a:p>
            <a:endParaRPr lang="en-US" dirty="0"/>
          </a:p>
          <a:p>
            <a:r>
              <a:rPr lang="en-US" dirty="0"/>
              <a:t>If you elect the Self-Managed Plan, you must select your provider and investment options online at netbenefits.com/</a:t>
            </a:r>
            <a:r>
              <a:rPr lang="en-US" dirty="0" err="1"/>
              <a:t>surs</a:t>
            </a:r>
            <a:r>
              <a:rPr lang="en-US" dirty="0"/>
              <a:t>.  If you elect the SMP electronically at </a:t>
            </a:r>
            <a:r>
              <a:rPr lang="en-US" dirty="0">
                <a:hlinkClick r:id="rId3"/>
              </a:rPr>
              <a:t>www.surs.org</a:t>
            </a:r>
            <a:r>
              <a:rPr lang="en-US" dirty="0"/>
              <a:t>, you will automatically be directed to the net benefits website to complete your investment selections.  If you do not select your provider(s) or investment options, you will be defaulted into an age appropriate target date fund</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17</a:t>
            </a:fld>
            <a:endParaRPr lang="en-US" dirty="0"/>
          </a:p>
        </p:txBody>
      </p:sp>
    </p:spTree>
    <p:extLst>
      <p:ext uri="{BB962C8B-B14F-4D97-AF65-F5344CB8AC3E}">
        <p14:creationId xmlns:p14="http://schemas.microsoft.com/office/powerpoint/2010/main" val="341510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a:t>Retirement Benefits</a:t>
            </a:r>
            <a:r>
              <a:rPr lang="en-US" sz="4500" dirty="0"/>
              <a:t/>
            </a:r>
            <a:br>
              <a:rPr lang="en-US" sz="4500" dirty="0"/>
            </a:br>
            <a:r>
              <a:rPr lang="en-US" sz="4500" dirty="0"/>
              <a:t>SURS</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Accessing your account</a:t>
            </a:r>
          </a:p>
          <a:p>
            <a:r>
              <a:rPr lang="en-US" dirty="0" smtClean="0"/>
              <a:t>You may access your SURS account information at anytime by logging into the SURS Member Website.</a:t>
            </a:r>
          </a:p>
          <a:p>
            <a:endParaRPr lang="en-US" dirty="0" smtClean="0"/>
          </a:p>
          <a:p>
            <a:r>
              <a:rPr lang="en-US" dirty="0" smtClean="0"/>
              <a:t>Those enrolled in Traditional and Portable Plans can view a daily snapshot of their account including account balance, service credit, beneficiaries and more under the My SURS tab.</a:t>
            </a:r>
          </a:p>
          <a:p>
            <a:endParaRPr lang="en-US" dirty="0" smtClean="0"/>
          </a:p>
          <a:p>
            <a:r>
              <a:rPr lang="en-US" dirty="0" smtClean="0"/>
              <a:t>Those enrolled in SMP/RSP, can view account balance information from both plan providers.  These are updated quarterly.  Statements will come from the investment service providers.</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18</a:t>
            </a:fld>
            <a:endParaRPr lang="en-US" dirty="0"/>
          </a:p>
        </p:txBody>
      </p:sp>
    </p:spTree>
    <p:extLst>
      <p:ext uri="{BB962C8B-B14F-4D97-AF65-F5344CB8AC3E}">
        <p14:creationId xmlns:p14="http://schemas.microsoft.com/office/powerpoint/2010/main" val="386625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Tier I and Tier II</a:t>
            </a:r>
            <a:endParaRPr lang="en-US" dirty="0"/>
          </a:p>
        </p:txBody>
      </p:sp>
      <p:sp>
        <p:nvSpPr>
          <p:cNvPr id="3" name="Content Placeholder 2"/>
          <p:cNvSpPr>
            <a:spLocks noGrp="1"/>
          </p:cNvSpPr>
          <p:nvPr>
            <p:ph idx="1"/>
          </p:nvPr>
        </p:nvSpPr>
        <p:spPr/>
        <p:txBody>
          <a:bodyPr/>
          <a:lstStyle/>
          <a:p>
            <a:r>
              <a:rPr lang="en-US" u="sng" dirty="0" smtClean="0"/>
              <a:t>Tier l:</a:t>
            </a:r>
            <a:r>
              <a:rPr lang="en-US" dirty="0" smtClean="0"/>
              <a:t>  Available to those hired or who have eligible Illinois reciprocal system service.</a:t>
            </a:r>
          </a:p>
          <a:p>
            <a:endParaRPr lang="en-US" dirty="0" smtClean="0"/>
          </a:p>
          <a:p>
            <a:r>
              <a:rPr lang="en-US" u="sng" dirty="0" smtClean="0"/>
              <a:t>Tier </a:t>
            </a:r>
            <a:r>
              <a:rPr lang="en-US" u="sng" dirty="0" err="1" smtClean="0"/>
              <a:t>ll</a:t>
            </a:r>
            <a:r>
              <a:rPr lang="en-US" u="sng" dirty="0" smtClean="0"/>
              <a:t>:</a:t>
            </a:r>
            <a:r>
              <a:rPr lang="en-US" dirty="0" smtClean="0"/>
              <a:t>  Public Act 96-0889 revised the Traditional and Portable benefit plans for members who begin participation on or after January 1, 2011 </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19</a:t>
            </a:fld>
            <a:endParaRPr lang="en-US" dirty="0"/>
          </a:p>
        </p:txBody>
      </p:sp>
    </p:spTree>
    <p:extLst>
      <p:ext uri="{BB962C8B-B14F-4D97-AF65-F5344CB8AC3E}">
        <p14:creationId xmlns:p14="http://schemas.microsoft.com/office/powerpoint/2010/main" val="871279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Employee Benefits Staff</a:t>
            </a:r>
            <a:endParaRPr lang="en-US" dirty="0"/>
          </a:p>
        </p:txBody>
      </p:sp>
      <p:sp>
        <p:nvSpPr>
          <p:cNvPr id="2" name="Content Placeholder 1"/>
          <p:cNvSpPr>
            <a:spLocks noGrp="1"/>
          </p:cNvSpPr>
          <p:nvPr>
            <p:ph idx="1"/>
          </p:nvPr>
        </p:nvSpPr>
        <p:spPr/>
        <p:txBody>
          <a:bodyPr>
            <a:normAutofit fontScale="92500" lnSpcReduction="10000"/>
          </a:bodyPr>
          <a:lstStyle/>
          <a:p>
            <a:r>
              <a:rPr lang="en-US" dirty="0" smtClean="0"/>
              <a:t>Vanessa Sneed</a:t>
            </a:r>
          </a:p>
          <a:p>
            <a:pPr lvl="1"/>
            <a:r>
              <a:rPr lang="en-US" dirty="0" smtClean="0"/>
              <a:t>Business/ Administrative Associate</a:t>
            </a:r>
          </a:p>
          <a:p>
            <a:r>
              <a:rPr lang="en-US" dirty="0" smtClean="0"/>
              <a:t>Cathy Yeager</a:t>
            </a:r>
          </a:p>
          <a:p>
            <a:pPr lvl="1"/>
            <a:r>
              <a:rPr lang="en-US" dirty="0" smtClean="0"/>
              <a:t>Benefits Services Supervisor</a:t>
            </a:r>
          </a:p>
          <a:p>
            <a:r>
              <a:rPr lang="en-US" dirty="0" smtClean="0"/>
              <a:t>Karla Rowell</a:t>
            </a:r>
          </a:p>
          <a:p>
            <a:pPr lvl="1"/>
            <a:r>
              <a:rPr lang="en-US" dirty="0" smtClean="0"/>
              <a:t>Human Resource Officer</a:t>
            </a:r>
          </a:p>
          <a:p>
            <a:r>
              <a:rPr lang="en-US" dirty="0" smtClean="0"/>
              <a:t>Paula Buritsch</a:t>
            </a:r>
          </a:p>
          <a:p>
            <a:pPr lvl="1"/>
            <a:r>
              <a:rPr lang="en-US" dirty="0" smtClean="0"/>
              <a:t>Human Resource Assistant</a:t>
            </a:r>
          </a:p>
          <a:p>
            <a:pPr marL="344488" indent="-344488"/>
            <a:r>
              <a:rPr lang="en-US" dirty="0" smtClean="0"/>
              <a:t>Lisa Cardinale-Brown</a:t>
            </a:r>
          </a:p>
          <a:p>
            <a:pPr lvl="1"/>
            <a:r>
              <a:rPr lang="en-US" dirty="0" smtClean="0"/>
              <a:t>Workers’ Compensation &amp; Disability Coordinator</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Contributions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6924924"/>
              </p:ext>
            </p:extLst>
          </p:nvPr>
        </p:nvGraphicFramePr>
        <p:xfrm>
          <a:off x="581025" y="2227263"/>
          <a:ext cx="7989888" cy="4028440"/>
        </p:xfrm>
        <a:graphic>
          <a:graphicData uri="http://schemas.openxmlformats.org/drawingml/2006/table">
            <a:tbl>
              <a:tblPr firstRow="1" bandRow="1">
                <a:tableStyleId>{5C22544A-7EE6-4342-B048-85BDC9FD1C3A}</a:tableStyleId>
              </a:tblPr>
              <a:tblGrid>
                <a:gridCol w="2071452">
                  <a:extLst>
                    <a:ext uri="{9D8B030D-6E8A-4147-A177-3AD203B41FA5}">
                      <a16:colId xmlns:a16="http://schemas.microsoft.com/office/drawing/2014/main" val="20000"/>
                    </a:ext>
                  </a:extLst>
                </a:gridCol>
                <a:gridCol w="4290866">
                  <a:extLst>
                    <a:ext uri="{9D8B030D-6E8A-4147-A177-3AD203B41FA5}">
                      <a16:colId xmlns:a16="http://schemas.microsoft.com/office/drawing/2014/main" val="20001"/>
                    </a:ext>
                  </a:extLst>
                </a:gridCol>
                <a:gridCol w="1627570">
                  <a:extLst>
                    <a:ext uri="{9D8B030D-6E8A-4147-A177-3AD203B41FA5}">
                      <a16:colId xmlns:a16="http://schemas.microsoft.com/office/drawing/2014/main" val="20002"/>
                    </a:ext>
                  </a:extLst>
                </a:gridCol>
              </a:tblGrid>
              <a:tr h="370840">
                <a:tc>
                  <a:txBody>
                    <a:bodyPr/>
                    <a:lstStyle/>
                    <a:p>
                      <a:r>
                        <a:rPr lang="en-US" dirty="0" smtClean="0"/>
                        <a:t>Plan</a:t>
                      </a:r>
                      <a:endParaRPr lang="en-US" dirty="0"/>
                    </a:p>
                  </a:txBody>
                  <a:tcPr marL="88777" marR="88777"/>
                </a:tc>
                <a:tc>
                  <a:txBody>
                    <a:bodyPr/>
                    <a:lstStyle/>
                    <a:p>
                      <a:r>
                        <a:rPr lang="en-US" dirty="0" smtClean="0"/>
                        <a:t>Employee</a:t>
                      </a:r>
                      <a:endParaRPr lang="en-US" dirty="0"/>
                    </a:p>
                  </a:txBody>
                  <a:tcPr marL="88777" marR="88777"/>
                </a:tc>
                <a:tc>
                  <a:txBody>
                    <a:bodyPr/>
                    <a:lstStyle/>
                    <a:p>
                      <a:r>
                        <a:rPr lang="en-US" dirty="0" smtClean="0"/>
                        <a:t>Employer*</a:t>
                      </a:r>
                      <a:endParaRPr lang="en-US" dirty="0"/>
                    </a:p>
                  </a:txBody>
                  <a:tcPr marL="88777" marR="88777"/>
                </a:tc>
                <a:extLst>
                  <a:ext uri="{0D108BD9-81ED-4DB2-BD59-A6C34878D82A}">
                    <a16:rowId xmlns:a16="http://schemas.microsoft.com/office/drawing/2014/main" val="10000"/>
                  </a:ext>
                </a:extLst>
              </a:tr>
              <a:tr h="370840">
                <a:tc>
                  <a:txBody>
                    <a:bodyPr/>
                    <a:lstStyle/>
                    <a:p>
                      <a:r>
                        <a:rPr lang="en-US" dirty="0" smtClean="0"/>
                        <a:t>Traditional</a:t>
                      </a:r>
                      <a:r>
                        <a:rPr lang="en-US" baseline="0" dirty="0" smtClean="0"/>
                        <a:t> Tier l</a:t>
                      </a:r>
                      <a:endParaRPr lang="en-US" dirty="0"/>
                    </a:p>
                  </a:txBody>
                  <a:tcPr marL="88777" marR="88777"/>
                </a:tc>
                <a:tc>
                  <a:txBody>
                    <a:bodyPr/>
                    <a:lstStyle/>
                    <a:p>
                      <a:r>
                        <a:rPr lang="en-US" dirty="0" smtClean="0"/>
                        <a:t>8%; </a:t>
                      </a:r>
                    </a:p>
                    <a:p>
                      <a:r>
                        <a:rPr lang="en-US" dirty="0" smtClean="0"/>
                        <a:t>6 ½ % ret annuity;</a:t>
                      </a:r>
                      <a:r>
                        <a:rPr lang="en-US" baseline="0" dirty="0" smtClean="0"/>
                        <a:t> ½ for AAI; and 1% survivor benefit</a:t>
                      </a:r>
                      <a:endParaRPr lang="en-US" dirty="0"/>
                    </a:p>
                  </a:txBody>
                  <a:tcPr marL="88777" marR="88777"/>
                </a:tc>
                <a:tc>
                  <a:txBody>
                    <a:bodyPr/>
                    <a:lstStyle/>
                    <a:p>
                      <a:r>
                        <a:rPr lang="en-US" dirty="0" smtClean="0"/>
                        <a:t>*Varies</a:t>
                      </a:r>
                      <a:r>
                        <a:rPr lang="en-US" baseline="0" dirty="0" smtClean="0"/>
                        <a:t> from year to year</a:t>
                      </a:r>
                      <a:endParaRPr lang="en-US" dirty="0"/>
                    </a:p>
                  </a:txBody>
                  <a:tcPr marL="88777" marR="88777"/>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Traditional Police</a:t>
                      </a:r>
                    </a:p>
                    <a:p>
                      <a:endParaRPr lang="en-US" dirty="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9</a:t>
                      </a:r>
                      <a:r>
                        <a:rPr lang="en-US" baseline="0" dirty="0" smtClean="0"/>
                        <a:t> ½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8</a:t>
                      </a:r>
                      <a:r>
                        <a:rPr lang="en-US" dirty="0" smtClean="0"/>
                        <a:t>% ret annuity;</a:t>
                      </a:r>
                      <a:r>
                        <a:rPr lang="en-US" baseline="0" dirty="0" smtClean="0"/>
                        <a:t> ½ for AAI; and 1% survivor benefit</a:t>
                      </a:r>
                      <a:endParaRPr lang="en-US" dirty="0" smtClean="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*Varies</a:t>
                      </a:r>
                      <a:r>
                        <a:rPr lang="en-US" baseline="0" dirty="0" smtClean="0"/>
                        <a:t> from year to year</a:t>
                      </a:r>
                      <a:endParaRPr lang="en-US" dirty="0" smtClean="0"/>
                    </a:p>
                    <a:p>
                      <a:endParaRPr lang="en-US" dirty="0"/>
                    </a:p>
                  </a:txBody>
                  <a:tcPr marL="88777" marR="88777"/>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Traditional Tier</a:t>
                      </a:r>
                      <a:r>
                        <a:rPr lang="en-US" baseline="0" dirty="0" smtClean="0"/>
                        <a:t> </a:t>
                      </a:r>
                      <a:r>
                        <a:rPr lang="en-US" baseline="0" dirty="0" err="1" smtClean="0"/>
                        <a:t>ll</a:t>
                      </a:r>
                      <a:endParaRPr lang="en-US" dirty="0" smtClean="0"/>
                    </a:p>
                    <a:p>
                      <a:endParaRPr lang="en-US" dirty="0"/>
                    </a:p>
                  </a:txBody>
                  <a:tcPr marL="88777" marR="88777"/>
                </a:tc>
                <a:tc>
                  <a:txBody>
                    <a:bodyPr/>
                    <a:lstStyle/>
                    <a:p>
                      <a:r>
                        <a:rPr lang="en-US" dirty="0" smtClean="0"/>
                        <a:t>8%; </a:t>
                      </a:r>
                    </a:p>
                    <a:p>
                      <a:r>
                        <a:rPr lang="en-US" dirty="0" smtClean="0"/>
                        <a:t>6 ½ % ret annuity;</a:t>
                      </a:r>
                      <a:r>
                        <a:rPr lang="en-US" baseline="0" dirty="0" smtClean="0"/>
                        <a:t> ½ for AAI; and 1% survivor benefit</a:t>
                      </a:r>
                      <a:endParaRPr lang="en-US" dirty="0" smtClean="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*Varies</a:t>
                      </a:r>
                      <a:r>
                        <a:rPr lang="en-US" baseline="0" dirty="0" smtClean="0"/>
                        <a:t> from year to year</a:t>
                      </a:r>
                      <a:endParaRPr lang="en-US" dirty="0" smtClean="0"/>
                    </a:p>
                    <a:p>
                      <a:endParaRPr lang="en-US" dirty="0"/>
                    </a:p>
                  </a:txBody>
                  <a:tcPr marL="88777" marR="88777"/>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Traditional Tier </a:t>
                      </a:r>
                      <a:r>
                        <a:rPr lang="en-US" dirty="0" err="1" smtClean="0"/>
                        <a:t>ll</a:t>
                      </a:r>
                      <a:r>
                        <a:rPr lang="en-US" dirty="0" smtClean="0"/>
                        <a:t> Police</a:t>
                      </a:r>
                    </a:p>
                    <a:p>
                      <a:endParaRPr lang="en-US" dirty="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9</a:t>
                      </a:r>
                      <a:r>
                        <a:rPr lang="en-US" baseline="0" dirty="0" smtClean="0"/>
                        <a:t> ½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8</a:t>
                      </a:r>
                      <a:r>
                        <a:rPr lang="en-US" dirty="0" smtClean="0"/>
                        <a:t>% ret annuity;</a:t>
                      </a:r>
                      <a:r>
                        <a:rPr lang="en-US" baseline="0" dirty="0" smtClean="0"/>
                        <a:t> ½ for AAI; and 1% survivor benefit</a:t>
                      </a:r>
                      <a:endParaRPr lang="en-US" dirty="0" smtClean="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*Varies</a:t>
                      </a:r>
                      <a:r>
                        <a:rPr lang="en-US" baseline="0" dirty="0" smtClean="0"/>
                        <a:t> from year to year</a:t>
                      </a:r>
                      <a:endParaRPr lang="en-US" dirty="0" smtClean="0"/>
                    </a:p>
                    <a:p>
                      <a:endParaRPr lang="en-US" dirty="0"/>
                    </a:p>
                  </a:txBody>
                  <a:tcPr marL="88777" marR="88777"/>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20</a:t>
            </a:fld>
            <a:endParaRPr lang="en-US" dirty="0"/>
          </a:p>
        </p:txBody>
      </p:sp>
    </p:spTree>
    <p:extLst>
      <p:ext uri="{BB962C8B-B14F-4D97-AF65-F5344CB8AC3E}">
        <p14:creationId xmlns:p14="http://schemas.microsoft.com/office/powerpoint/2010/main" val="38335657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Portable Contributions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5909300"/>
              </p:ext>
            </p:extLst>
          </p:nvPr>
        </p:nvGraphicFramePr>
        <p:xfrm>
          <a:off x="581025" y="2227263"/>
          <a:ext cx="7989888" cy="4028440"/>
        </p:xfrm>
        <a:graphic>
          <a:graphicData uri="http://schemas.openxmlformats.org/drawingml/2006/table">
            <a:tbl>
              <a:tblPr firstRow="1" bandRow="1">
                <a:tableStyleId>{5C22544A-7EE6-4342-B048-85BDC9FD1C3A}</a:tableStyleId>
              </a:tblPr>
              <a:tblGrid>
                <a:gridCol w="1597978">
                  <a:extLst>
                    <a:ext uri="{9D8B030D-6E8A-4147-A177-3AD203B41FA5}">
                      <a16:colId xmlns:a16="http://schemas.microsoft.com/office/drawing/2014/main" val="20000"/>
                    </a:ext>
                  </a:extLst>
                </a:gridCol>
                <a:gridCol w="4468419">
                  <a:extLst>
                    <a:ext uri="{9D8B030D-6E8A-4147-A177-3AD203B41FA5}">
                      <a16:colId xmlns:a16="http://schemas.microsoft.com/office/drawing/2014/main" val="20001"/>
                    </a:ext>
                  </a:extLst>
                </a:gridCol>
                <a:gridCol w="1923491">
                  <a:extLst>
                    <a:ext uri="{9D8B030D-6E8A-4147-A177-3AD203B41FA5}">
                      <a16:colId xmlns:a16="http://schemas.microsoft.com/office/drawing/2014/main" val="20002"/>
                    </a:ext>
                  </a:extLst>
                </a:gridCol>
              </a:tblGrid>
              <a:tr h="370840">
                <a:tc>
                  <a:txBody>
                    <a:bodyPr/>
                    <a:lstStyle/>
                    <a:p>
                      <a:r>
                        <a:rPr lang="en-US" dirty="0" smtClean="0"/>
                        <a:t>Plan</a:t>
                      </a:r>
                      <a:endParaRPr lang="en-US" dirty="0"/>
                    </a:p>
                  </a:txBody>
                  <a:tcPr marL="88777" marR="88777"/>
                </a:tc>
                <a:tc>
                  <a:txBody>
                    <a:bodyPr/>
                    <a:lstStyle/>
                    <a:p>
                      <a:r>
                        <a:rPr lang="en-US" dirty="0" smtClean="0"/>
                        <a:t>Employee</a:t>
                      </a:r>
                      <a:endParaRPr lang="en-US" dirty="0"/>
                    </a:p>
                  </a:txBody>
                  <a:tcPr marL="88777" marR="88777"/>
                </a:tc>
                <a:tc>
                  <a:txBody>
                    <a:bodyPr/>
                    <a:lstStyle/>
                    <a:p>
                      <a:r>
                        <a:rPr lang="en-US" dirty="0" smtClean="0"/>
                        <a:t>Employer*</a:t>
                      </a:r>
                      <a:endParaRPr lang="en-US" dirty="0"/>
                    </a:p>
                  </a:txBody>
                  <a:tcPr marL="88777" marR="88777"/>
                </a:tc>
                <a:extLst>
                  <a:ext uri="{0D108BD9-81ED-4DB2-BD59-A6C34878D82A}">
                    <a16:rowId xmlns:a16="http://schemas.microsoft.com/office/drawing/2014/main" val="10000"/>
                  </a:ext>
                </a:extLst>
              </a:tr>
              <a:tr h="370840">
                <a:tc>
                  <a:txBody>
                    <a:bodyPr/>
                    <a:lstStyle/>
                    <a:p>
                      <a:r>
                        <a:rPr lang="en-US" dirty="0" smtClean="0"/>
                        <a:t>Portable Tier l</a:t>
                      </a:r>
                      <a:endParaRPr lang="en-US" dirty="0"/>
                    </a:p>
                  </a:txBody>
                  <a:tcPr marL="88777" marR="88777"/>
                </a:tc>
                <a:tc>
                  <a:txBody>
                    <a:bodyPr/>
                    <a:lstStyle/>
                    <a:p>
                      <a:r>
                        <a:rPr lang="en-US" dirty="0" smtClean="0"/>
                        <a:t>8%; </a:t>
                      </a:r>
                    </a:p>
                    <a:p>
                      <a:r>
                        <a:rPr lang="en-US" dirty="0" smtClean="0"/>
                        <a:t>6</a:t>
                      </a:r>
                      <a:r>
                        <a:rPr lang="en-US" baseline="0" dirty="0" smtClean="0"/>
                        <a:t> ½% ret annuity; ½ for AAI; 1% for enhanced refund benefits</a:t>
                      </a:r>
                      <a:endParaRPr lang="en-US" dirty="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*Varies</a:t>
                      </a:r>
                      <a:r>
                        <a:rPr lang="en-US" baseline="0" dirty="0" smtClean="0"/>
                        <a:t> from year to year</a:t>
                      </a:r>
                      <a:endParaRPr lang="en-US" dirty="0" smtClean="0"/>
                    </a:p>
                    <a:p>
                      <a:endParaRPr lang="en-US" dirty="0"/>
                    </a:p>
                  </a:txBody>
                  <a:tcPr marL="88777" marR="88777"/>
                </a:tc>
                <a:extLst>
                  <a:ext uri="{0D108BD9-81ED-4DB2-BD59-A6C34878D82A}">
                    <a16:rowId xmlns:a16="http://schemas.microsoft.com/office/drawing/2014/main" val="10001"/>
                  </a:ext>
                </a:extLst>
              </a:tr>
              <a:tr h="370840">
                <a:tc>
                  <a:txBody>
                    <a:bodyPr/>
                    <a:lstStyle/>
                    <a:p>
                      <a:r>
                        <a:rPr lang="en-US" dirty="0" smtClean="0"/>
                        <a:t>Portable T</a:t>
                      </a:r>
                      <a:r>
                        <a:rPr lang="en-US" baseline="0" dirty="0" smtClean="0"/>
                        <a:t>ier l Police</a:t>
                      </a:r>
                    </a:p>
                  </a:txBody>
                  <a:tcPr marL="88777" marR="88777"/>
                </a:tc>
                <a:tc>
                  <a:txBody>
                    <a:bodyPr/>
                    <a:lstStyle/>
                    <a:p>
                      <a:r>
                        <a:rPr lang="en-US" dirty="0" smtClean="0"/>
                        <a:t>9</a:t>
                      </a:r>
                      <a:r>
                        <a:rPr lang="en-US" baseline="0" dirty="0" smtClean="0"/>
                        <a:t> ½ </a:t>
                      </a:r>
                      <a:r>
                        <a:rPr lang="en-US" dirty="0" smtClean="0"/>
                        <a:t>%; </a:t>
                      </a:r>
                    </a:p>
                    <a:p>
                      <a:r>
                        <a:rPr lang="en-US" baseline="0" dirty="0" smtClean="0"/>
                        <a:t>8½% ret annuity; ½ for AAI; 1% for enhanced refund benefits</a:t>
                      </a:r>
                      <a:endParaRPr lang="en-US" dirty="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*Varies</a:t>
                      </a:r>
                      <a:r>
                        <a:rPr lang="en-US" baseline="0" dirty="0" smtClean="0"/>
                        <a:t> from year to year</a:t>
                      </a:r>
                      <a:endParaRPr lang="en-US" dirty="0" smtClean="0"/>
                    </a:p>
                    <a:p>
                      <a:endParaRPr lang="en-US" dirty="0"/>
                    </a:p>
                  </a:txBody>
                  <a:tcPr marL="88777" marR="88777"/>
                </a:tc>
                <a:extLst>
                  <a:ext uri="{0D108BD9-81ED-4DB2-BD59-A6C34878D82A}">
                    <a16:rowId xmlns:a16="http://schemas.microsoft.com/office/drawing/2014/main" val="10002"/>
                  </a:ext>
                </a:extLst>
              </a:tr>
              <a:tr h="370840">
                <a:tc>
                  <a:txBody>
                    <a:bodyPr/>
                    <a:lstStyle/>
                    <a:p>
                      <a:r>
                        <a:rPr lang="en-US" baseline="0" dirty="0" smtClean="0"/>
                        <a:t>Portable Tier </a:t>
                      </a:r>
                      <a:r>
                        <a:rPr lang="en-US" baseline="0" dirty="0" err="1" smtClean="0"/>
                        <a:t>ll</a:t>
                      </a:r>
                      <a:r>
                        <a:rPr lang="en-US" baseline="0" dirty="0" smtClean="0"/>
                        <a:t> </a:t>
                      </a:r>
                    </a:p>
                  </a:txBody>
                  <a:tcPr marL="88777" marR="88777"/>
                </a:tc>
                <a:tc>
                  <a:txBody>
                    <a:bodyPr/>
                    <a:lstStyle/>
                    <a:p>
                      <a:r>
                        <a:rPr lang="en-US" dirty="0" smtClean="0"/>
                        <a:t>8%; </a:t>
                      </a:r>
                    </a:p>
                    <a:p>
                      <a:r>
                        <a:rPr lang="en-US" dirty="0" smtClean="0"/>
                        <a:t>6</a:t>
                      </a:r>
                      <a:r>
                        <a:rPr lang="en-US" baseline="0" dirty="0" smtClean="0"/>
                        <a:t> ½% ret annuity; ½ for AAI; 1% for enhanced refund benefits</a:t>
                      </a:r>
                      <a:endParaRPr lang="en-US" dirty="0" smtClean="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*Varies</a:t>
                      </a:r>
                      <a:r>
                        <a:rPr lang="en-US" baseline="0" dirty="0" smtClean="0"/>
                        <a:t> from year to year</a:t>
                      </a:r>
                      <a:endParaRPr lang="en-US" dirty="0" smtClean="0"/>
                    </a:p>
                    <a:p>
                      <a:endParaRPr lang="en-US" dirty="0"/>
                    </a:p>
                  </a:txBody>
                  <a:tcPr marL="88777" marR="88777"/>
                </a:tc>
                <a:extLst>
                  <a:ext uri="{0D108BD9-81ED-4DB2-BD59-A6C34878D82A}">
                    <a16:rowId xmlns:a16="http://schemas.microsoft.com/office/drawing/2014/main" val="10003"/>
                  </a:ext>
                </a:extLst>
              </a:tr>
              <a:tr h="370840">
                <a:tc>
                  <a:txBody>
                    <a:bodyPr/>
                    <a:lstStyle/>
                    <a:p>
                      <a:r>
                        <a:rPr lang="en-US" baseline="0" dirty="0" smtClean="0"/>
                        <a:t>Portable Tier </a:t>
                      </a:r>
                      <a:r>
                        <a:rPr lang="en-US" baseline="0" dirty="0" err="1" smtClean="0"/>
                        <a:t>ll</a:t>
                      </a:r>
                      <a:r>
                        <a:rPr lang="en-US" baseline="0" dirty="0" smtClean="0"/>
                        <a:t> Police</a:t>
                      </a:r>
                    </a:p>
                  </a:txBody>
                  <a:tcPr marL="88777" marR="88777"/>
                </a:tc>
                <a:tc>
                  <a:txBody>
                    <a:bodyPr/>
                    <a:lstStyle/>
                    <a:p>
                      <a:r>
                        <a:rPr lang="en-US" dirty="0" smtClean="0"/>
                        <a:t>9</a:t>
                      </a:r>
                      <a:r>
                        <a:rPr lang="en-US" baseline="0" dirty="0" smtClean="0"/>
                        <a:t> ½ </a:t>
                      </a:r>
                      <a:r>
                        <a:rPr lang="en-US" dirty="0" smtClean="0"/>
                        <a:t>%; </a:t>
                      </a:r>
                    </a:p>
                    <a:p>
                      <a:r>
                        <a:rPr lang="en-US" baseline="0" dirty="0" smtClean="0"/>
                        <a:t>8½% ret annuity; ½ for AAI; 1% for enhanced refund benefits</a:t>
                      </a:r>
                      <a:endParaRPr lang="en-US" dirty="0" smtClean="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*Varies</a:t>
                      </a:r>
                      <a:r>
                        <a:rPr lang="en-US" baseline="0" dirty="0" smtClean="0"/>
                        <a:t> from year to year</a:t>
                      </a:r>
                      <a:endParaRPr lang="en-US" dirty="0" smtClean="0"/>
                    </a:p>
                    <a:p>
                      <a:endParaRPr lang="en-US" dirty="0"/>
                    </a:p>
                  </a:txBody>
                  <a:tcPr marL="88777" marR="88777"/>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21</a:t>
            </a:fld>
            <a:endParaRPr lang="en-US" dirty="0"/>
          </a:p>
        </p:txBody>
      </p:sp>
    </p:spTree>
    <p:extLst>
      <p:ext uri="{BB962C8B-B14F-4D97-AF65-F5344CB8AC3E}">
        <p14:creationId xmlns:p14="http://schemas.microsoft.com/office/powerpoint/2010/main" val="3332361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SMP Contributions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3092613"/>
              </p:ext>
            </p:extLst>
          </p:nvPr>
        </p:nvGraphicFramePr>
        <p:xfrm>
          <a:off x="581025" y="2227263"/>
          <a:ext cx="7989887" cy="1651000"/>
        </p:xfrm>
        <a:graphic>
          <a:graphicData uri="http://schemas.openxmlformats.org/drawingml/2006/table">
            <a:tbl>
              <a:tblPr firstRow="1" bandRow="1">
                <a:tableStyleId>{5C22544A-7EE6-4342-B048-85BDC9FD1C3A}</a:tableStyleId>
              </a:tblPr>
              <a:tblGrid>
                <a:gridCol w="1405628">
                  <a:extLst>
                    <a:ext uri="{9D8B030D-6E8A-4147-A177-3AD203B41FA5}">
                      <a16:colId xmlns:a16="http://schemas.microsoft.com/office/drawing/2014/main" val="20000"/>
                    </a:ext>
                  </a:extLst>
                </a:gridCol>
                <a:gridCol w="1257667">
                  <a:extLst>
                    <a:ext uri="{9D8B030D-6E8A-4147-A177-3AD203B41FA5}">
                      <a16:colId xmlns:a16="http://schemas.microsoft.com/office/drawing/2014/main" val="20001"/>
                    </a:ext>
                  </a:extLst>
                </a:gridCol>
                <a:gridCol w="5326592">
                  <a:extLst>
                    <a:ext uri="{9D8B030D-6E8A-4147-A177-3AD203B41FA5}">
                      <a16:colId xmlns:a16="http://schemas.microsoft.com/office/drawing/2014/main" val="20002"/>
                    </a:ext>
                  </a:extLst>
                </a:gridCol>
              </a:tblGrid>
              <a:tr h="370840">
                <a:tc>
                  <a:txBody>
                    <a:bodyPr/>
                    <a:lstStyle/>
                    <a:p>
                      <a:r>
                        <a:rPr lang="en-US" dirty="0" smtClean="0"/>
                        <a:t>Plan</a:t>
                      </a:r>
                      <a:endParaRPr lang="en-US" dirty="0"/>
                    </a:p>
                  </a:txBody>
                  <a:tcPr marL="88777" marR="88777"/>
                </a:tc>
                <a:tc>
                  <a:txBody>
                    <a:bodyPr/>
                    <a:lstStyle/>
                    <a:p>
                      <a:r>
                        <a:rPr lang="en-US" dirty="0" smtClean="0"/>
                        <a:t>Employee</a:t>
                      </a:r>
                    </a:p>
                  </a:txBody>
                  <a:tcPr marL="88777" marR="88777"/>
                </a:tc>
                <a:tc>
                  <a:txBody>
                    <a:bodyPr/>
                    <a:lstStyle/>
                    <a:p>
                      <a:r>
                        <a:rPr lang="en-US" dirty="0" smtClean="0"/>
                        <a:t>Employer</a:t>
                      </a:r>
                      <a:endParaRPr lang="en-US" dirty="0"/>
                    </a:p>
                  </a:txBody>
                  <a:tcPr marL="88777" marR="88777"/>
                </a:tc>
                <a:extLst>
                  <a:ext uri="{0D108BD9-81ED-4DB2-BD59-A6C34878D82A}">
                    <a16:rowId xmlns:a16="http://schemas.microsoft.com/office/drawing/2014/main" val="10000"/>
                  </a:ext>
                </a:extLst>
              </a:tr>
              <a:tr h="370840">
                <a:tc>
                  <a:txBody>
                    <a:bodyPr/>
                    <a:lstStyle/>
                    <a:p>
                      <a:r>
                        <a:rPr lang="en-US" dirty="0" smtClean="0"/>
                        <a:t>SMP</a:t>
                      </a:r>
                      <a:endParaRPr lang="en-US" dirty="0"/>
                    </a:p>
                  </a:txBody>
                  <a:tcPr marL="88777" marR="88777"/>
                </a:tc>
                <a:tc>
                  <a:txBody>
                    <a:bodyPr/>
                    <a:lstStyle/>
                    <a:p>
                      <a:r>
                        <a:rPr lang="en-US" dirty="0" smtClean="0"/>
                        <a:t>8%</a:t>
                      </a:r>
                      <a:endParaRPr lang="en-US" dirty="0"/>
                    </a:p>
                  </a:txBody>
                  <a:tcPr marL="88777" marR="88777"/>
                </a:tc>
                <a:tc>
                  <a:txBody>
                    <a:bodyPr/>
                    <a:lstStyle/>
                    <a:p>
                      <a:r>
                        <a:rPr lang="en-US" dirty="0" smtClean="0"/>
                        <a:t>7.6% of earnings; 7.3% funds retirement benefits; .3% to fund disability</a:t>
                      </a:r>
                    </a:p>
                  </a:txBody>
                  <a:tcPr marL="88777" marR="88777"/>
                </a:tc>
                <a:extLst>
                  <a:ext uri="{0D108BD9-81ED-4DB2-BD59-A6C34878D82A}">
                    <a16:rowId xmlns:a16="http://schemas.microsoft.com/office/drawing/2014/main" val="10001"/>
                  </a:ext>
                </a:extLst>
              </a:tr>
              <a:tr h="370840">
                <a:tc>
                  <a:txBody>
                    <a:bodyPr/>
                    <a:lstStyle/>
                    <a:p>
                      <a:r>
                        <a:rPr lang="en-US" dirty="0" smtClean="0"/>
                        <a:t>SMP Police</a:t>
                      </a:r>
                      <a:endParaRPr lang="en-US" dirty="0"/>
                    </a:p>
                  </a:txBody>
                  <a:tcPr marL="88777" marR="88777"/>
                </a:tc>
                <a:tc>
                  <a:txBody>
                    <a:bodyPr/>
                    <a:lstStyle/>
                    <a:p>
                      <a:r>
                        <a:rPr lang="en-US" dirty="0" smtClean="0"/>
                        <a:t>8%</a:t>
                      </a:r>
                      <a:endParaRPr lang="en-US" dirty="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7.6% of earnings; 7.3% funds retirement benefits; .3% to fund disability</a:t>
                      </a:r>
                    </a:p>
                  </a:txBody>
                  <a:tcPr marL="88777" marR="88777"/>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22</a:t>
            </a:fld>
            <a:endParaRPr lang="en-US" dirty="0"/>
          </a:p>
        </p:txBody>
      </p:sp>
    </p:spTree>
    <p:extLst>
      <p:ext uri="{BB962C8B-B14F-4D97-AF65-F5344CB8AC3E}">
        <p14:creationId xmlns:p14="http://schemas.microsoft.com/office/powerpoint/2010/main" val="576289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 and Salary Limits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5573610"/>
              </p:ext>
            </p:extLst>
          </p:nvPr>
        </p:nvGraphicFramePr>
        <p:xfrm>
          <a:off x="581025" y="2227263"/>
          <a:ext cx="7989887" cy="2570480"/>
        </p:xfrm>
        <a:graphic>
          <a:graphicData uri="http://schemas.openxmlformats.org/drawingml/2006/table">
            <a:tbl>
              <a:tblPr firstRow="1" bandRow="1">
                <a:tableStyleId>{5C22544A-7EE6-4342-B048-85BDC9FD1C3A}</a:tableStyleId>
              </a:tblPr>
              <a:tblGrid>
                <a:gridCol w="4438826">
                  <a:extLst>
                    <a:ext uri="{9D8B030D-6E8A-4147-A177-3AD203B41FA5}">
                      <a16:colId xmlns:a16="http://schemas.microsoft.com/office/drawing/2014/main" val="20000"/>
                    </a:ext>
                  </a:extLst>
                </a:gridCol>
                <a:gridCol w="3551061">
                  <a:extLst>
                    <a:ext uri="{9D8B030D-6E8A-4147-A177-3AD203B41FA5}">
                      <a16:colId xmlns:a16="http://schemas.microsoft.com/office/drawing/2014/main" val="20001"/>
                    </a:ext>
                  </a:extLst>
                </a:gridCol>
              </a:tblGrid>
              <a:tr h="370840">
                <a:tc>
                  <a:txBody>
                    <a:bodyPr/>
                    <a:lstStyle/>
                    <a:p>
                      <a:r>
                        <a:rPr lang="en-US" dirty="0" smtClean="0"/>
                        <a:t>Section 401(a)</a:t>
                      </a:r>
                      <a:r>
                        <a:rPr lang="en-US" baseline="0" dirty="0" smtClean="0"/>
                        <a:t> Limits –</a:t>
                      </a:r>
                      <a:r>
                        <a:rPr lang="en-US" baseline="0" dirty="0" smtClean="0">
                          <a:solidFill>
                            <a:srgbClr val="FFFF00"/>
                          </a:solidFill>
                        </a:rPr>
                        <a:t> impacts all plan options</a:t>
                      </a:r>
                      <a:endParaRPr lang="en-US" dirty="0">
                        <a:solidFill>
                          <a:srgbClr val="FFFF00"/>
                        </a:solidFill>
                      </a:endParaRPr>
                    </a:p>
                  </a:txBody>
                  <a:tcPr marL="88777" marR="88777"/>
                </a:tc>
                <a:tc>
                  <a:txBody>
                    <a:bodyPr/>
                    <a:lstStyle/>
                    <a:p>
                      <a:r>
                        <a:rPr lang="en-US" dirty="0" smtClean="0"/>
                        <a:t>SURS employee</a:t>
                      </a:r>
                      <a:r>
                        <a:rPr lang="en-US" baseline="0" dirty="0" smtClean="0"/>
                        <a:t> and employer contribution</a:t>
                      </a:r>
                      <a:endParaRPr lang="en-US" dirty="0"/>
                    </a:p>
                  </a:txBody>
                  <a:tcPr marL="88777" marR="88777"/>
                </a:tc>
                <a:extLst>
                  <a:ext uri="{0D108BD9-81ED-4DB2-BD59-A6C34878D82A}">
                    <a16:rowId xmlns:a16="http://schemas.microsoft.com/office/drawing/2014/main" val="10000"/>
                  </a:ext>
                </a:extLst>
              </a:tr>
              <a:tr h="370840">
                <a:tc>
                  <a:txBody>
                    <a:bodyPr/>
                    <a:lstStyle/>
                    <a:p>
                      <a:r>
                        <a:rPr lang="en-US" dirty="0" smtClean="0"/>
                        <a:t>If</a:t>
                      </a:r>
                      <a:r>
                        <a:rPr lang="en-US" baseline="0" dirty="0" smtClean="0"/>
                        <a:t> member is certified before 7/1/1996</a:t>
                      </a:r>
                      <a:endParaRPr lang="en-US" dirty="0"/>
                    </a:p>
                  </a:txBody>
                  <a:tcPr marL="88777" marR="88777"/>
                </a:tc>
                <a:tc>
                  <a:txBody>
                    <a:bodyPr/>
                    <a:lstStyle/>
                    <a:p>
                      <a:r>
                        <a:rPr lang="en-US" dirty="0" smtClean="0"/>
                        <a:t>Not subject to this limit</a:t>
                      </a:r>
                      <a:endParaRPr lang="en-US" dirty="0"/>
                    </a:p>
                  </a:txBody>
                  <a:tcPr marL="88777" marR="88777"/>
                </a:tc>
                <a:extLst>
                  <a:ext uri="{0D108BD9-81ED-4DB2-BD59-A6C34878D82A}">
                    <a16:rowId xmlns:a16="http://schemas.microsoft.com/office/drawing/2014/main" val="10001"/>
                  </a:ext>
                </a:extLst>
              </a:tr>
              <a:tr h="370840">
                <a:tc>
                  <a:txBody>
                    <a:bodyPr/>
                    <a:lstStyle/>
                    <a:p>
                      <a:r>
                        <a:rPr lang="en-US" dirty="0" smtClean="0"/>
                        <a:t>If member s certified after 7/1/1996</a:t>
                      </a:r>
                      <a:endParaRPr lang="en-US" dirty="0"/>
                    </a:p>
                  </a:txBody>
                  <a:tcPr marL="88777" marR="88777"/>
                </a:tc>
                <a:tc>
                  <a:txBody>
                    <a:bodyPr/>
                    <a:lstStyle/>
                    <a:p>
                      <a:r>
                        <a:rPr lang="en-US" dirty="0" smtClean="0"/>
                        <a:t>Subject</a:t>
                      </a:r>
                      <a:r>
                        <a:rPr lang="en-US" baseline="0" dirty="0" smtClean="0"/>
                        <a:t> to limit</a:t>
                      </a:r>
                      <a:endParaRPr lang="en-US" dirty="0"/>
                    </a:p>
                  </a:txBody>
                  <a:tcPr marL="88777" marR="88777"/>
                </a:tc>
                <a:extLst>
                  <a:ext uri="{0D108BD9-81ED-4DB2-BD59-A6C34878D82A}">
                    <a16:rowId xmlns:a16="http://schemas.microsoft.com/office/drawing/2014/main" val="10002"/>
                  </a:ext>
                </a:extLst>
              </a:tr>
              <a:tr h="370840">
                <a:tc>
                  <a:txBody>
                    <a:bodyPr/>
                    <a:lstStyle/>
                    <a:p>
                      <a:r>
                        <a:rPr lang="en-US" dirty="0" smtClean="0"/>
                        <a:t>If member certified after 7/1/1996, but has past refund which can be</a:t>
                      </a:r>
                      <a:r>
                        <a:rPr lang="en-US" baseline="0" dirty="0" smtClean="0"/>
                        <a:t> repaid, they may be eligible to be “grand fathered” into the group not subject to this limit</a:t>
                      </a:r>
                      <a:endParaRPr lang="en-US" dirty="0"/>
                    </a:p>
                  </a:txBody>
                  <a:tcPr marL="88777" marR="8877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Determined</a:t>
                      </a:r>
                      <a:r>
                        <a:rPr lang="en-US" baseline="0" dirty="0" smtClean="0"/>
                        <a:t> by SURS</a:t>
                      </a:r>
                      <a:endParaRPr lang="en-US" dirty="0" smtClean="0"/>
                    </a:p>
                    <a:p>
                      <a:endParaRPr lang="en-US" dirty="0"/>
                    </a:p>
                  </a:txBody>
                  <a:tcPr marL="88777" marR="88777"/>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23</a:t>
            </a:fld>
            <a:endParaRPr lang="en-US" dirty="0"/>
          </a:p>
        </p:txBody>
      </p:sp>
    </p:spTree>
    <p:extLst>
      <p:ext uri="{BB962C8B-B14F-4D97-AF65-F5344CB8AC3E}">
        <p14:creationId xmlns:p14="http://schemas.microsoft.com/office/powerpoint/2010/main" val="19145706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 and Salary Limits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4436765"/>
              </p:ext>
            </p:extLst>
          </p:nvPr>
        </p:nvGraphicFramePr>
        <p:xfrm>
          <a:off x="581025" y="2227263"/>
          <a:ext cx="7989888" cy="1559560"/>
        </p:xfrm>
        <a:graphic>
          <a:graphicData uri="http://schemas.openxmlformats.org/drawingml/2006/table">
            <a:tbl>
              <a:tblPr firstRow="1" bandRow="1">
                <a:tableStyleId>{5C22544A-7EE6-4342-B048-85BDC9FD1C3A}</a:tableStyleId>
              </a:tblPr>
              <a:tblGrid>
                <a:gridCol w="3994944">
                  <a:extLst>
                    <a:ext uri="{9D8B030D-6E8A-4147-A177-3AD203B41FA5}">
                      <a16:colId xmlns:a16="http://schemas.microsoft.com/office/drawing/2014/main" val="20000"/>
                    </a:ext>
                  </a:extLst>
                </a:gridCol>
                <a:gridCol w="3994944">
                  <a:extLst>
                    <a:ext uri="{9D8B030D-6E8A-4147-A177-3AD203B41FA5}">
                      <a16:colId xmlns:a16="http://schemas.microsoft.com/office/drawing/2014/main" val="20001"/>
                    </a:ext>
                  </a:extLst>
                </a:gridCol>
              </a:tblGrid>
              <a:tr h="370840">
                <a:tc>
                  <a:txBody>
                    <a:bodyPr/>
                    <a:lstStyle/>
                    <a:p>
                      <a:r>
                        <a:rPr lang="en-US" dirty="0" smtClean="0"/>
                        <a:t>Section 415(c) Limits</a:t>
                      </a:r>
                      <a:endParaRPr lang="en-US" dirty="0"/>
                    </a:p>
                  </a:txBody>
                  <a:tcPr marL="88777" marR="88777"/>
                </a:tc>
                <a:tc>
                  <a:txBody>
                    <a:bodyPr/>
                    <a:lstStyle/>
                    <a:p>
                      <a:r>
                        <a:rPr lang="en-US" dirty="0" smtClean="0">
                          <a:solidFill>
                            <a:srgbClr val="FFFF00"/>
                          </a:solidFill>
                        </a:rPr>
                        <a:t>Impacts Self-Managed</a:t>
                      </a:r>
                      <a:r>
                        <a:rPr lang="en-US" baseline="0" dirty="0" smtClean="0">
                          <a:solidFill>
                            <a:srgbClr val="FFFF00"/>
                          </a:solidFill>
                        </a:rPr>
                        <a:t> Plan Only</a:t>
                      </a:r>
                      <a:endParaRPr lang="en-US" dirty="0">
                        <a:solidFill>
                          <a:srgbClr val="FFFF00"/>
                        </a:solidFill>
                      </a:endParaRPr>
                    </a:p>
                  </a:txBody>
                  <a:tcPr marL="88777" marR="88777"/>
                </a:tc>
                <a:extLst>
                  <a:ext uri="{0D108BD9-81ED-4DB2-BD59-A6C34878D82A}">
                    <a16:rowId xmlns:a16="http://schemas.microsoft.com/office/drawing/2014/main" val="10000"/>
                  </a:ext>
                </a:extLst>
              </a:tr>
              <a:tr h="370840">
                <a:tc>
                  <a:txBody>
                    <a:bodyPr/>
                    <a:lstStyle/>
                    <a:p>
                      <a:r>
                        <a:rPr lang="en-US" dirty="0" smtClean="0"/>
                        <a:t>Limits total annual employee and employer contributions to the SMP is $54,000.00 for the calendar year 1/1/17 – 12/31/17.</a:t>
                      </a:r>
                      <a:r>
                        <a:rPr lang="en-US" baseline="0" dirty="0" smtClean="0"/>
                        <a:t>  </a:t>
                      </a:r>
                      <a:endParaRPr lang="en-US" dirty="0"/>
                    </a:p>
                  </a:txBody>
                  <a:tcPr marL="88777" marR="88777"/>
                </a:tc>
                <a:tc>
                  <a:txBody>
                    <a:bodyPr/>
                    <a:lstStyle/>
                    <a:p>
                      <a:endParaRPr lang="en-US" dirty="0"/>
                    </a:p>
                  </a:txBody>
                  <a:tcPr marL="88777" marR="88777"/>
                </a:tc>
                <a:extLst>
                  <a:ext uri="{0D108BD9-81ED-4DB2-BD59-A6C34878D82A}">
                    <a16:rowId xmlns:a16="http://schemas.microsoft.com/office/drawing/2014/main" val="10001"/>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24</a:t>
            </a:fld>
            <a:endParaRPr lang="en-US" dirty="0"/>
          </a:p>
        </p:txBody>
      </p:sp>
    </p:spTree>
    <p:extLst>
      <p:ext uri="{BB962C8B-B14F-4D97-AF65-F5344CB8AC3E}">
        <p14:creationId xmlns:p14="http://schemas.microsoft.com/office/powerpoint/2010/main" val="628792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Retirement Benefits</a:t>
            </a:r>
            <a:r>
              <a:rPr lang="en-US" dirty="0" smtClean="0"/>
              <a:t/>
            </a:r>
            <a:br>
              <a:rPr lang="en-US" dirty="0" smtClean="0"/>
            </a:br>
            <a:r>
              <a:rPr lang="en-US" dirty="0" smtClean="0"/>
              <a:t>SURS - Disability</a:t>
            </a:r>
            <a:endParaRPr lang="en-US" dirty="0"/>
          </a:p>
        </p:txBody>
      </p:sp>
      <p:sp>
        <p:nvSpPr>
          <p:cNvPr id="3" name="Content Placeholder 2"/>
          <p:cNvSpPr>
            <a:spLocks noGrp="1"/>
          </p:cNvSpPr>
          <p:nvPr>
            <p:ph idx="1"/>
          </p:nvPr>
        </p:nvSpPr>
        <p:spPr/>
        <p:txBody>
          <a:bodyPr/>
          <a:lstStyle/>
          <a:p>
            <a:r>
              <a:rPr lang="en-US" dirty="0" smtClean="0"/>
              <a:t>You may qualify for disability benefits if, after you have at least two years of service credit, you are sick or injured and unable to work for 60 or more days.</a:t>
            </a:r>
          </a:p>
          <a:p>
            <a:endParaRPr lang="en-US" dirty="0"/>
          </a:p>
          <a:p>
            <a:r>
              <a:rPr lang="en-US" dirty="0" smtClean="0"/>
              <a:t>If you become disabled due to a work accident, there is no minimum service credit required to qualify for a disability benefit, it </a:t>
            </a:r>
            <a:r>
              <a:rPr lang="en-US" smtClean="0"/>
              <a:t>is immediate.</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Retirement Benefits</a:t>
            </a:r>
            <a:r>
              <a:rPr lang="en-US" dirty="0" smtClean="0"/>
              <a:t/>
            </a:r>
            <a:br>
              <a:rPr lang="en-US" dirty="0" smtClean="0"/>
            </a:br>
            <a:r>
              <a:rPr lang="en-US" dirty="0" smtClean="0"/>
              <a:t>SURS - Disability</a:t>
            </a:r>
            <a:endParaRPr lang="en-US" dirty="0"/>
          </a:p>
        </p:txBody>
      </p:sp>
      <p:sp>
        <p:nvSpPr>
          <p:cNvPr id="3" name="Content Placeholder 2"/>
          <p:cNvSpPr>
            <a:spLocks noGrp="1"/>
          </p:cNvSpPr>
          <p:nvPr>
            <p:ph idx="1"/>
          </p:nvPr>
        </p:nvSpPr>
        <p:spPr/>
        <p:txBody>
          <a:bodyPr>
            <a:normAutofit/>
          </a:bodyPr>
          <a:lstStyle/>
          <a:p>
            <a:r>
              <a:rPr lang="en-US" dirty="0" smtClean="0"/>
              <a:t>Elimination Period</a:t>
            </a:r>
          </a:p>
          <a:p>
            <a:pPr lvl="1"/>
            <a:r>
              <a:rPr lang="en-US" dirty="0" smtClean="0"/>
              <a:t>60 days or through the exhaustion of your sick leave whichever is greater</a:t>
            </a:r>
          </a:p>
          <a:p>
            <a:r>
              <a:rPr lang="en-US" dirty="0" smtClean="0"/>
              <a:t>Disability Benefit Amount</a:t>
            </a:r>
          </a:p>
          <a:p>
            <a:pPr lvl="1"/>
            <a:r>
              <a:rPr lang="en-US" dirty="0" smtClean="0"/>
              <a:t>Payment will be 50% of your basic compensation on the day you became disabled, or 50% of your </a:t>
            </a:r>
            <a:r>
              <a:rPr lang="en-US" smtClean="0"/>
              <a:t>average earnings </a:t>
            </a:r>
            <a:r>
              <a:rPr lang="en-US" dirty="0" smtClean="0"/>
              <a:t>for the 24 months prior to the date you became disabled.</a:t>
            </a:r>
          </a:p>
          <a:p>
            <a:r>
              <a:rPr lang="en-US" dirty="0" smtClean="0"/>
              <a:t>Duration of Disability Benefits</a:t>
            </a:r>
          </a:p>
          <a:p>
            <a:pPr lvl="1"/>
            <a:r>
              <a:rPr lang="en-US" dirty="0" smtClean="0"/>
              <a:t>Maximum benefit amount you can draw is 50% of your </a:t>
            </a:r>
            <a:r>
              <a:rPr lang="en-US" smtClean="0"/>
              <a:t>total earnings </a:t>
            </a:r>
            <a:r>
              <a:rPr lang="en-US" dirty="0" smtClean="0"/>
              <a:t>while a participant of SURS.</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Voluntary Supplemental Long Term Disability Plan (LTD)</a:t>
            </a:r>
            <a:endParaRPr lang="en-US" dirty="0"/>
          </a:p>
        </p:txBody>
      </p:sp>
      <p:sp>
        <p:nvSpPr>
          <p:cNvPr id="3" name="Subtitle 2"/>
          <p:cNvSpPr>
            <a:spLocks noGrp="1"/>
          </p:cNvSpPr>
          <p:nvPr>
            <p:ph type="subTitle" idx="1"/>
          </p:nvPr>
        </p:nvSpPr>
        <p:spPr>
          <a:xfrm>
            <a:off x="685800" y="3505200"/>
            <a:ext cx="7989752" cy="590321"/>
          </a:xfrm>
        </p:spPr>
        <p:txBody>
          <a:bodyPr>
            <a:noAutofit/>
          </a:bodyPr>
          <a:lstStyle/>
          <a:p>
            <a:r>
              <a:rPr lang="en-US" sz="2400" dirty="0" smtClean="0">
                <a:solidFill>
                  <a:schemeClr val="bg1"/>
                </a:solidFill>
              </a:rPr>
              <a:t>The Prudential Insurance Company of America</a:t>
            </a:r>
          </a:p>
          <a:p>
            <a:r>
              <a:rPr lang="en-US" sz="2400" dirty="0" smtClean="0">
                <a:solidFill>
                  <a:schemeClr val="bg1"/>
                </a:solidFill>
              </a:rPr>
              <a:t>290 West Mount Pleasant Avenue</a:t>
            </a:r>
          </a:p>
          <a:p>
            <a:r>
              <a:rPr lang="en-US" sz="2400" dirty="0" smtClean="0">
                <a:solidFill>
                  <a:schemeClr val="bg1"/>
                </a:solidFill>
              </a:rPr>
              <a:t>Livingston, NJ 07039</a:t>
            </a:r>
          </a:p>
          <a:p>
            <a:r>
              <a:rPr lang="en-US" sz="2400" dirty="0" smtClean="0">
                <a:solidFill>
                  <a:schemeClr val="bg1"/>
                </a:solidFill>
              </a:rPr>
              <a:t>1-800-290-5903</a:t>
            </a:r>
            <a:endParaRPr lang="en-US" sz="24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Prudential LTD</a:t>
            </a:r>
            <a:endParaRPr lang="en-US" dirty="0"/>
          </a:p>
        </p:txBody>
      </p:sp>
      <p:sp>
        <p:nvSpPr>
          <p:cNvPr id="3" name="Content Placeholder 2"/>
          <p:cNvSpPr>
            <a:spLocks noGrp="1"/>
          </p:cNvSpPr>
          <p:nvPr>
            <p:ph idx="1"/>
          </p:nvPr>
        </p:nvSpPr>
        <p:spPr/>
        <p:txBody>
          <a:bodyPr>
            <a:normAutofit/>
          </a:bodyPr>
          <a:lstStyle/>
          <a:p>
            <a:r>
              <a:rPr lang="en-US" dirty="0" smtClean="0"/>
              <a:t>This voluntary LTD plan was designed in consultation with the SURS disability plan and is considered a supplement to your disability coverage with SURS.  </a:t>
            </a:r>
          </a:p>
          <a:p>
            <a:endParaRPr lang="en-US" dirty="0" smtClean="0"/>
          </a:p>
          <a:p>
            <a:r>
              <a:rPr lang="en-US" dirty="0" smtClean="0"/>
              <a:t>SURS provides the greater of (1) 50% of your basic compensation on the day you became disabled or (2) 50% of your </a:t>
            </a:r>
            <a:r>
              <a:rPr lang="en-US" smtClean="0"/>
              <a:t>average earnings </a:t>
            </a:r>
            <a:r>
              <a:rPr lang="en-US" dirty="0" smtClean="0"/>
              <a:t>for the 24 months prior to the date you became disabled.  It is paid until you have received 50% of </a:t>
            </a:r>
            <a:r>
              <a:rPr lang="en-US" smtClean="0"/>
              <a:t>your earnings </a:t>
            </a:r>
            <a:r>
              <a:rPr lang="en-US" dirty="0" smtClean="0"/>
              <a:t>while a participant of SURS.</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Prudential LTD</a:t>
            </a:r>
            <a:endParaRPr lang="en-US" dirty="0"/>
          </a:p>
        </p:txBody>
      </p:sp>
      <p:sp>
        <p:nvSpPr>
          <p:cNvPr id="3" name="Content Placeholder 2"/>
          <p:cNvSpPr>
            <a:spLocks noGrp="1"/>
          </p:cNvSpPr>
          <p:nvPr>
            <p:ph idx="1"/>
          </p:nvPr>
        </p:nvSpPr>
        <p:spPr/>
        <p:txBody>
          <a:bodyPr/>
          <a:lstStyle/>
          <a:p>
            <a:pPr marL="0" indent="0">
              <a:buNone/>
            </a:pPr>
            <a:r>
              <a:rPr lang="en-US" dirty="0" smtClean="0"/>
              <a:t>Advantages of participation:</a:t>
            </a:r>
          </a:p>
          <a:p>
            <a:pPr lvl="1"/>
            <a:r>
              <a:rPr lang="en-US" dirty="0" smtClean="0"/>
              <a:t>Economical group rates – typically lower than individual rates</a:t>
            </a:r>
          </a:p>
          <a:p>
            <a:pPr lvl="1"/>
            <a:r>
              <a:rPr lang="en-US" dirty="0" smtClean="0"/>
              <a:t>Convenient payroll deduction</a:t>
            </a:r>
          </a:p>
          <a:p>
            <a:pPr lvl="1"/>
            <a:r>
              <a:rPr lang="en-US" dirty="0" smtClean="0"/>
              <a:t>Benefits are not subject to income tax</a:t>
            </a:r>
          </a:p>
          <a:p>
            <a:pPr lvl="1"/>
            <a:r>
              <a:rPr lang="en-US" dirty="0" smtClean="0"/>
              <a:t>Partial income replacement</a:t>
            </a:r>
          </a:p>
          <a:p>
            <a:pPr lvl="1"/>
            <a:r>
              <a:rPr lang="en-US" dirty="0" smtClean="0"/>
              <a:t>Rates based on age and salary</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71600"/>
            <a:ext cx="7989752" cy="1504844"/>
          </a:xfrm>
        </p:spPr>
        <p:txBody>
          <a:bodyPr/>
          <a:lstStyle/>
          <a:p>
            <a:r>
              <a:rPr lang="en-US" dirty="0" smtClean="0"/>
              <a:t>SIU Credit Union</a:t>
            </a:r>
            <a:endParaRPr lang="en-US" dirty="0"/>
          </a:p>
        </p:txBody>
      </p:sp>
      <p:sp>
        <p:nvSpPr>
          <p:cNvPr id="3" name="Subtitle 2"/>
          <p:cNvSpPr>
            <a:spLocks noGrp="1"/>
          </p:cNvSpPr>
          <p:nvPr>
            <p:ph type="subTitle" idx="1"/>
          </p:nvPr>
        </p:nvSpPr>
        <p:spPr>
          <a:xfrm>
            <a:off x="581192" y="3635468"/>
            <a:ext cx="7989752" cy="590321"/>
          </a:xfrm>
        </p:spPr>
        <p:txBody>
          <a:bodyPr>
            <a:noAutofit/>
          </a:bodyPr>
          <a:lstStyle/>
          <a:p>
            <a:r>
              <a:rPr lang="en-US" sz="2000" dirty="0" smtClean="0">
                <a:solidFill>
                  <a:schemeClr val="bg1"/>
                </a:solidFill>
              </a:rPr>
              <a:t>1217 West Main Street</a:t>
            </a:r>
          </a:p>
          <a:p>
            <a:r>
              <a:rPr lang="en-US" sz="2000" dirty="0" smtClean="0">
                <a:solidFill>
                  <a:schemeClr val="bg1"/>
                </a:solidFill>
              </a:rPr>
              <a:t>PO Box 2888</a:t>
            </a:r>
          </a:p>
          <a:p>
            <a:r>
              <a:rPr lang="en-US" sz="2000" dirty="0" smtClean="0">
                <a:solidFill>
                  <a:schemeClr val="bg1"/>
                </a:solidFill>
              </a:rPr>
              <a:t>Carbondale  IL  6290</a:t>
            </a:r>
          </a:p>
          <a:p>
            <a:r>
              <a:rPr lang="en-US" sz="2000" dirty="0" smtClean="0">
                <a:solidFill>
                  <a:schemeClr val="bg1"/>
                </a:solidFill>
                <a:hlinkClick r:id="rId3"/>
              </a:rPr>
              <a:t>www.siucu.org</a:t>
            </a:r>
            <a:r>
              <a:rPr lang="en-US" sz="2000" dirty="0" smtClean="0">
                <a:solidFill>
                  <a:schemeClr val="bg1"/>
                </a:solidFill>
              </a:rPr>
              <a:t>  </a:t>
            </a:r>
          </a:p>
          <a:p>
            <a:r>
              <a:rPr lang="en-US" sz="2000" dirty="0" smtClean="0">
                <a:solidFill>
                  <a:schemeClr val="bg1"/>
                </a:solidFill>
              </a:rPr>
              <a:t>618- 457-3595</a:t>
            </a:r>
            <a:endParaRPr lang="en-US" sz="20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Prudential LTD</a:t>
            </a:r>
            <a:endParaRPr lang="en-US" dirty="0"/>
          </a:p>
        </p:txBody>
      </p:sp>
      <p:sp>
        <p:nvSpPr>
          <p:cNvPr id="3" name="Content Placeholder 2"/>
          <p:cNvSpPr>
            <a:spLocks noGrp="1"/>
          </p:cNvSpPr>
          <p:nvPr>
            <p:ph idx="1"/>
          </p:nvPr>
        </p:nvSpPr>
        <p:spPr/>
        <p:txBody>
          <a:bodyPr/>
          <a:lstStyle/>
          <a:p>
            <a:r>
              <a:rPr lang="en-US" dirty="0" smtClean="0"/>
              <a:t>Monthly LTD benefit will be 66.67% of your monthly pre-disability earnings.</a:t>
            </a:r>
          </a:p>
          <a:p>
            <a:endParaRPr lang="en-US" dirty="0" smtClean="0"/>
          </a:p>
          <a:p>
            <a:r>
              <a:rPr lang="en-US" dirty="0" smtClean="0"/>
              <a:t>If eligible to draw from SURS, Prudential LTD will only pay a maximum of 16.67% for a combined total of 66.67%.</a:t>
            </a:r>
          </a:p>
          <a:p>
            <a:endParaRPr lang="en-US" dirty="0" smtClean="0"/>
          </a:p>
          <a:p>
            <a:r>
              <a:rPr lang="en-US" dirty="0" smtClean="0"/>
              <a:t>Benefits continue to age 65 if you are unable to perform any </a:t>
            </a:r>
            <a:r>
              <a:rPr lang="en-US" u="sng" dirty="0" smtClean="0"/>
              <a:t>gainful occupation</a:t>
            </a:r>
            <a:r>
              <a:rPr lang="en-US" dirty="0" smtClean="0"/>
              <a:t>.</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Prudential LTD</a:t>
            </a:r>
            <a:endParaRPr lang="en-US" dirty="0"/>
          </a:p>
        </p:txBody>
      </p:sp>
      <p:sp>
        <p:nvSpPr>
          <p:cNvPr id="3" name="Content Placeholder 2"/>
          <p:cNvSpPr>
            <a:spLocks noGrp="1"/>
          </p:cNvSpPr>
          <p:nvPr>
            <p:ph idx="1"/>
          </p:nvPr>
        </p:nvSpPr>
        <p:spPr/>
        <p:txBody>
          <a:bodyPr/>
          <a:lstStyle/>
          <a:p>
            <a:r>
              <a:rPr lang="en-US" dirty="0" smtClean="0"/>
              <a:t>Certain exclusions apply that are listed in your </a:t>
            </a:r>
            <a:r>
              <a:rPr lang="en-US" smtClean="0"/>
              <a:t>brochure including pre-existing </a:t>
            </a:r>
            <a:r>
              <a:rPr lang="en-US" dirty="0" smtClean="0"/>
              <a:t>conditions.</a:t>
            </a:r>
          </a:p>
          <a:p>
            <a:endParaRPr lang="en-US" dirty="0" smtClean="0"/>
          </a:p>
          <a:p>
            <a:r>
              <a:rPr lang="en-US" dirty="0" smtClean="0"/>
              <a:t>If you enroll within 60 days of your date-of-hire, there is no </a:t>
            </a:r>
            <a:r>
              <a:rPr lang="en-US" smtClean="0"/>
              <a:t>medical underwriting.</a:t>
            </a:r>
            <a:endParaRPr lang="en-US" dirty="0" smtClean="0"/>
          </a:p>
          <a:p>
            <a:endParaRPr lang="en-US" dirty="0" smtClean="0"/>
          </a:p>
          <a:p>
            <a:r>
              <a:rPr lang="en-US" dirty="0" smtClean="0"/>
              <a:t>Complete and submit the enrollment form and coverage will begin after a </a:t>
            </a:r>
            <a:r>
              <a:rPr lang="en-US" smtClean="0"/>
              <a:t>60-day waiting </a:t>
            </a:r>
            <a:r>
              <a:rPr lang="en-US" dirty="0" smtClean="0"/>
              <a:t>period.</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Optional Benefit Programs</a:t>
            </a:r>
            <a:r>
              <a:rPr lang="en-US" dirty="0"/>
              <a:t/>
            </a:r>
            <a:br>
              <a:rPr lang="en-US" dirty="0"/>
            </a:br>
            <a:r>
              <a:rPr lang="en-US" dirty="0"/>
              <a:t>Prudential LTD</a:t>
            </a:r>
          </a:p>
        </p:txBody>
      </p:sp>
      <p:sp>
        <p:nvSpPr>
          <p:cNvPr id="3" name="Content Placeholder 2"/>
          <p:cNvSpPr>
            <a:spLocks noGrp="1"/>
          </p:cNvSpPr>
          <p:nvPr>
            <p:ph idx="1"/>
          </p:nvPr>
        </p:nvSpPr>
        <p:spPr/>
        <p:txBody>
          <a:bodyPr/>
          <a:lstStyle/>
          <a:p>
            <a:r>
              <a:rPr lang="en-US" dirty="0" smtClean="0"/>
              <a:t>Other benefits include:</a:t>
            </a:r>
          </a:p>
          <a:p>
            <a:pPr lvl="1"/>
            <a:r>
              <a:rPr lang="en-US" dirty="0" smtClean="0"/>
              <a:t>Catastrophic Disability Benefit</a:t>
            </a:r>
          </a:p>
          <a:p>
            <a:pPr lvl="1"/>
            <a:r>
              <a:rPr lang="en-US" dirty="0" smtClean="0"/>
              <a:t>Critical Illness Benefit</a:t>
            </a:r>
          </a:p>
          <a:p>
            <a:pPr lvl="1"/>
            <a:r>
              <a:rPr lang="en-US" dirty="0" smtClean="0"/>
              <a:t>Survivor Benefit</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32</a:t>
            </a:fld>
            <a:endParaRPr lang="en-US" dirty="0"/>
          </a:p>
        </p:txBody>
      </p:sp>
    </p:spTree>
    <p:extLst>
      <p:ext uri="{BB962C8B-B14F-4D97-AF65-F5344CB8AC3E}">
        <p14:creationId xmlns:p14="http://schemas.microsoft.com/office/powerpoint/2010/main" val="36651889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Tax Sheltered Annuities (TSA)</a:t>
            </a:r>
            <a:endParaRPr lang="en-US" dirty="0"/>
          </a:p>
        </p:txBody>
      </p:sp>
      <p:sp>
        <p:nvSpPr>
          <p:cNvPr id="3" name="Subtitle 2"/>
          <p:cNvSpPr>
            <a:spLocks noGrp="1"/>
          </p:cNvSpPr>
          <p:nvPr>
            <p:ph type="subTitle" idx="1"/>
          </p:nvPr>
        </p:nvSpPr>
        <p:spPr/>
        <p:txBody>
          <a:bodyPr>
            <a:normAutofit/>
          </a:bodyPr>
          <a:lstStyle/>
          <a:p>
            <a:r>
              <a:rPr lang="en-US" sz="2000" dirty="0" smtClean="0"/>
              <a:t>403(b) Plans</a:t>
            </a:r>
            <a:endParaRPr lang="en-US" sz="2000"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33</a:t>
            </a:fld>
            <a:endParaRPr lang="en-US" dirty="0"/>
          </a:p>
        </p:txBody>
      </p:sp>
      <p:sp>
        <p:nvSpPr>
          <p:cNvPr id="5" name="Rectangle 4"/>
          <p:cNvSpPr/>
          <p:nvPr/>
        </p:nvSpPr>
        <p:spPr>
          <a:xfrm>
            <a:off x="2286000" y="2967335"/>
            <a:ext cx="4572000" cy="923330"/>
          </a:xfrm>
          <a:prstGeom prst="rect">
            <a:avLst/>
          </a:prstGeom>
        </p:spPr>
        <p:txBody>
          <a:bodyPr>
            <a:spAutoFit/>
          </a:bodyPr>
          <a:lstStyle/>
          <a:p>
            <a:r>
              <a:rPr lang="en-US" dirty="0">
                <a:hlinkClick r:id="rId3"/>
              </a:rPr>
              <a:t>https://www2.illinois.gov/cms/benefits/StateEmployee/Documents/Life_Insurance/Life_Insurance_Beneficiary.pdf</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Tax Sheltered Annuities</a:t>
            </a:r>
            <a:endParaRPr lang="en-US" dirty="0"/>
          </a:p>
        </p:txBody>
      </p:sp>
      <p:sp>
        <p:nvSpPr>
          <p:cNvPr id="3" name="Content Placeholder 2"/>
          <p:cNvSpPr>
            <a:spLocks noGrp="1"/>
          </p:cNvSpPr>
          <p:nvPr>
            <p:ph idx="1"/>
          </p:nvPr>
        </p:nvSpPr>
        <p:spPr/>
        <p:txBody>
          <a:bodyPr/>
          <a:lstStyle/>
          <a:p>
            <a:pPr marL="0" indent="0">
              <a:buNone/>
            </a:pPr>
            <a:r>
              <a:rPr lang="en-US" dirty="0" smtClean="0"/>
              <a:t>Supplemental retirement investment choices, which also reduces your taxable income</a:t>
            </a:r>
          </a:p>
          <a:p>
            <a:pPr lvl="1"/>
            <a:r>
              <a:rPr lang="en-US" dirty="0" smtClean="0"/>
              <a:t>Defer a dollar amount or a percentage of income</a:t>
            </a:r>
          </a:p>
          <a:p>
            <a:pPr lvl="1"/>
            <a:r>
              <a:rPr lang="en-US" dirty="0" smtClean="0"/>
              <a:t>Enroll or change at any time</a:t>
            </a:r>
          </a:p>
          <a:p>
            <a:pPr lvl="1"/>
            <a:r>
              <a:rPr lang="en-US" dirty="0" smtClean="0"/>
              <a:t>Contributions are conveniently payroll deducted</a:t>
            </a:r>
          </a:p>
          <a:p>
            <a:pPr lvl="1"/>
            <a:r>
              <a:rPr lang="en-US" dirty="0" smtClean="0"/>
              <a:t>Enroll, change or cancel at any time</a:t>
            </a:r>
          </a:p>
        </p:txBody>
      </p:sp>
      <p:sp>
        <p:nvSpPr>
          <p:cNvPr id="4" name="Slide Number Placeholder 3"/>
          <p:cNvSpPr>
            <a:spLocks noGrp="1"/>
          </p:cNvSpPr>
          <p:nvPr>
            <p:ph type="sldNum" sz="quarter" idx="12"/>
          </p:nvPr>
        </p:nvSpPr>
        <p:spPr/>
        <p:txBody>
          <a:bodyPr/>
          <a:lstStyle/>
          <a:p>
            <a:fld id="{E8E1667A-16DA-4174-BA47-06C643409F62}"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Retirement Plans </a:t>
            </a:r>
            <a:r>
              <a:rPr lang="en-US" dirty="0" smtClean="0"/>
              <a:t/>
            </a:r>
            <a:br>
              <a:rPr lang="en-US" dirty="0" smtClean="0"/>
            </a:br>
            <a:r>
              <a:rPr lang="en-US" dirty="0" smtClean="0"/>
              <a:t>Approved </a:t>
            </a:r>
            <a:r>
              <a:rPr lang="en-US" dirty="0"/>
              <a:t>Vendors</a:t>
            </a:r>
          </a:p>
        </p:txBody>
      </p:sp>
      <p:sp>
        <p:nvSpPr>
          <p:cNvPr id="3" name="Content Placeholder 2"/>
          <p:cNvSpPr>
            <a:spLocks noGrp="1"/>
          </p:cNvSpPr>
          <p:nvPr>
            <p:ph idx="1"/>
          </p:nvPr>
        </p:nvSpPr>
        <p:spPr>
          <a:xfrm>
            <a:off x="613820" y="2975898"/>
            <a:ext cx="3686008" cy="4038600"/>
          </a:xfrm>
        </p:spPr>
        <p:txBody>
          <a:bodyPr>
            <a:normAutofit/>
          </a:bodyPr>
          <a:lstStyle/>
          <a:p>
            <a:pPr marL="0" indent="0">
              <a:spcBef>
                <a:spcPts val="0"/>
              </a:spcBef>
              <a:spcAft>
                <a:spcPts val="0"/>
              </a:spcAft>
              <a:buNone/>
            </a:pPr>
            <a:r>
              <a:rPr lang="en-US" sz="1400" b="1" dirty="0"/>
              <a:t>Fiduciary Trust International of the South </a:t>
            </a:r>
            <a:endParaRPr lang="en-US" sz="1400" b="1" dirty="0" smtClean="0"/>
          </a:p>
          <a:p>
            <a:pPr marL="0" indent="0">
              <a:spcBef>
                <a:spcPts val="0"/>
              </a:spcBef>
              <a:spcAft>
                <a:spcPts val="0"/>
              </a:spcAft>
              <a:buNone/>
            </a:pPr>
            <a:r>
              <a:rPr lang="en-US" sz="1400" dirty="0" smtClean="0"/>
              <a:t>(</a:t>
            </a:r>
            <a:r>
              <a:rPr lang="en-US" sz="1400" dirty="0"/>
              <a:t>Franklin Templeton</a:t>
            </a:r>
            <a:r>
              <a:rPr lang="en-US" sz="1400" dirty="0" smtClean="0"/>
              <a:t>)</a:t>
            </a:r>
          </a:p>
          <a:p>
            <a:pPr marL="0" indent="0">
              <a:spcBef>
                <a:spcPts val="0"/>
              </a:spcBef>
              <a:spcAft>
                <a:spcPts val="0"/>
              </a:spcAft>
              <a:buNone/>
            </a:pPr>
            <a:r>
              <a:rPr lang="en-US" sz="1400" dirty="0" smtClean="0"/>
              <a:t>Paul McIntosh,</a:t>
            </a:r>
          </a:p>
          <a:p>
            <a:pPr marL="0" indent="0">
              <a:spcBef>
                <a:spcPts val="0"/>
              </a:spcBef>
              <a:spcAft>
                <a:spcPts val="0"/>
              </a:spcAft>
              <a:buNone/>
            </a:pPr>
            <a:r>
              <a:rPr lang="en-US" sz="1400" dirty="0" smtClean="0"/>
              <a:t>Office</a:t>
            </a:r>
            <a:r>
              <a:rPr lang="en-US" sz="1400" dirty="0"/>
              <a:t>: 317-663-8444 or 800-878-4517, ext. 116 </a:t>
            </a:r>
            <a:endParaRPr lang="en-US" sz="1400" dirty="0" smtClean="0"/>
          </a:p>
          <a:p>
            <a:pPr marL="0" indent="0">
              <a:spcBef>
                <a:spcPts val="0"/>
              </a:spcBef>
              <a:spcAft>
                <a:spcPts val="0"/>
              </a:spcAft>
              <a:buNone/>
            </a:pPr>
            <a:r>
              <a:rPr lang="en-US" sz="1400" dirty="0" smtClean="0"/>
              <a:t>Cell</a:t>
            </a:r>
            <a:r>
              <a:rPr lang="en-US" sz="1400" dirty="0"/>
              <a:t>: 812-459- 7489 </a:t>
            </a:r>
            <a:endParaRPr lang="en-US" sz="1400" dirty="0" smtClean="0"/>
          </a:p>
          <a:p>
            <a:pPr marL="0" indent="0">
              <a:spcBef>
                <a:spcPts val="0"/>
              </a:spcBef>
              <a:spcAft>
                <a:spcPts val="0"/>
              </a:spcAft>
              <a:buNone/>
            </a:pPr>
            <a:r>
              <a:rPr lang="en-US" sz="1400" dirty="0" smtClean="0"/>
              <a:t>Email</a:t>
            </a:r>
            <a:r>
              <a:rPr lang="en-US" sz="1400" dirty="0"/>
              <a:t>: </a:t>
            </a:r>
            <a:r>
              <a:rPr lang="en-US" sz="1400" dirty="0" smtClean="0">
                <a:hlinkClick r:id="rId3"/>
              </a:rPr>
              <a:t>pmcintosh@wradvisors.com</a:t>
            </a:r>
            <a:endParaRPr lang="en-US" sz="1400" dirty="0" smtClean="0"/>
          </a:p>
          <a:p>
            <a:pPr marL="0" indent="0">
              <a:spcBef>
                <a:spcPts val="0"/>
              </a:spcBef>
              <a:spcAft>
                <a:spcPts val="0"/>
              </a:spcAft>
              <a:buNone/>
            </a:pPr>
            <a:r>
              <a:rPr lang="en-US" sz="1400" dirty="0" smtClean="0"/>
              <a:t>Website</a:t>
            </a:r>
            <a:r>
              <a:rPr lang="en-US" sz="1400" dirty="0"/>
              <a:t>: </a:t>
            </a:r>
            <a:r>
              <a:rPr lang="en-US" sz="1400" dirty="0">
                <a:hlinkClick r:id="rId4"/>
              </a:rPr>
              <a:t>http://www.fiduciarytrust.com</a:t>
            </a:r>
            <a:r>
              <a:rPr lang="en-US" sz="1400" dirty="0" smtClean="0">
                <a:hlinkClick r:id="rId4"/>
              </a:rPr>
              <a:t>/</a:t>
            </a:r>
            <a:endParaRPr lang="en-US" sz="1400" dirty="0" smtClean="0"/>
          </a:p>
          <a:p>
            <a:pPr marL="0" indent="0">
              <a:spcBef>
                <a:spcPts val="0"/>
              </a:spcBef>
              <a:spcAft>
                <a:spcPts val="0"/>
              </a:spcAft>
              <a:buNone/>
            </a:pPr>
            <a:endParaRPr lang="en-US" sz="1400" dirty="0" smtClean="0"/>
          </a:p>
          <a:p>
            <a:pPr marL="0" indent="0">
              <a:spcBef>
                <a:spcPts val="0"/>
              </a:spcBef>
              <a:spcAft>
                <a:spcPts val="0"/>
              </a:spcAft>
              <a:buNone/>
            </a:pPr>
            <a:r>
              <a:rPr lang="en-US" sz="1400" b="1" dirty="0"/>
              <a:t>Quorum Consulting Group </a:t>
            </a:r>
            <a:endParaRPr lang="en-US" sz="1400" b="1" dirty="0" smtClean="0"/>
          </a:p>
          <a:p>
            <a:pPr marL="0" indent="0">
              <a:spcBef>
                <a:spcPts val="0"/>
              </a:spcBef>
              <a:spcAft>
                <a:spcPts val="0"/>
              </a:spcAft>
              <a:buNone/>
            </a:pPr>
            <a:r>
              <a:rPr lang="en-US" sz="1400" b="1" dirty="0" smtClean="0"/>
              <a:t>(</a:t>
            </a:r>
            <a:r>
              <a:rPr lang="en-US" sz="1400" b="1" dirty="0"/>
              <a:t>Citigroup </a:t>
            </a:r>
            <a:r>
              <a:rPr lang="en-US" sz="1400" b="1" dirty="0" smtClean="0"/>
              <a:t>Smith Barney)</a:t>
            </a:r>
          </a:p>
          <a:p>
            <a:pPr marL="0" indent="0">
              <a:spcBef>
                <a:spcPts val="0"/>
              </a:spcBef>
              <a:spcAft>
                <a:spcPts val="0"/>
              </a:spcAft>
              <a:buNone/>
            </a:pPr>
            <a:r>
              <a:rPr lang="en-US" sz="1400" dirty="0" smtClean="0"/>
              <a:t>Larry </a:t>
            </a:r>
            <a:r>
              <a:rPr lang="en-US" sz="1400" dirty="0"/>
              <a:t>A. Hardy, Vice </a:t>
            </a:r>
            <a:r>
              <a:rPr lang="en-US" sz="1400" dirty="0" smtClean="0"/>
              <a:t>President</a:t>
            </a:r>
          </a:p>
          <a:p>
            <a:pPr marL="0" indent="0">
              <a:spcBef>
                <a:spcPts val="0"/>
              </a:spcBef>
              <a:spcAft>
                <a:spcPts val="0"/>
              </a:spcAft>
              <a:buNone/>
            </a:pPr>
            <a:r>
              <a:rPr lang="en-US" sz="1400" dirty="0" smtClean="0"/>
              <a:t>Morgan </a:t>
            </a:r>
            <a:r>
              <a:rPr lang="en-US" sz="1400" dirty="0"/>
              <a:t>Stanley Wealth </a:t>
            </a:r>
            <a:r>
              <a:rPr lang="en-US" sz="1400" dirty="0" smtClean="0"/>
              <a:t>Management</a:t>
            </a:r>
          </a:p>
          <a:p>
            <a:pPr marL="0" indent="0">
              <a:spcBef>
                <a:spcPts val="0"/>
              </a:spcBef>
              <a:spcAft>
                <a:spcPts val="0"/>
              </a:spcAft>
              <a:buNone/>
            </a:pPr>
            <a:r>
              <a:rPr lang="en-US" sz="1400" dirty="0" smtClean="0"/>
              <a:t>Office</a:t>
            </a:r>
            <a:r>
              <a:rPr lang="en-US" sz="1400" dirty="0"/>
              <a:t>: </a:t>
            </a:r>
            <a:r>
              <a:rPr lang="en-US" sz="1400" dirty="0" smtClean="0"/>
              <a:t>217-547-2914</a:t>
            </a:r>
          </a:p>
          <a:p>
            <a:pPr marL="0" indent="0">
              <a:spcBef>
                <a:spcPts val="0"/>
              </a:spcBef>
              <a:spcAft>
                <a:spcPts val="0"/>
              </a:spcAft>
              <a:buNone/>
            </a:pPr>
            <a:r>
              <a:rPr lang="en-US" sz="1400" dirty="0" smtClean="0"/>
              <a:t>Toll </a:t>
            </a:r>
            <a:r>
              <a:rPr lang="en-US" sz="1400" dirty="0"/>
              <a:t>Free: </a:t>
            </a:r>
            <a:r>
              <a:rPr lang="en-US" sz="1400" dirty="0" smtClean="0"/>
              <a:t>800-535-2870</a:t>
            </a:r>
          </a:p>
          <a:p>
            <a:pPr marL="0" indent="0">
              <a:spcBef>
                <a:spcPts val="0"/>
              </a:spcBef>
              <a:spcAft>
                <a:spcPts val="0"/>
              </a:spcAft>
              <a:buNone/>
            </a:pPr>
            <a:r>
              <a:rPr lang="en-US" sz="1400" dirty="0" smtClean="0"/>
              <a:t>E-mail</a:t>
            </a:r>
            <a:r>
              <a:rPr lang="en-US" sz="1400" dirty="0"/>
              <a:t>: </a:t>
            </a:r>
            <a:r>
              <a:rPr lang="en-US" sz="1400" dirty="0" smtClean="0">
                <a:hlinkClick r:id="rId5"/>
              </a:rPr>
              <a:t>larry.hardy@morganstanley.com</a:t>
            </a:r>
            <a:endParaRPr lang="en-US" sz="1400" dirty="0" smtClean="0"/>
          </a:p>
          <a:p>
            <a:pPr marL="0" indent="0">
              <a:spcBef>
                <a:spcPts val="0"/>
              </a:spcBef>
              <a:spcAft>
                <a:spcPts val="0"/>
              </a:spcAft>
              <a:buNone/>
            </a:pPr>
            <a:r>
              <a:rPr lang="en-US" sz="1400" dirty="0" smtClean="0"/>
              <a:t>Website</a:t>
            </a:r>
            <a:r>
              <a:rPr lang="en-US" sz="1400" dirty="0"/>
              <a:t>: www.morganstanley.com</a:t>
            </a:r>
            <a:endParaRPr lang="en-US" sz="1400" dirty="0" smtClean="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35</a:t>
            </a:fld>
            <a:endParaRPr lang="en-US" dirty="0"/>
          </a:p>
        </p:txBody>
      </p:sp>
      <p:sp>
        <p:nvSpPr>
          <p:cNvPr id="5" name="Content Placeholder 2"/>
          <p:cNvSpPr txBox="1">
            <a:spLocks/>
          </p:cNvSpPr>
          <p:nvPr/>
        </p:nvSpPr>
        <p:spPr>
          <a:xfrm>
            <a:off x="4485188" y="3382328"/>
            <a:ext cx="3686008" cy="3182198"/>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spcBef>
                <a:spcPts val="0"/>
              </a:spcBef>
              <a:spcAft>
                <a:spcPts val="0"/>
              </a:spcAft>
              <a:buNone/>
            </a:pPr>
            <a:r>
              <a:rPr lang="en-US" sz="1400" b="1" dirty="0"/>
              <a:t>Security Financial Resources, Inc</a:t>
            </a:r>
            <a:r>
              <a:rPr lang="en-US" sz="1400" b="1" dirty="0" smtClean="0"/>
              <a:t>.</a:t>
            </a:r>
          </a:p>
          <a:p>
            <a:pPr marL="0" indent="0">
              <a:spcBef>
                <a:spcPts val="0"/>
              </a:spcBef>
              <a:spcAft>
                <a:spcPts val="0"/>
              </a:spcAft>
              <a:buNone/>
            </a:pPr>
            <a:r>
              <a:rPr lang="en-US" sz="1400" dirty="0" smtClean="0"/>
              <a:t>Brad Wills</a:t>
            </a:r>
          </a:p>
          <a:p>
            <a:pPr marL="0" indent="0">
              <a:spcBef>
                <a:spcPts val="0"/>
              </a:spcBef>
              <a:spcAft>
                <a:spcPts val="0"/>
              </a:spcAft>
              <a:buNone/>
            </a:pPr>
            <a:r>
              <a:rPr lang="en-US" sz="1400" dirty="0" smtClean="0"/>
              <a:t>Alliance </a:t>
            </a:r>
            <a:r>
              <a:rPr lang="en-US" sz="1400" dirty="0"/>
              <a:t>Investment Planning </a:t>
            </a:r>
            <a:r>
              <a:rPr lang="en-US" sz="1400" dirty="0" smtClean="0"/>
              <a:t>Group</a:t>
            </a:r>
          </a:p>
          <a:p>
            <a:pPr marL="0" indent="0">
              <a:spcBef>
                <a:spcPts val="0"/>
              </a:spcBef>
              <a:spcAft>
                <a:spcPts val="0"/>
              </a:spcAft>
              <a:buNone/>
            </a:pPr>
            <a:r>
              <a:rPr lang="en-US" sz="1400" dirty="0" smtClean="0"/>
              <a:t>Office</a:t>
            </a:r>
            <a:r>
              <a:rPr lang="en-US" sz="1400" dirty="0"/>
              <a:t>: 618-519-9344 </a:t>
            </a:r>
            <a:endParaRPr lang="en-US" sz="1400" dirty="0" smtClean="0"/>
          </a:p>
          <a:p>
            <a:pPr marL="0" indent="0">
              <a:spcBef>
                <a:spcPts val="0"/>
              </a:spcBef>
              <a:spcAft>
                <a:spcPts val="0"/>
              </a:spcAft>
              <a:buNone/>
            </a:pPr>
            <a:r>
              <a:rPr lang="en-US" sz="1400" dirty="0" smtClean="0"/>
              <a:t>Email</a:t>
            </a:r>
            <a:r>
              <a:rPr lang="en-US" sz="1400" dirty="0"/>
              <a:t>: </a:t>
            </a:r>
            <a:r>
              <a:rPr lang="en-US" sz="1400" dirty="0" smtClean="0">
                <a:hlinkClick r:id="rId6"/>
              </a:rPr>
              <a:t>brad@allianceinvestmentplanning.com</a:t>
            </a:r>
            <a:endParaRPr lang="en-US" sz="1400" dirty="0" smtClean="0"/>
          </a:p>
          <a:p>
            <a:pPr marL="0" indent="0">
              <a:spcBef>
                <a:spcPts val="0"/>
              </a:spcBef>
              <a:spcAft>
                <a:spcPts val="0"/>
              </a:spcAft>
              <a:buNone/>
            </a:pPr>
            <a:r>
              <a:rPr lang="en-US" sz="1400" dirty="0"/>
              <a:t>W</a:t>
            </a:r>
            <a:r>
              <a:rPr lang="en-US" sz="1400" dirty="0" smtClean="0"/>
              <a:t>ebsite</a:t>
            </a:r>
            <a:r>
              <a:rPr lang="en-US" sz="1400" dirty="0"/>
              <a:t>: </a:t>
            </a:r>
            <a:r>
              <a:rPr lang="en-US" sz="1400" dirty="0" smtClean="0">
                <a:hlinkClick r:id="rId7"/>
              </a:rPr>
              <a:t>www.securitybenefit.com</a:t>
            </a:r>
            <a:endParaRPr lang="en-US" sz="1400" dirty="0" smtClean="0"/>
          </a:p>
          <a:p>
            <a:pPr marL="0" indent="0">
              <a:spcBef>
                <a:spcPts val="0"/>
              </a:spcBef>
              <a:spcAft>
                <a:spcPts val="0"/>
              </a:spcAft>
              <a:buNone/>
            </a:pPr>
            <a:endParaRPr lang="en-US" sz="1400" dirty="0"/>
          </a:p>
          <a:p>
            <a:pPr marL="0" indent="0">
              <a:spcBef>
                <a:spcPts val="0"/>
              </a:spcBef>
              <a:spcAft>
                <a:spcPts val="0"/>
              </a:spcAft>
              <a:buNone/>
            </a:pPr>
            <a:r>
              <a:rPr lang="en-US" sz="1400" b="1" dirty="0" smtClean="0"/>
              <a:t>TIAA</a:t>
            </a:r>
          </a:p>
          <a:p>
            <a:pPr marL="0" indent="0">
              <a:spcBef>
                <a:spcPts val="0"/>
              </a:spcBef>
              <a:spcAft>
                <a:spcPts val="0"/>
              </a:spcAft>
              <a:buNone/>
            </a:pPr>
            <a:r>
              <a:rPr lang="en-US" sz="1400" dirty="0" smtClean="0"/>
              <a:t>Patrick Windle </a:t>
            </a:r>
          </a:p>
          <a:p>
            <a:pPr marL="0" indent="0">
              <a:spcBef>
                <a:spcPts val="0"/>
              </a:spcBef>
              <a:spcAft>
                <a:spcPts val="0"/>
              </a:spcAft>
              <a:buNone/>
            </a:pPr>
            <a:r>
              <a:rPr lang="en-US" sz="1400" dirty="0" smtClean="0"/>
              <a:t>Office</a:t>
            </a:r>
            <a:r>
              <a:rPr lang="en-US" sz="1400" dirty="0"/>
              <a:t>: </a:t>
            </a:r>
            <a:r>
              <a:rPr lang="en-US" sz="1400" dirty="0" smtClean="0"/>
              <a:t>630-480-8310</a:t>
            </a:r>
          </a:p>
          <a:p>
            <a:pPr marL="0" indent="0">
              <a:spcBef>
                <a:spcPts val="0"/>
              </a:spcBef>
              <a:spcAft>
                <a:spcPts val="0"/>
              </a:spcAft>
              <a:buNone/>
            </a:pPr>
            <a:r>
              <a:rPr lang="en-US" sz="1400" dirty="0" smtClean="0"/>
              <a:t>Email</a:t>
            </a:r>
            <a:r>
              <a:rPr lang="en-US" sz="1400" dirty="0"/>
              <a:t>: </a:t>
            </a:r>
            <a:r>
              <a:rPr lang="en-US" sz="1400" dirty="0" smtClean="0">
                <a:hlinkClick r:id="rId8"/>
              </a:rPr>
              <a:t>pwindle@tiaa-cref.org</a:t>
            </a:r>
            <a:endParaRPr lang="en-US" sz="1400" dirty="0" smtClean="0"/>
          </a:p>
          <a:p>
            <a:pPr marL="0" indent="0">
              <a:spcBef>
                <a:spcPts val="0"/>
              </a:spcBef>
              <a:spcAft>
                <a:spcPts val="0"/>
              </a:spcAft>
              <a:buNone/>
            </a:pPr>
            <a:r>
              <a:rPr lang="en-US" sz="1400" dirty="0" smtClean="0"/>
              <a:t>Website</a:t>
            </a:r>
            <a:r>
              <a:rPr lang="en-US" sz="1400" dirty="0"/>
              <a:t>: </a:t>
            </a:r>
            <a:r>
              <a:rPr lang="en-US" sz="1400" dirty="0" smtClean="0">
                <a:hlinkClick r:id="rId9"/>
              </a:rPr>
              <a:t>www.tiaa.org</a:t>
            </a:r>
            <a:endParaRPr lang="en-US" sz="1400" dirty="0" smtClean="0"/>
          </a:p>
          <a:p>
            <a:pPr marL="0" indent="0">
              <a:spcBef>
                <a:spcPts val="0"/>
              </a:spcBef>
              <a:spcAft>
                <a:spcPts val="0"/>
              </a:spcAft>
              <a:buNone/>
            </a:pPr>
            <a:r>
              <a:rPr lang="en-US" sz="1400" dirty="0" smtClean="0"/>
              <a:t>To </a:t>
            </a:r>
            <a:r>
              <a:rPr lang="en-US" sz="1400" dirty="0"/>
              <a:t>enroll on-line: •Go to https://publictools.tiaa-cref.org/public/authentication/login?flow=SRK and click on “Register with </a:t>
            </a:r>
            <a:r>
              <a:rPr lang="en-US" sz="1400" dirty="0" smtClean="0"/>
              <a:t>TIAA-CREF.” The </a:t>
            </a:r>
            <a:r>
              <a:rPr lang="en-US" sz="1400" dirty="0"/>
              <a:t>access code is: </a:t>
            </a:r>
            <a:r>
              <a:rPr lang="en-US" sz="1400" dirty="0" smtClean="0"/>
              <a:t>103379.</a:t>
            </a:r>
          </a:p>
          <a:p>
            <a:pPr marL="0" indent="0">
              <a:spcBef>
                <a:spcPts val="0"/>
              </a:spcBef>
              <a:spcAft>
                <a:spcPts val="0"/>
              </a:spcAft>
              <a:buNone/>
            </a:pPr>
            <a:endParaRPr lang="en-US" sz="1400" dirty="0"/>
          </a:p>
        </p:txBody>
      </p:sp>
      <p:sp>
        <p:nvSpPr>
          <p:cNvPr id="6" name="TextBox 5"/>
          <p:cNvSpPr txBox="1"/>
          <p:nvPr/>
        </p:nvSpPr>
        <p:spPr>
          <a:xfrm>
            <a:off x="0" y="1905000"/>
            <a:ext cx="7572208" cy="1477328"/>
          </a:xfrm>
          <a:prstGeom prst="rect">
            <a:avLst/>
          </a:prstGeom>
          <a:noFill/>
        </p:spPr>
        <p:txBody>
          <a:bodyPr wrap="square" rtlCol="0">
            <a:spAutoFit/>
          </a:bodyPr>
          <a:lstStyle/>
          <a:p>
            <a:pPr marL="742950" lvl="1" indent="-285750">
              <a:buFont typeface="Arial" panose="020B0604020202020204" pitchFamily="34" charset="0"/>
              <a:buChar char="•"/>
            </a:pPr>
            <a:r>
              <a:rPr lang="en-US" b="1" dirty="0">
                <a:solidFill>
                  <a:schemeClr val="accent2">
                    <a:lumMod val="75000"/>
                  </a:schemeClr>
                </a:solidFill>
              </a:rPr>
              <a:t>Complete a Salary Reduction Agreement Form</a:t>
            </a:r>
          </a:p>
          <a:p>
            <a:pPr marL="742950" lvl="1" indent="-285750">
              <a:buFont typeface="Arial" panose="020B0604020202020204" pitchFamily="34" charset="0"/>
              <a:buChar char="•"/>
            </a:pPr>
            <a:r>
              <a:rPr lang="en-US" b="1" dirty="0">
                <a:solidFill>
                  <a:schemeClr val="accent2">
                    <a:lumMod val="75000"/>
                  </a:schemeClr>
                </a:solidFill>
              </a:rPr>
              <a:t>Return Salary Reduction Agreement Form to Employee Benefits for processing.</a:t>
            </a:r>
          </a:p>
          <a:p>
            <a:pPr marL="742950" lvl="1" indent="-285750">
              <a:buFont typeface="Arial" panose="020B0604020202020204" pitchFamily="34" charset="0"/>
              <a:buChar char="•"/>
            </a:pPr>
            <a:r>
              <a:rPr lang="en-US" b="1" dirty="0">
                <a:solidFill>
                  <a:schemeClr val="accent2">
                    <a:lumMod val="75000"/>
                  </a:schemeClr>
                </a:solidFill>
              </a:rPr>
              <a:t>Can enroll at any time.</a:t>
            </a:r>
          </a:p>
          <a:p>
            <a:endParaRPr lang="en-US" dirty="0"/>
          </a:p>
        </p:txBody>
      </p:sp>
    </p:spTree>
    <p:extLst>
      <p:ext uri="{BB962C8B-B14F-4D97-AF65-F5344CB8AC3E}">
        <p14:creationId xmlns:p14="http://schemas.microsoft.com/office/powerpoint/2010/main" val="3262752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Optional Benefit Programs</a:t>
            </a:r>
            <a:r>
              <a:rPr lang="en-US" dirty="0" smtClean="0"/>
              <a:t/>
            </a:r>
            <a:br>
              <a:rPr lang="en-US" dirty="0" smtClean="0"/>
            </a:br>
            <a:r>
              <a:rPr lang="en-US" dirty="0" smtClean="0"/>
              <a:t>Tax Sheltered Annuities</a:t>
            </a:r>
            <a:endParaRPr lang="en-US" dirty="0"/>
          </a:p>
        </p:txBody>
      </p:sp>
      <p:sp>
        <p:nvSpPr>
          <p:cNvPr id="3" name="Content Placeholder 2"/>
          <p:cNvSpPr>
            <a:spLocks noGrp="1"/>
          </p:cNvSpPr>
          <p:nvPr>
            <p:ph idx="1"/>
          </p:nvPr>
        </p:nvSpPr>
        <p:spPr/>
        <p:txBody>
          <a:bodyPr/>
          <a:lstStyle/>
          <a:p>
            <a:pPr marL="0" indent="0">
              <a:buNone/>
            </a:pPr>
            <a:r>
              <a:rPr lang="en-US" dirty="0" smtClean="0"/>
              <a:t>Maximum Deferral Amounts FY20</a:t>
            </a:r>
          </a:p>
          <a:p>
            <a:pPr lvl="1"/>
            <a:r>
              <a:rPr lang="en-US" dirty="0" smtClean="0"/>
              <a:t>If under age 50, $19,500</a:t>
            </a:r>
          </a:p>
          <a:p>
            <a:pPr lvl="1"/>
            <a:r>
              <a:rPr lang="en-US" dirty="0" smtClean="0"/>
              <a:t>If over age 50, $26,000</a:t>
            </a:r>
          </a:p>
          <a:p>
            <a:pPr lvl="1"/>
            <a:endParaRPr lang="en-US" dirty="0"/>
          </a:p>
          <a:p>
            <a:pPr marL="393192" lvl="1" indent="0">
              <a:buNone/>
            </a:pPr>
            <a:r>
              <a:rPr lang="en-US" dirty="0" smtClean="0"/>
              <a:t>Enrollment may be done at any time during your employment and is not restricted at any particular time.  Enroll when it is convenient for you.</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State of Illinois Deferred Compensation Plan</a:t>
            </a:r>
            <a:endParaRPr lang="en-US" dirty="0"/>
          </a:p>
        </p:txBody>
      </p:sp>
      <p:sp>
        <p:nvSpPr>
          <p:cNvPr id="3" name="Subtitle 2"/>
          <p:cNvSpPr>
            <a:spLocks noGrp="1"/>
          </p:cNvSpPr>
          <p:nvPr>
            <p:ph type="subTitle" idx="1"/>
          </p:nvPr>
        </p:nvSpPr>
        <p:spPr>
          <a:xfrm>
            <a:off x="838200" y="3635468"/>
            <a:ext cx="7989752" cy="590321"/>
          </a:xfrm>
        </p:spPr>
        <p:txBody>
          <a:bodyPr>
            <a:noAutofit/>
          </a:bodyPr>
          <a:lstStyle/>
          <a:p>
            <a:r>
              <a:rPr lang="en-US" sz="2400" dirty="0" smtClean="0">
                <a:solidFill>
                  <a:schemeClr val="bg1"/>
                </a:solidFill>
              </a:rPr>
              <a:t>T. Rowe Price</a:t>
            </a:r>
          </a:p>
          <a:p>
            <a:r>
              <a:rPr lang="en-US" sz="2400" dirty="0" smtClean="0">
                <a:solidFill>
                  <a:schemeClr val="bg1"/>
                </a:solidFill>
              </a:rPr>
              <a:t>1-800-457-5700</a:t>
            </a:r>
          </a:p>
          <a:p>
            <a:r>
              <a:rPr lang="en-US" sz="2400" dirty="0" smtClean="0">
                <a:solidFill>
                  <a:schemeClr val="bg1"/>
                </a:solidFill>
              </a:rPr>
              <a:t>Rps.troweprice.com</a:t>
            </a:r>
            <a:endParaRPr lang="en-US" sz="24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a:t>Optional Benefit Programs</a:t>
            </a:r>
            <a:r>
              <a:rPr lang="en-US" sz="4500" dirty="0">
                <a:solidFill>
                  <a:srgbClr val="800000"/>
                </a:solidFill>
              </a:rPr>
              <a:t/>
            </a:r>
            <a:br>
              <a:rPr lang="en-US" sz="4500" dirty="0">
                <a:solidFill>
                  <a:srgbClr val="800000"/>
                </a:solidFill>
              </a:rPr>
            </a:br>
            <a:r>
              <a:rPr lang="en-US" sz="4400" dirty="0"/>
              <a:t>Deferred Compensation Plan</a:t>
            </a:r>
            <a:endParaRPr lang="en-US" sz="2700" dirty="0"/>
          </a:p>
        </p:txBody>
      </p:sp>
      <p:sp>
        <p:nvSpPr>
          <p:cNvPr id="3" name="Content Placeholder 2"/>
          <p:cNvSpPr>
            <a:spLocks noGrp="1"/>
          </p:cNvSpPr>
          <p:nvPr>
            <p:ph idx="1"/>
          </p:nvPr>
        </p:nvSpPr>
        <p:spPr/>
        <p:txBody>
          <a:bodyPr/>
          <a:lstStyle/>
          <a:p>
            <a:r>
              <a:rPr lang="en-US" dirty="0" smtClean="0"/>
              <a:t>Pre-tax Deferred Compensation – supplemental tax-deferred retirement plan for state employees.  Distributed monies are fully taxable for federal tax purposes.  The funds are never taxed by the State of Illinois.</a:t>
            </a:r>
          </a:p>
          <a:p>
            <a:endParaRPr lang="en-US" dirty="0" smtClean="0"/>
          </a:p>
          <a:p>
            <a:r>
              <a:rPr lang="en-US" dirty="0" smtClean="0"/>
              <a:t>After-tax Roth – deductions made with after-tax contributions.  Allows earnings to be withdrawn tax-free when taking a qualified distribution.</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38</a:t>
            </a:fld>
            <a:endParaRPr lang="en-US" dirty="0"/>
          </a:p>
        </p:txBody>
      </p:sp>
    </p:spTree>
    <p:extLst>
      <p:ext uri="{BB962C8B-B14F-4D97-AF65-F5344CB8AC3E}">
        <p14:creationId xmlns:p14="http://schemas.microsoft.com/office/powerpoint/2010/main" val="15865296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Benefits Programs</a:t>
            </a:r>
            <a:r>
              <a:rPr lang="en-US" dirty="0" smtClean="0"/>
              <a:t/>
            </a:r>
            <a:br>
              <a:rPr lang="en-US" dirty="0" smtClean="0"/>
            </a:br>
            <a:r>
              <a:rPr lang="en-US" dirty="0" smtClean="0"/>
              <a:t>Deferred Compensation Plan</a:t>
            </a:r>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Benefits of a Pre-Tax Supplemental retirement investment plan:</a:t>
            </a:r>
          </a:p>
          <a:p>
            <a:pPr lvl="1">
              <a:buClr>
                <a:schemeClr val="accent3">
                  <a:lumMod val="75000"/>
                </a:schemeClr>
              </a:buClr>
              <a:buSzPct val="95000"/>
              <a:buFont typeface="Arial" panose="020B0604020202020204" pitchFamily="34" charset="0"/>
              <a:buChar char="•"/>
            </a:pPr>
            <a:r>
              <a:rPr lang="en-US" dirty="0" smtClean="0"/>
              <a:t>Lowers </a:t>
            </a:r>
            <a:r>
              <a:rPr lang="en-US" dirty="0"/>
              <a:t>your current taxable income</a:t>
            </a:r>
          </a:p>
          <a:p>
            <a:pPr lvl="1">
              <a:buClr>
                <a:schemeClr val="accent3">
                  <a:lumMod val="75000"/>
                </a:schemeClr>
              </a:buClr>
              <a:buSzPct val="95000"/>
              <a:buFont typeface="Arial" panose="020B0604020202020204" pitchFamily="34" charset="0"/>
              <a:buChar char="•"/>
            </a:pPr>
            <a:r>
              <a:rPr lang="en-US" dirty="0" smtClean="0"/>
              <a:t>Contributions are made with before-tax dollars</a:t>
            </a:r>
          </a:p>
          <a:p>
            <a:pPr lvl="1">
              <a:buClr>
                <a:schemeClr val="accent3">
                  <a:lumMod val="75000"/>
                </a:schemeClr>
              </a:buClr>
              <a:buSzPct val="95000"/>
              <a:buFont typeface="Arial" panose="020B0604020202020204" pitchFamily="34" charset="0"/>
              <a:buChar char="•"/>
            </a:pPr>
            <a:r>
              <a:rPr lang="en-US" dirty="0" smtClean="0"/>
              <a:t>Any earnings grow tax-deferred</a:t>
            </a:r>
          </a:p>
          <a:p>
            <a:pPr marL="0" indent="0">
              <a:buNone/>
            </a:pPr>
            <a:r>
              <a:rPr lang="en-US" u="sng" dirty="0" smtClean="0"/>
              <a:t>Withdrawal </a:t>
            </a:r>
            <a:r>
              <a:rPr lang="en-US" u="sng" dirty="0"/>
              <a:t>Info</a:t>
            </a:r>
            <a:r>
              <a:rPr lang="en-US" dirty="0"/>
              <a:t>:</a:t>
            </a:r>
          </a:p>
          <a:p>
            <a:pPr lvl="1">
              <a:buClr>
                <a:schemeClr val="accent2"/>
              </a:buClr>
            </a:pPr>
            <a:r>
              <a:rPr lang="en-US" dirty="0"/>
              <a:t>Your contributions and any associated earning are </a:t>
            </a:r>
            <a:r>
              <a:rPr lang="en-US" dirty="0" smtClean="0"/>
              <a:t>taxed upon distribution.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“CU at Work” Program</a:t>
            </a:r>
            <a:endParaRPr lang="en-US" dirty="0"/>
          </a:p>
        </p:txBody>
      </p:sp>
      <p:sp>
        <p:nvSpPr>
          <p:cNvPr id="2" name="Content Placeholder 1"/>
          <p:cNvSpPr>
            <a:spLocks noGrp="1"/>
          </p:cNvSpPr>
          <p:nvPr>
            <p:ph idx="1"/>
          </p:nvPr>
        </p:nvSpPr>
        <p:spPr/>
        <p:txBody>
          <a:bodyPr>
            <a:normAutofit/>
          </a:bodyPr>
          <a:lstStyle/>
          <a:p>
            <a:r>
              <a:rPr lang="en-US" dirty="0" smtClean="0"/>
              <a:t>As an employee of SIUC, you are eligible to join the SIU Credit Union.  The partnership between SIU and the Credit Union allows employees to receive:</a:t>
            </a:r>
          </a:p>
          <a:p>
            <a:pPr lvl="1"/>
            <a:r>
              <a:rPr lang="en-US" dirty="0" smtClean="0"/>
              <a:t>Discounts on vehicle loan rates below the basic rate</a:t>
            </a:r>
          </a:p>
          <a:p>
            <a:pPr lvl="1"/>
            <a:r>
              <a:rPr lang="en-US" dirty="0" smtClean="0"/>
              <a:t>Discounts on fixed rate home equity loans below the basic rate</a:t>
            </a:r>
          </a:p>
          <a:p>
            <a:pPr lvl="1"/>
            <a:r>
              <a:rPr lang="en-US" dirty="0" smtClean="0"/>
              <a:t>Increases on certificate of deposits above the basic rate</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Optional Benefits Programs</a:t>
            </a:r>
            <a:r>
              <a:rPr lang="en-US" dirty="0"/>
              <a:t/>
            </a:r>
            <a:br>
              <a:rPr lang="en-US" dirty="0"/>
            </a:br>
            <a:r>
              <a:rPr lang="en-US" dirty="0"/>
              <a:t>Deferred Compensation Plan</a:t>
            </a:r>
          </a:p>
        </p:txBody>
      </p:sp>
      <p:sp>
        <p:nvSpPr>
          <p:cNvPr id="3" name="Content Placeholder 2"/>
          <p:cNvSpPr>
            <a:spLocks noGrp="1"/>
          </p:cNvSpPr>
          <p:nvPr>
            <p:ph idx="1"/>
          </p:nvPr>
        </p:nvSpPr>
        <p:spPr/>
        <p:txBody>
          <a:bodyPr/>
          <a:lstStyle/>
          <a:p>
            <a:pPr marL="0" indent="0">
              <a:buNone/>
            </a:pPr>
            <a:r>
              <a:rPr lang="en-US" u="sng" dirty="0"/>
              <a:t>Benefits of </a:t>
            </a:r>
            <a:r>
              <a:rPr lang="en-US" u="sng" dirty="0" smtClean="0"/>
              <a:t>an After-Tax </a:t>
            </a:r>
            <a:r>
              <a:rPr lang="en-US" u="sng" dirty="0"/>
              <a:t>Supplemental retirement investment plan</a:t>
            </a:r>
            <a:r>
              <a:rPr lang="en-US" u="sng" dirty="0" smtClean="0"/>
              <a:t>:</a:t>
            </a:r>
          </a:p>
          <a:p>
            <a:pPr lvl="1">
              <a:buClr>
                <a:schemeClr val="accent2"/>
              </a:buClr>
              <a:buFont typeface="Arial" panose="020B0604020202020204" pitchFamily="34" charset="0"/>
              <a:buChar char="•"/>
            </a:pPr>
            <a:r>
              <a:rPr lang="en-US" dirty="0" smtClean="0"/>
              <a:t>Contributions are made with after-tax dollars</a:t>
            </a:r>
          </a:p>
          <a:p>
            <a:pPr lvl="1">
              <a:buClr>
                <a:schemeClr val="accent2"/>
              </a:buClr>
              <a:buFont typeface="Arial" panose="020B0604020202020204" pitchFamily="34" charset="0"/>
              <a:buChar char="•"/>
            </a:pPr>
            <a:r>
              <a:rPr lang="en-US" dirty="0" smtClean="0"/>
              <a:t>Does not lower your current taxable income</a:t>
            </a:r>
          </a:p>
          <a:p>
            <a:pPr lvl="1">
              <a:buClr>
                <a:schemeClr val="accent2"/>
              </a:buClr>
              <a:buFont typeface="Arial" panose="020B0604020202020204" pitchFamily="34" charset="0"/>
              <a:buChar char="•"/>
            </a:pPr>
            <a:r>
              <a:rPr lang="en-US" dirty="0" smtClean="0"/>
              <a:t>Any earnings grow tax-deferred</a:t>
            </a:r>
          </a:p>
          <a:p>
            <a:pPr marL="0" indent="0">
              <a:buNone/>
            </a:pPr>
            <a:r>
              <a:rPr lang="en-US" u="sng" dirty="0" smtClean="0"/>
              <a:t>Withdrawal Info:</a:t>
            </a:r>
          </a:p>
          <a:p>
            <a:pPr lvl="1">
              <a:buClr>
                <a:schemeClr val="accent2"/>
              </a:buClr>
            </a:pPr>
            <a:r>
              <a:rPr lang="en-US" dirty="0" smtClean="0"/>
              <a:t>Your contributions and any associated earning are tax-free if you take a qualified distribution.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40</a:t>
            </a:fld>
            <a:endParaRPr lang="en-US" dirty="0"/>
          </a:p>
        </p:txBody>
      </p:sp>
    </p:spTree>
    <p:extLst>
      <p:ext uri="{BB962C8B-B14F-4D97-AF65-F5344CB8AC3E}">
        <p14:creationId xmlns:p14="http://schemas.microsoft.com/office/powerpoint/2010/main" val="25783114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Optional Benefit Programs</a:t>
            </a:r>
            <a:r>
              <a:rPr lang="en-US" dirty="0" smtClean="0"/>
              <a:t/>
            </a:r>
            <a:br>
              <a:rPr lang="en-US" dirty="0" smtClean="0"/>
            </a:br>
            <a:r>
              <a:rPr lang="en-US" dirty="0"/>
              <a:t>Deferred Compensation Plan</a:t>
            </a:r>
          </a:p>
        </p:txBody>
      </p:sp>
      <p:sp>
        <p:nvSpPr>
          <p:cNvPr id="3" name="Content Placeholder 2"/>
          <p:cNvSpPr>
            <a:spLocks noGrp="1"/>
          </p:cNvSpPr>
          <p:nvPr>
            <p:ph idx="1"/>
          </p:nvPr>
        </p:nvSpPr>
        <p:spPr/>
        <p:txBody>
          <a:bodyPr/>
          <a:lstStyle/>
          <a:p>
            <a:r>
              <a:rPr lang="en-US" dirty="0" smtClean="0"/>
              <a:t>Maximum Deferral Amounts </a:t>
            </a:r>
          </a:p>
          <a:p>
            <a:pPr lvl="1"/>
            <a:r>
              <a:rPr lang="en-US" dirty="0" smtClean="0"/>
              <a:t>If under age 50, $19,500</a:t>
            </a:r>
          </a:p>
          <a:p>
            <a:pPr lvl="1"/>
            <a:r>
              <a:rPr lang="en-US" dirty="0" smtClean="0"/>
              <a:t>If over age 50, $26,000</a:t>
            </a:r>
          </a:p>
          <a:p>
            <a:pPr lvl="1"/>
            <a:endParaRPr lang="en-US" dirty="0"/>
          </a:p>
          <a:p>
            <a:pPr lvl="1"/>
            <a:r>
              <a:rPr lang="en-US" dirty="0"/>
              <a:t>Enrollment may be done at any time </a:t>
            </a:r>
            <a:r>
              <a:rPr lang="en-US" dirty="0" smtClean="0"/>
              <a:t>during </a:t>
            </a:r>
            <a:r>
              <a:rPr lang="en-US" dirty="0"/>
              <a:t>your employment and is not restricted at any particular time.  </a:t>
            </a:r>
            <a:endParaRPr lang="en-US" dirty="0" smtClean="0"/>
          </a:p>
          <a:p>
            <a:pPr lvl="1"/>
            <a:r>
              <a:rPr lang="en-US" dirty="0" smtClean="0"/>
              <a:t>Enroll </a:t>
            </a:r>
            <a:r>
              <a:rPr lang="en-US" dirty="0"/>
              <a:t>when it is convenient for </a:t>
            </a:r>
            <a:r>
              <a:rPr lang="en-US" dirty="0" smtClean="0"/>
              <a:t>you;  Deferred Compensation does require a completed enrollment form a month </a:t>
            </a:r>
            <a:r>
              <a:rPr lang="en-US" u="sng" dirty="0" smtClean="0"/>
              <a:t>prior</a:t>
            </a:r>
            <a:r>
              <a:rPr lang="en-US" dirty="0" smtClean="0"/>
              <a:t> to the first deduction.  </a:t>
            </a:r>
            <a:endParaRPr lang="en-US" dirty="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Workers’ Compensation</a:t>
            </a:r>
            <a:endParaRPr lang="en-US" dirty="0"/>
          </a:p>
        </p:txBody>
      </p:sp>
      <p:sp>
        <p:nvSpPr>
          <p:cNvPr id="3" name="Subtitle 2"/>
          <p:cNvSpPr>
            <a:spLocks noGrp="1"/>
          </p:cNvSpPr>
          <p:nvPr>
            <p:ph type="subTitle" idx="1"/>
          </p:nvPr>
        </p:nvSpPr>
        <p:spPr>
          <a:xfrm>
            <a:off x="762000" y="3423332"/>
            <a:ext cx="7989752" cy="590321"/>
          </a:xfrm>
        </p:spPr>
        <p:txBody>
          <a:bodyPr>
            <a:noAutofit/>
          </a:bodyPr>
          <a:lstStyle/>
          <a:p>
            <a:r>
              <a:rPr lang="en-US" sz="2000" dirty="0" smtClean="0">
                <a:solidFill>
                  <a:schemeClr val="bg1"/>
                </a:solidFill>
              </a:rPr>
              <a:t>Tristar Risk Management</a:t>
            </a:r>
          </a:p>
          <a:p>
            <a:r>
              <a:rPr lang="en-US" sz="2000" dirty="0" smtClean="0">
                <a:solidFill>
                  <a:schemeClr val="bg1"/>
                </a:solidFill>
              </a:rPr>
              <a:t>PO Box 2803</a:t>
            </a:r>
          </a:p>
          <a:p>
            <a:r>
              <a:rPr lang="en-US" sz="2000" dirty="0" smtClean="0">
                <a:solidFill>
                  <a:schemeClr val="bg1"/>
                </a:solidFill>
              </a:rPr>
              <a:t>Clinton  IA  52733-2803</a:t>
            </a:r>
          </a:p>
          <a:p>
            <a:r>
              <a:rPr lang="en-US" sz="2000" dirty="0" smtClean="0">
                <a:solidFill>
                  <a:schemeClr val="bg1"/>
                </a:solidFill>
              </a:rPr>
              <a:t>1-855-495-1554</a:t>
            </a:r>
            <a:endParaRPr lang="en-US" sz="20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Workers’ Compensation Program</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Administered by TriStar Risk Management</a:t>
            </a:r>
          </a:p>
          <a:p>
            <a:r>
              <a:rPr lang="en-US" dirty="0" smtClean="0"/>
              <a:t>Steps to take if injured on the job:</a:t>
            </a:r>
          </a:p>
          <a:p>
            <a:pPr lvl="1"/>
            <a:r>
              <a:rPr lang="en-US" dirty="0" smtClean="0"/>
              <a:t>For life threatening injuries, seek prompt medical care and then proceed with the reporting process</a:t>
            </a:r>
          </a:p>
          <a:p>
            <a:pPr lvl="1"/>
            <a:r>
              <a:rPr lang="en-US" dirty="0" smtClean="0"/>
              <a:t>Notify Supervisor</a:t>
            </a:r>
          </a:p>
          <a:p>
            <a:pPr lvl="1"/>
            <a:r>
              <a:rPr lang="en-US" dirty="0" smtClean="0"/>
              <a:t>Report the accident to TriStar 1-855-495-1554</a:t>
            </a:r>
          </a:p>
          <a:p>
            <a:pPr lvl="1"/>
            <a:r>
              <a:rPr lang="en-US" dirty="0" smtClean="0"/>
              <a:t>If medical treatment is needed, contact your primary care physician.  </a:t>
            </a:r>
          </a:p>
          <a:p>
            <a:pPr lvl="1"/>
            <a:r>
              <a:rPr lang="en-US" dirty="0" smtClean="0"/>
              <a:t>Contact Lisa Cardinale-Brown at 618-453-6690</a:t>
            </a:r>
          </a:p>
          <a:p>
            <a:pPr lvl="1"/>
            <a:r>
              <a:rPr lang="en-US" dirty="0" smtClean="0"/>
              <a:t>Complete the injury packet!</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Flexible Spending </a:t>
            </a:r>
            <a:r>
              <a:rPr lang="en-US" dirty="0" smtClean="0"/>
              <a:t>Accounts (FSA)</a:t>
            </a:r>
            <a:endParaRPr lang="en-US" dirty="0"/>
          </a:p>
        </p:txBody>
      </p:sp>
      <p:sp>
        <p:nvSpPr>
          <p:cNvPr id="3" name="Subtitle 2"/>
          <p:cNvSpPr>
            <a:spLocks noGrp="1"/>
          </p:cNvSpPr>
          <p:nvPr>
            <p:ph type="subTitle" idx="1"/>
          </p:nvPr>
        </p:nvSpPr>
        <p:spPr>
          <a:xfrm>
            <a:off x="685800" y="3635468"/>
            <a:ext cx="7989752" cy="590321"/>
          </a:xfrm>
        </p:spPr>
        <p:txBody>
          <a:bodyPr>
            <a:noAutofit/>
          </a:bodyPr>
          <a:lstStyle/>
          <a:p>
            <a:r>
              <a:rPr lang="en-US" sz="2000" dirty="0" smtClean="0">
                <a:solidFill>
                  <a:schemeClr val="bg1"/>
                </a:solidFill>
              </a:rPr>
              <a:t>Connect Your Care</a:t>
            </a:r>
          </a:p>
          <a:p>
            <a:r>
              <a:rPr lang="en-US" sz="2000" dirty="0" smtClean="0">
                <a:solidFill>
                  <a:schemeClr val="bg1"/>
                </a:solidFill>
                <a:hlinkClick r:id="rId3"/>
              </a:rPr>
              <a:t>http</a:t>
            </a:r>
            <a:r>
              <a:rPr lang="en-US" sz="2000" dirty="0">
                <a:solidFill>
                  <a:schemeClr val="bg1"/>
                </a:solidFill>
                <a:hlinkClick r:id="rId3"/>
              </a:rPr>
              <a:t>://</a:t>
            </a:r>
            <a:r>
              <a:rPr lang="en-US" sz="2000" dirty="0" smtClean="0">
                <a:solidFill>
                  <a:schemeClr val="bg1"/>
                </a:solidFill>
                <a:hlinkClick r:id="rId3"/>
              </a:rPr>
              <a:t>www.connectyourcare.com</a:t>
            </a:r>
            <a:endParaRPr lang="en-US" sz="2000" dirty="0" smtClean="0">
              <a:solidFill>
                <a:schemeClr val="bg1"/>
              </a:solidFill>
            </a:endParaRPr>
          </a:p>
          <a:p>
            <a:r>
              <a:rPr lang="en-US" sz="2000" dirty="0" smtClean="0">
                <a:solidFill>
                  <a:schemeClr val="bg1"/>
                </a:solidFill>
              </a:rPr>
              <a:t>1-888-469-3363</a:t>
            </a:r>
          </a:p>
        </p:txBody>
      </p:sp>
      <p:sp>
        <p:nvSpPr>
          <p:cNvPr id="4" name="Slide Number Placeholder 3"/>
          <p:cNvSpPr>
            <a:spLocks noGrp="1"/>
          </p:cNvSpPr>
          <p:nvPr>
            <p:ph type="sldNum" sz="quarter" idx="12"/>
          </p:nvPr>
        </p:nvSpPr>
        <p:spPr/>
        <p:txBody>
          <a:bodyPr/>
          <a:lstStyle/>
          <a:p>
            <a:fld id="{E8E1667A-16DA-4174-BA47-06C643409F62}" type="slidenum">
              <a:rPr lang="en-US" smtClean="0"/>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What is an FSA?</a:t>
            </a:r>
            <a:endParaRPr lang="en-US" dirty="0"/>
          </a:p>
        </p:txBody>
      </p:sp>
      <p:sp>
        <p:nvSpPr>
          <p:cNvPr id="3" name="Content Placeholder 2"/>
          <p:cNvSpPr>
            <a:spLocks noGrp="1"/>
          </p:cNvSpPr>
          <p:nvPr>
            <p:ph idx="1"/>
          </p:nvPr>
        </p:nvSpPr>
        <p:spPr/>
        <p:txBody>
          <a:bodyPr>
            <a:normAutofit/>
          </a:bodyPr>
          <a:lstStyle/>
          <a:p>
            <a:pPr lvl="1"/>
            <a:r>
              <a:rPr lang="en-US" dirty="0" smtClean="0"/>
              <a:t>An account that you set up and contribute a predetermined amount of money thru payroll deductions.</a:t>
            </a:r>
          </a:p>
          <a:p>
            <a:pPr lvl="1"/>
            <a:r>
              <a:rPr lang="en-US" dirty="0" smtClean="0"/>
              <a:t>Deductions begin the first of the following month following your enrollment and ends at the fiscal year on 6/30/xx.  </a:t>
            </a:r>
          </a:p>
          <a:p>
            <a:pPr lvl="1"/>
            <a:r>
              <a:rPr lang="en-US" dirty="0" smtClean="0"/>
              <a:t>This lowers your taxable income which saves in federal income taxes.</a:t>
            </a:r>
          </a:p>
          <a:p>
            <a:pPr lvl="1"/>
            <a:r>
              <a:rPr lang="en-US" dirty="0" smtClean="0"/>
              <a:t>Separate accounts are set up for medical expenses and/or dependent care expenses.</a:t>
            </a:r>
          </a:p>
          <a:p>
            <a:pPr lvl="1"/>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FSA Types</a:t>
            </a:r>
            <a:endParaRPr lang="en-US" dirty="0"/>
          </a:p>
        </p:txBody>
      </p:sp>
      <p:sp>
        <p:nvSpPr>
          <p:cNvPr id="3" name="Content Placeholder 2"/>
          <p:cNvSpPr>
            <a:spLocks noGrp="1"/>
          </p:cNvSpPr>
          <p:nvPr>
            <p:ph idx="1"/>
          </p:nvPr>
        </p:nvSpPr>
        <p:spPr/>
        <p:txBody>
          <a:bodyPr/>
          <a:lstStyle/>
          <a:p>
            <a:pPr marL="0" indent="0">
              <a:buNone/>
            </a:pPr>
            <a:r>
              <a:rPr lang="en-US" b="1" dirty="0" smtClean="0"/>
              <a:t>Medical Care Assistance Plan (MCAP)</a:t>
            </a:r>
          </a:p>
          <a:p>
            <a:pPr lvl="1"/>
            <a:r>
              <a:rPr lang="en-US" dirty="0" smtClean="0"/>
              <a:t>Allows eligible out-of-pocket medical, dental and vision expenses that are not covered by your insurance plans to be paid by tax-free dollars.</a:t>
            </a:r>
          </a:p>
          <a:p>
            <a:endParaRPr lang="en-US" b="1" dirty="0" smtClean="0"/>
          </a:p>
          <a:p>
            <a:pPr marL="0" indent="0">
              <a:buNone/>
            </a:pPr>
            <a:r>
              <a:rPr lang="en-US" b="1" dirty="0" smtClean="0"/>
              <a:t>Dependent Care Assistance Plan (DCAP)</a:t>
            </a:r>
          </a:p>
          <a:p>
            <a:pPr lvl="1"/>
            <a:r>
              <a:rPr lang="en-US" dirty="0" smtClean="0"/>
              <a:t>Allows eligible child and/or adult day care expenses to be paid with tax-free dollars.</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FSA Account Information</a:t>
            </a:r>
            <a:endParaRPr lang="en-US" dirty="0"/>
          </a:p>
        </p:txBody>
      </p:sp>
      <p:sp>
        <p:nvSpPr>
          <p:cNvPr id="3" name="Content Placeholder 2"/>
          <p:cNvSpPr>
            <a:spLocks noGrp="1"/>
          </p:cNvSpPr>
          <p:nvPr>
            <p:ph idx="1"/>
          </p:nvPr>
        </p:nvSpPr>
        <p:spPr/>
        <p:txBody>
          <a:bodyPr/>
          <a:lstStyle/>
          <a:p>
            <a:pPr marL="0" indent="0">
              <a:buNone/>
            </a:pPr>
            <a:r>
              <a:rPr lang="en-US" b="1" dirty="0" smtClean="0"/>
              <a:t>MCAP</a:t>
            </a:r>
          </a:p>
          <a:p>
            <a:pPr lvl="1"/>
            <a:r>
              <a:rPr lang="en-US" dirty="0" smtClean="0"/>
              <a:t>Minimum deposit is $20 per month or $240 annually</a:t>
            </a:r>
          </a:p>
          <a:p>
            <a:pPr lvl="1"/>
            <a:r>
              <a:rPr lang="en-US" dirty="0" smtClean="0"/>
              <a:t>Maximum deposit $2,750 annually</a:t>
            </a:r>
          </a:p>
          <a:p>
            <a:pPr lvl="1"/>
            <a:r>
              <a:rPr lang="en-US" dirty="0" smtClean="0"/>
              <a:t>Up to $500 roll over if re-enroll, no roll-over if you don’t re-enroll</a:t>
            </a:r>
          </a:p>
          <a:p>
            <a:pPr marL="0" indent="0">
              <a:buNone/>
            </a:pPr>
            <a:r>
              <a:rPr lang="en-US" b="1" dirty="0" smtClean="0"/>
              <a:t>DCAP</a:t>
            </a:r>
          </a:p>
          <a:p>
            <a:pPr lvl="1"/>
            <a:r>
              <a:rPr lang="en-US" dirty="0" smtClean="0"/>
              <a:t>Minimum deposit is $20 per month or $240 annually</a:t>
            </a:r>
          </a:p>
          <a:p>
            <a:pPr lvl="1"/>
            <a:r>
              <a:rPr lang="en-US" dirty="0" smtClean="0"/>
              <a:t>Maximum deposit is $5,000 annually</a:t>
            </a:r>
          </a:p>
          <a:p>
            <a:pPr lvl="1"/>
            <a:r>
              <a:rPr lang="en-US" dirty="0" smtClean="0"/>
              <a:t>DCAP amount is per family</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Optional Benefit Programs</a:t>
            </a:r>
            <a:r>
              <a:rPr lang="en-US" dirty="0"/>
              <a:t/>
            </a:r>
            <a:br>
              <a:rPr lang="en-US" dirty="0"/>
            </a:br>
            <a:r>
              <a:rPr lang="en-US" dirty="0" smtClean="0"/>
              <a:t>FSA – NEW Carryover</a:t>
            </a:r>
            <a:endParaRPr lang="en-US" dirty="0"/>
          </a:p>
        </p:txBody>
      </p:sp>
      <p:sp>
        <p:nvSpPr>
          <p:cNvPr id="3" name="Content Placeholder 2"/>
          <p:cNvSpPr>
            <a:spLocks noGrp="1"/>
          </p:cNvSpPr>
          <p:nvPr>
            <p:ph idx="1"/>
          </p:nvPr>
        </p:nvSpPr>
        <p:spPr/>
        <p:txBody>
          <a:bodyPr/>
          <a:lstStyle/>
          <a:p>
            <a:r>
              <a:rPr lang="en-US" dirty="0" smtClean="0"/>
              <a:t>Beginning with FY2020 plan year, MCAP participants who have a balance in their MCAP account after September 30</a:t>
            </a:r>
            <a:r>
              <a:rPr lang="en-US" baseline="30000" dirty="0" smtClean="0"/>
              <a:t>th</a:t>
            </a:r>
            <a:r>
              <a:rPr lang="en-US" dirty="0" smtClean="0"/>
              <a:t>, will have up to $500 of that account balance automatically carried over to their next plan year MCAP account. </a:t>
            </a:r>
            <a:r>
              <a:rPr lang="en-US" u="sng" dirty="0"/>
              <a:t>Employees must re-enroll in MCAP </a:t>
            </a:r>
            <a:r>
              <a:rPr lang="en-US" dirty="0"/>
              <a:t>for the new plan year in order to qualify for the rollover </a:t>
            </a:r>
            <a:r>
              <a:rPr lang="en-US" dirty="0" smtClean="0"/>
              <a:t>benefit.</a:t>
            </a:r>
          </a:p>
          <a:p>
            <a:endParaRPr lang="en-US" dirty="0"/>
          </a:p>
          <a:p>
            <a:r>
              <a:rPr lang="en-US" dirty="0" smtClean="0"/>
              <a:t>This carried-over amount will be available for use throughout the next plan year.</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48</a:t>
            </a:fld>
            <a:endParaRPr lang="en-US" dirty="0"/>
          </a:p>
        </p:txBody>
      </p:sp>
    </p:spTree>
    <p:extLst>
      <p:ext uri="{BB962C8B-B14F-4D97-AF65-F5344CB8AC3E}">
        <p14:creationId xmlns:p14="http://schemas.microsoft.com/office/powerpoint/2010/main" val="14479478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Effective Dates of FSA</a:t>
            </a:r>
            <a:endParaRPr lang="en-US" dirty="0"/>
          </a:p>
        </p:txBody>
      </p:sp>
      <p:sp>
        <p:nvSpPr>
          <p:cNvPr id="3" name="Content Placeholder 2"/>
          <p:cNvSpPr>
            <a:spLocks noGrp="1"/>
          </p:cNvSpPr>
          <p:nvPr>
            <p:ph idx="1"/>
          </p:nvPr>
        </p:nvSpPr>
        <p:spPr/>
        <p:txBody>
          <a:bodyPr/>
          <a:lstStyle/>
          <a:p>
            <a:r>
              <a:rPr lang="en-US" b="1" dirty="0" smtClean="0"/>
              <a:t>New Hires:  </a:t>
            </a:r>
            <a:r>
              <a:rPr lang="en-US" dirty="0" smtClean="0"/>
              <a:t>Effective on the hire date along with the other benefits enrollment online.</a:t>
            </a:r>
          </a:p>
          <a:p>
            <a:endParaRPr lang="en-US" b="1" dirty="0" smtClean="0"/>
          </a:p>
          <a:p>
            <a:r>
              <a:rPr lang="en-US" b="1" dirty="0" smtClean="0"/>
              <a:t>Mid Year Enrollments:  </a:t>
            </a:r>
            <a:r>
              <a:rPr lang="en-US" dirty="0" smtClean="0"/>
              <a:t>Effective the first day of the pay period </a:t>
            </a:r>
            <a:r>
              <a:rPr lang="en-US" b="1" dirty="0" smtClean="0"/>
              <a:t>following</a:t>
            </a:r>
            <a:r>
              <a:rPr lang="en-US" dirty="0" smtClean="0"/>
              <a:t> the date the enrollment is completed online or the date of the qualifying event, whichever is later.</a:t>
            </a:r>
          </a:p>
          <a:p>
            <a:endParaRPr lang="en-US" b="1" dirty="0" smtClean="0"/>
          </a:p>
          <a:p>
            <a:r>
              <a:rPr lang="en-US" b="1" dirty="0" smtClean="0"/>
              <a:t>Benefits Choice:  </a:t>
            </a:r>
            <a:r>
              <a:rPr lang="en-US" dirty="0" smtClean="0"/>
              <a:t>Enrollment is during May with an effective date of 7/1/xx.</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Information</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dirty="0" smtClean="0"/>
              <a:t>Enrollment &amp; Re-enrollment</a:t>
            </a:r>
            <a:endParaRPr lang="en-US" dirty="0"/>
          </a:p>
        </p:txBody>
      </p:sp>
      <p:sp>
        <p:nvSpPr>
          <p:cNvPr id="3" name="Content Placeholder 2"/>
          <p:cNvSpPr>
            <a:spLocks noGrp="1"/>
          </p:cNvSpPr>
          <p:nvPr>
            <p:ph idx="1"/>
          </p:nvPr>
        </p:nvSpPr>
        <p:spPr/>
        <p:txBody>
          <a:bodyPr>
            <a:normAutofit/>
          </a:bodyPr>
          <a:lstStyle/>
          <a:p>
            <a:pPr marL="393192" lvl="1" indent="0">
              <a:buNone/>
            </a:pPr>
            <a:r>
              <a:rPr lang="en-US" dirty="0" smtClean="0"/>
              <a:t>Enrollment and Reenrollment must be done online at </a:t>
            </a:r>
            <a:r>
              <a:rPr lang="en-US" dirty="0" smtClean="0">
                <a:hlinkClick r:id="rId3"/>
              </a:rPr>
              <a:t>www.mybenefits.Illinois.gov</a:t>
            </a:r>
            <a:endParaRPr lang="en-US" dirty="0" smtClean="0"/>
          </a:p>
          <a:p>
            <a:pPr marL="393192" lvl="1" indent="0">
              <a:buNone/>
            </a:pPr>
            <a:endParaRPr lang="en-US" dirty="0" smtClean="0"/>
          </a:p>
          <a:p>
            <a:pPr lvl="1"/>
            <a:r>
              <a:rPr lang="en-US" dirty="0" smtClean="0"/>
              <a:t>You have 30 days from your date-of-hire </a:t>
            </a:r>
          </a:p>
          <a:p>
            <a:pPr lvl="1"/>
            <a:r>
              <a:rPr lang="en-US" dirty="0" smtClean="0"/>
              <a:t>60 days from a qualifying event.</a:t>
            </a:r>
          </a:p>
          <a:p>
            <a:pPr lvl="1"/>
            <a:r>
              <a:rPr lang="en-US" dirty="0" smtClean="0"/>
              <a:t>Re-enrollment is not automatic and must be completed during Benefits Choice in the month of May using the </a:t>
            </a:r>
            <a:r>
              <a:rPr lang="en-US" dirty="0" smtClean="0">
                <a:hlinkClick r:id="rId3"/>
              </a:rPr>
              <a:t>www.mybenefits.Illinois.gov</a:t>
            </a:r>
            <a:r>
              <a:rPr lang="en-US" dirty="0" smtClean="0"/>
              <a:t> website.</a:t>
            </a:r>
          </a:p>
        </p:txBody>
      </p:sp>
      <p:sp>
        <p:nvSpPr>
          <p:cNvPr id="2" name="Slide Number Placeholder 1"/>
          <p:cNvSpPr>
            <a:spLocks noGrp="1"/>
          </p:cNvSpPr>
          <p:nvPr>
            <p:ph type="sldNum" sz="quarter" idx="12"/>
          </p:nvPr>
        </p:nvSpPr>
        <p:spPr/>
        <p:txBody>
          <a:bodyPr/>
          <a:lstStyle/>
          <a:p>
            <a:fld id="{E8E1667A-16DA-4174-BA47-06C643409F62}" type="slidenum">
              <a:rPr lang="en-US" smtClean="0"/>
              <a:pP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a:t>Optional Benefit </a:t>
            </a:r>
            <a:r>
              <a:rPr lang="en-US" sz="2200" dirty="0" smtClean="0"/>
              <a:t>Programs</a:t>
            </a:r>
            <a:r>
              <a:rPr lang="en-US" dirty="0"/>
              <a:t/>
            </a:r>
            <a:br>
              <a:rPr lang="en-US" dirty="0"/>
            </a:br>
            <a:r>
              <a:rPr lang="en-US" sz="4400" dirty="0" smtClean="0"/>
              <a:t>Payment Card for MCAP</a:t>
            </a:r>
            <a:endParaRPr lang="en-US" sz="4400" dirty="0"/>
          </a:p>
        </p:txBody>
      </p:sp>
      <p:sp>
        <p:nvSpPr>
          <p:cNvPr id="3" name="Content Placeholder 2"/>
          <p:cNvSpPr>
            <a:spLocks noGrp="1"/>
          </p:cNvSpPr>
          <p:nvPr>
            <p:ph idx="1"/>
          </p:nvPr>
        </p:nvSpPr>
        <p:spPr/>
        <p:txBody>
          <a:bodyPr>
            <a:normAutofit/>
          </a:bodyPr>
          <a:lstStyle/>
          <a:p>
            <a:pPr marL="393192" lvl="1" indent="0">
              <a:buNone/>
            </a:pPr>
            <a:r>
              <a:rPr lang="en-US" dirty="0"/>
              <a:t>Every participant who enrolls in MCAP will receive in the mail a payment card to pay for qualified expenses.</a:t>
            </a:r>
          </a:p>
          <a:p>
            <a:pPr lvl="1">
              <a:buFont typeface="Arial" panose="020B0604020202020204" pitchFamily="34" charset="0"/>
              <a:buChar char="•"/>
            </a:pPr>
            <a:r>
              <a:rPr lang="en-US" dirty="0" smtClean="0"/>
              <a:t>Use it as a credit card, with funds deducted directly from the Flexible Spending Account.</a:t>
            </a:r>
          </a:p>
          <a:p>
            <a:pPr lvl="1">
              <a:buFont typeface="Arial" panose="020B0604020202020204" pitchFamily="34" charset="0"/>
              <a:buChar char="•"/>
            </a:pPr>
            <a:r>
              <a:rPr lang="en-US" dirty="0" smtClean="0"/>
              <a:t>Save your receipts.  Documentation may be required for some paid services.  Notification will be sent to your if substantiation is needed.  Failure to substantiate a claim may result in the use of your payment card being suspended.  </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51</a:t>
            </a:fld>
            <a:endParaRPr lang="en-US" dirty="0"/>
          </a:p>
        </p:txBody>
      </p:sp>
    </p:spTree>
    <p:extLst>
      <p:ext uri="{BB962C8B-B14F-4D97-AF65-F5344CB8AC3E}">
        <p14:creationId xmlns:p14="http://schemas.microsoft.com/office/powerpoint/2010/main" val="40863217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Online and Mobile Claims Submission</a:t>
            </a:r>
            <a:endParaRPr lang="en-US" dirty="0"/>
          </a:p>
        </p:txBody>
      </p:sp>
      <p:sp>
        <p:nvSpPr>
          <p:cNvPr id="3" name="Content Placeholder 2"/>
          <p:cNvSpPr>
            <a:spLocks noGrp="1"/>
          </p:cNvSpPr>
          <p:nvPr>
            <p:ph idx="1"/>
          </p:nvPr>
        </p:nvSpPr>
        <p:spPr/>
        <p:txBody>
          <a:bodyPr/>
          <a:lstStyle/>
          <a:p>
            <a:r>
              <a:rPr lang="en-US" dirty="0" smtClean="0"/>
              <a:t>Download the App on your smart phone, CYC Mobile to review your account or upload receipts.</a:t>
            </a:r>
          </a:p>
          <a:p>
            <a:pPr lvl="1"/>
            <a:r>
              <a:rPr lang="en-US" dirty="0" smtClean="0"/>
              <a:t>Use it to see your claims, pay claims, view your balances and more.</a:t>
            </a:r>
          </a:p>
          <a:p>
            <a:endParaRPr lang="en-US" dirty="0" smtClean="0"/>
          </a:p>
        </p:txBody>
      </p:sp>
      <p:sp>
        <p:nvSpPr>
          <p:cNvPr id="4" name="Slide Number Placeholder 3"/>
          <p:cNvSpPr>
            <a:spLocks noGrp="1"/>
          </p:cNvSpPr>
          <p:nvPr>
            <p:ph type="sldNum" sz="quarter" idx="12"/>
          </p:nvPr>
        </p:nvSpPr>
        <p:spPr/>
        <p:txBody>
          <a:bodyPr/>
          <a:lstStyle/>
          <a:p>
            <a:fld id="{E8E1667A-16DA-4174-BA47-06C643409F62}" type="slidenum">
              <a:rPr lang="en-US" smtClean="0"/>
              <a:pPr/>
              <a:t>52</a:t>
            </a:fld>
            <a:endParaRPr lang="en-US" dirty="0"/>
          </a:p>
        </p:txBody>
      </p:sp>
    </p:spTree>
    <p:extLst>
      <p:ext uri="{BB962C8B-B14F-4D97-AF65-F5344CB8AC3E}">
        <p14:creationId xmlns:p14="http://schemas.microsoft.com/office/powerpoint/2010/main" val="2128396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FSA Claim Reimbursements</a:t>
            </a:r>
            <a:endParaRPr lang="en-US" dirty="0"/>
          </a:p>
        </p:txBody>
      </p:sp>
      <p:sp>
        <p:nvSpPr>
          <p:cNvPr id="3" name="Content Placeholder 2"/>
          <p:cNvSpPr>
            <a:spLocks noGrp="1"/>
          </p:cNvSpPr>
          <p:nvPr>
            <p:ph idx="1"/>
          </p:nvPr>
        </p:nvSpPr>
        <p:spPr/>
        <p:txBody>
          <a:bodyPr>
            <a:normAutofit/>
          </a:bodyPr>
          <a:lstStyle/>
          <a:p>
            <a:r>
              <a:rPr lang="en-US" dirty="0" smtClean="0"/>
              <a:t>Reimbursement of MCAP or DCAP funds must be requested before the end of the run-out period each year, which is September 30.  Only expenses incurred on or before June 30</a:t>
            </a:r>
            <a:r>
              <a:rPr lang="en-US" baseline="30000" dirty="0" smtClean="0"/>
              <a:t>th</a:t>
            </a:r>
            <a:r>
              <a:rPr lang="en-US" dirty="0" smtClean="0"/>
              <a:t> will be eligible for reimbursement.   Request for reimbursement of eligible funds by:</a:t>
            </a:r>
          </a:p>
          <a:p>
            <a:pPr lvl="1"/>
            <a:r>
              <a:rPr lang="en-US" dirty="0" smtClean="0"/>
              <a:t>Faxing the </a:t>
            </a:r>
            <a:r>
              <a:rPr lang="en-US" smtClean="0"/>
              <a:t>claim form </a:t>
            </a:r>
            <a:r>
              <a:rPr lang="en-US" dirty="0" smtClean="0"/>
              <a:t>to 443-681-4602</a:t>
            </a:r>
          </a:p>
          <a:p>
            <a:pPr lvl="1"/>
            <a:r>
              <a:rPr lang="en-US" dirty="0" smtClean="0"/>
              <a:t>Mailing the form to:  </a:t>
            </a:r>
            <a:r>
              <a:rPr lang="en-US" dirty="0" err="1" smtClean="0"/>
              <a:t>ConnectYourCare</a:t>
            </a:r>
            <a:r>
              <a:rPr lang="en-US" dirty="0" smtClean="0"/>
              <a:t>, Claims Department, PO Box 622317, Orlando FL 32862-2317</a:t>
            </a:r>
          </a:p>
          <a:p>
            <a:pPr lvl="1"/>
            <a:r>
              <a:rPr lang="en-US" dirty="0" smtClean="0"/>
              <a:t>Uploading documents via the </a:t>
            </a:r>
            <a:r>
              <a:rPr lang="en-US" dirty="0" err="1" smtClean="0"/>
              <a:t>ConnectYourCare</a:t>
            </a:r>
            <a:r>
              <a:rPr lang="en-US" dirty="0" smtClean="0"/>
              <a:t> website or mobile app.</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53</a:t>
            </a:fld>
            <a:endParaRPr lang="en-US" dirty="0"/>
          </a:p>
        </p:txBody>
      </p:sp>
    </p:spTree>
    <p:extLst>
      <p:ext uri="{BB962C8B-B14F-4D97-AF65-F5344CB8AC3E}">
        <p14:creationId xmlns:p14="http://schemas.microsoft.com/office/powerpoint/2010/main" val="28851596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sz="2200" dirty="0" smtClean="0"/>
              <a:t>Optional Benefit Programs</a:t>
            </a:r>
            <a:r>
              <a:rPr lang="en-US" dirty="0" smtClean="0"/>
              <a:t/>
            </a:r>
            <a:br>
              <a:rPr lang="en-US" dirty="0" smtClean="0"/>
            </a:br>
            <a:r>
              <a:rPr lang="en-US" smtClean="0"/>
              <a:t>Flex Spending </a:t>
            </a:r>
            <a:r>
              <a:rPr lang="en-US" dirty="0" smtClean="0"/>
              <a:t>while on a Leave</a:t>
            </a:r>
            <a:endParaRPr lang="en-US" dirty="0"/>
          </a:p>
        </p:txBody>
      </p:sp>
      <p:sp>
        <p:nvSpPr>
          <p:cNvPr id="3" name="Content Placeholder 2"/>
          <p:cNvSpPr>
            <a:spLocks noGrp="1"/>
          </p:cNvSpPr>
          <p:nvPr>
            <p:ph idx="1"/>
          </p:nvPr>
        </p:nvSpPr>
        <p:spPr/>
        <p:txBody>
          <a:bodyPr/>
          <a:lstStyle/>
          <a:p>
            <a:r>
              <a:rPr lang="en-US" dirty="0" smtClean="0"/>
              <a:t>Employees may continue to contribute while on a Leave of Absence.   </a:t>
            </a:r>
          </a:p>
          <a:p>
            <a:endParaRPr lang="en-US" dirty="0"/>
          </a:p>
          <a:p>
            <a:r>
              <a:rPr lang="en-US" dirty="0" smtClean="0"/>
              <a:t>Go online to www.mybenefits.Illinois.gov or call customer service at 844-251-1777</a:t>
            </a:r>
            <a:endParaRPr lang="en-US" dirty="0"/>
          </a:p>
        </p:txBody>
      </p:sp>
      <p:sp>
        <p:nvSpPr>
          <p:cNvPr id="2" name="Slide Number Placeholder 1"/>
          <p:cNvSpPr>
            <a:spLocks noGrp="1"/>
          </p:cNvSpPr>
          <p:nvPr>
            <p:ph type="sldNum" sz="quarter" idx="12"/>
          </p:nvPr>
        </p:nvSpPr>
        <p:spPr/>
        <p:txBody>
          <a:bodyPr/>
          <a:lstStyle/>
          <a:p>
            <a:fld id="{E8E1667A-16DA-4174-BA47-06C643409F62}"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PayFlex</a:t>
            </a:r>
            <a:r>
              <a:rPr lang="en-US" dirty="0" smtClean="0"/>
              <a:t/>
            </a:r>
            <a:br>
              <a:rPr lang="en-US" dirty="0" smtClean="0"/>
            </a:br>
            <a:r>
              <a:rPr lang="en-US" dirty="0" smtClean="0"/>
              <a:t>Health Saving Account </a:t>
            </a:r>
            <a:endParaRPr lang="en-US" dirty="0"/>
          </a:p>
        </p:txBody>
      </p:sp>
      <p:sp>
        <p:nvSpPr>
          <p:cNvPr id="3" name="Content Placeholder 2"/>
          <p:cNvSpPr>
            <a:spLocks noGrp="1"/>
          </p:cNvSpPr>
          <p:nvPr>
            <p:ph idx="1"/>
          </p:nvPr>
        </p:nvSpPr>
        <p:spPr/>
        <p:txBody>
          <a:bodyPr/>
          <a:lstStyle/>
          <a:p>
            <a:r>
              <a:rPr lang="en-US" dirty="0" smtClean="0"/>
              <a:t>Must be enrolled in the Consumer Driven Health Plan to contribute</a:t>
            </a:r>
          </a:p>
          <a:p>
            <a:r>
              <a:rPr lang="en-US" dirty="0" smtClean="0"/>
              <a:t>Max contribution pre-tax annually:</a:t>
            </a:r>
          </a:p>
          <a:p>
            <a:pPr lvl="1"/>
            <a:r>
              <a:rPr lang="en-US" dirty="0" smtClean="0"/>
              <a:t>$3,550 for an individual</a:t>
            </a:r>
          </a:p>
          <a:p>
            <a:pPr lvl="1"/>
            <a:r>
              <a:rPr lang="en-US" dirty="0" smtClean="0"/>
              <a:t>$7,100 for a family</a:t>
            </a:r>
          </a:p>
          <a:p>
            <a:r>
              <a:rPr lang="en-US" dirty="0" smtClean="0"/>
              <a:t>Contact </a:t>
            </a:r>
            <a:r>
              <a:rPr lang="en-US" dirty="0" err="1" smtClean="0"/>
              <a:t>PayFlex</a:t>
            </a:r>
            <a:r>
              <a:rPr lang="en-US" dirty="0" smtClean="0"/>
              <a:t> at 844-729-3539</a:t>
            </a:r>
          </a:p>
          <a:p>
            <a:r>
              <a:rPr lang="en-US" dirty="0" smtClean="0"/>
              <a:t>Visit Payflex.com for more information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55</a:t>
            </a:fld>
            <a:endParaRPr lang="en-US" dirty="0"/>
          </a:p>
        </p:txBody>
      </p:sp>
    </p:spTree>
    <p:extLst>
      <p:ext uri="{BB962C8B-B14F-4D97-AF65-F5344CB8AC3E}">
        <p14:creationId xmlns:p14="http://schemas.microsoft.com/office/powerpoint/2010/main" val="172776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Prorate</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Prorate</a:t>
            </a:r>
            <a:endParaRPr lang="en-US" dirty="0"/>
          </a:p>
        </p:txBody>
      </p:sp>
      <p:sp>
        <p:nvSpPr>
          <p:cNvPr id="3" name="Content Placeholder 2"/>
          <p:cNvSpPr>
            <a:spLocks noGrp="1"/>
          </p:cNvSpPr>
          <p:nvPr>
            <p:ph idx="1"/>
          </p:nvPr>
        </p:nvSpPr>
        <p:spPr/>
        <p:txBody>
          <a:bodyPr/>
          <a:lstStyle/>
          <a:p>
            <a:r>
              <a:rPr lang="en-US" dirty="0" smtClean="0"/>
              <a:t>Employees on a 9-month academic appointment may spread their pay over 12 months.  </a:t>
            </a:r>
          </a:p>
          <a:p>
            <a:pPr lvl="1"/>
            <a:r>
              <a:rPr lang="en-US" dirty="0" smtClean="0"/>
              <a:t>If you do not prorate your check prior to </a:t>
            </a:r>
            <a:r>
              <a:rPr lang="en-US" dirty="0" smtClean="0"/>
              <a:t>August 15, </a:t>
            </a:r>
            <a:r>
              <a:rPr lang="en-US" dirty="0" smtClean="0"/>
              <a:t>you will be billed by Central Management System (CMS) for the insurance premiums over the summer months.</a:t>
            </a:r>
          </a:p>
          <a:p>
            <a:pPr lvl="1"/>
            <a:r>
              <a:rPr lang="en-US" dirty="0" smtClean="0"/>
              <a:t>Payments are made directly to CMS</a:t>
            </a:r>
          </a:p>
          <a:p>
            <a:pPr lvl="1"/>
            <a:r>
              <a:rPr lang="en-US" dirty="0" smtClean="0"/>
              <a:t>Contact Human Resources, Employee Benefits to request a form or click here to be directed to the Prorate form</a:t>
            </a:r>
            <a:r>
              <a:rPr lang="en-US" dirty="0"/>
              <a:t>:  </a:t>
            </a:r>
            <a:r>
              <a:rPr lang="en-US" dirty="0">
                <a:hlinkClick r:id="rId3"/>
              </a:rPr>
              <a:t>http://</a:t>
            </a:r>
            <a:r>
              <a:rPr lang="en-US" dirty="0" smtClean="0">
                <a:hlinkClick r:id="rId3"/>
              </a:rPr>
              <a:t>eforms.siu.edu/siuforms/info/hro3024.php</a:t>
            </a:r>
            <a:r>
              <a:rPr lang="en-US" dirty="0" smtClean="0"/>
              <a:t> </a:t>
            </a:r>
          </a:p>
        </p:txBody>
      </p:sp>
      <p:sp>
        <p:nvSpPr>
          <p:cNvPr id="4" name="Slide Number Placeholder 3"/>
          <p:cNvSpPr>
            <a:spLocks noGrp="1"/>
          </p:cNvSpPr>
          <p:nvPr>
            <p:ph type="sldNum" sz="quarter" idx="12"/>
          </p:nvPr>
        </p:nvSpPr>
        <p:spPr/>
        <p:txBody>
          <a:bodyPr/>
          <a:lstStyle/>
          <a:p>
            <a:fld id="{E8E1667A-16DA-4174-BA47-06C643409F62}" type="slidenum">
              <a:rPr lang="en-US" smtClean="0"/>
              <a:pPr/>
              <a:t>57</a:t>
            </a:fld>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Insurance Benefits</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58</a:t>
            </a:fld>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State of Illinois Employee Benefits</a:t>
            </a:r>
            <a:endParaRPr lang="en-US" dirty="0"/>
          </a:p>
        </p:txBody>
      </p:sp>
      <p:sp>
        <p:nvSpPr>
          <p:cNvPr id="3" name="Content Placeholder 2"/>
          <p:cNvSpPr>
            <a:spLocks noGrp="1"/>
          </p:cNvSpPr>
          <p:nvPr>
            <p:ph idx="1"/>
          </p:nvPr>
        </p:nvSpPr>
        <p:spPr/>
        <p:txBody>
          <a:bodyPr/>
          <a:lstStyle/>
          <a:p>
            <a:pPr>
              <a:buClr>
                <a:schemeClr val="accent3">
                  <a:lumMod val="75000"/>
                </a:schemeClr>
              </a:buClr>
            </a:pPr>
            <a:r>
              <a:rPr lang="en-US" dirty="0" smtClean="0"/>
              <a:t>Administered by Illinois Department of Central Management Services (CMS) Bureau of Benefits</a:t>
            </a:r>
          </a:p>
          <a:p>
            <a:pPr>
              <a:buClr>
                <a:schemeClr val="accent3">
                  <a:lumMod val="75000"/>
                </a:schemeClr>
              </a:buClr>
            </a:pPr>
            <a:endParaRPr lang="en-US" dirty="0" smtClean="0"/>
          </a:p>
          <a:p>
            <a:pPr>
              <a:buClr>
                <a:schemeClr val="accent3">
                  <a:lumMod val="75000"/>
                </a:schemeClr>
              </a:buClr>
            </a:pPr>
            <a:r>
              <a:rPr lang="en-US" dirty="0" smtClean="0"/>
              <a:t>Plan Year :  July 1, 20xx to June 30, 20xx</a:t>
            </a:r>
          </a:p>
          <a:p>
            <a:pPr>
              <a:buClr>
                <a:schemeClr val="accent3">
                  <a:lumMod val="75000"/>
                </a:schemeClr>
              </a:buClr>
            </a:pPr>
            <a:endParaRPr lang="en-US" dirty="0" smtClean="0"/>
          </a:p>
          <a:p>
            <a:pPr>
              <a:buClr>
                <a:schemeClr val="accent3">
                  <a:lumMod val="75000"/>
                </a:schemeClr>
              </a:buClr>
            </a:pPr>
            <a:r>
              <a:rPr lang="en-US" dirty="0" smtClean="0"/>
              <a:t>My Benefits Web Portal </a:t>
            </a:r>
            <a:r>
              <a:rPr lang="en-US" dirty="0" smtClean="0">
                <a:hlinkClick r:id="rId3"/>
              </a:rPr>
              <a:t>www.mybenefits.illinios.gov</a:t>
            </a:r>
            <a:endParaRPr lang="en-US" dirty="0" smtClean="0"/>
          </a:p>
        </p:txBody>
      </p:sp>
      <p:sp>
        <p:nvSpPr>
          <p:cNvPr id="4" name="Slide Number Placeholder 3"/>
          <p:cNvSpPr>
            <a:spLocks noGrp="1"/>
          </p:cNvSpPr>
          <p:nvPr>
            <p:ph type="sldNum" sz="quarter" idx="12"/>
          </p:nvPr>
        </p:nvSpPr>
        <p:spPr/>
        <p:txBody>
          <a:bodyPr/>
          <a:lstStyle/>
          <a:p>
            <a:fld id="{E8E1667A-16DA-4174-BA47-06C643409F62}" type="slidenum">
              <a:rPr lang="en-US" smtClean="0"/>
              <a:pPr/>
              <a:t>59</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Important Information, Time Limits &amp; Responsibilities</a:t>
            </a:r>
            <a:r>
              <a:rPr lang="en-US" dirty="0"/>
              <a:t/>
            </a:r>
            <a:br>
              <a:rPr lang="en-US" dirty="0"/>
            </a:br>
            <a:r>
              <a:rPr lang="en-US" dirty="0"/>
              <a:t>Important Information</a:t>
            </a:r>
          </a:p>
        </p:txBody>
      </p:sp>
      <p:sp>
        <p:nvSpPr>
          <p:cNvPr id="3" name="Content Placeholder 2"/>
          <p:cNvSpPr>
            <a:spLocks noGrp="1"/>
          </p:cNvSpPr>
          <p:nvPr>
            <p:ph idx="1"/>
          </p:nvPr>
        </p:nvSpPr>
        <p:spPr/>
        <p:txBody>
          <a:bodyPr>
            <a:normAutofit/>
          </a:bodyPr>
          <a:lstStyle/>
          <a:p>
            <a:r>
              <a:rPr lang="en-US" dirty="0" smtClean="0"/>
              <a:t>Website</a:t>
            </a:r>
          </a:p>
          <a:p>
            <a:pPr lvl="1"/>
            <a:r>
              <a:rPr lang="en-US" dirty="0" smtClean="0"/>
              <a:t>SIUC Human Resources:  </a:t>
            </a:r>
            <a:r>
              <a:rPr lang="en-US" u="sng" dirty="0" smtClean="0"/>
              <a:t>hr.siu.edu</a:t>
            </a:r>
          </a:p>
          <a:p>
            <a:pPr lvl="1"/>
            <a:r>
              <a:rPr lang="en-US" dirty="0" smtClean="0"/>
              <a:t>Department of Central Management System</a:t>
            </a:r>
          </a:p>
          <a:p>
            <a:pPr lvl="2"/>
            <a:r>
              <a:rPr lang="en-US" dirty="0" smtClean="0">
                <a:hlinkClick r:id="rId3"/>
              </a:rPr>
              <a:t>www.benefitschoice.il.gov</a:t>
            </a:r>
            <a:endParaRPr lang="en-US" dirty="0" smtClean="0"/>
          </a:p>
          <a:p>
            <a:pPr lvl="1"/>
            <a:r>
              <a:rPr lang="en-US" dirty="0" smtClean="0"/>
              <a:t>My Benefits Marketplace</a:t>
            </a:r>
          </a:p>
          <a:p>
            <a:pPr lvl="2"/>
            <a:r>
              <a:rPr lang="en-US" dirty="0">
                <a:hlinkClick r:id="rId4"/>
              </a:rPr>
              <a:t>www.mybenefits.Illinois.gov</a:t>
            </a:r>
            <a:endParaRPr lang="en-US" dirty="0"/>
          </a:p>
          <a:p>
            <a:pPr lvl="2"/>
            <a:r>
              <a:rPr lang="en-US" dirty="0" smtClean="0"/>
              <a:t>Select: SEGIP Member</a:t>
            </a:r>
          </a:p>
          <a:p>
            <a:pPr lvl="2"/>
            <a:r>
              <a:rPr lang="en-US" dirty="0" smtClean="0"/>
              <a:t>First time users must register</a:t>
            </a:r>
          </a:p>
          <a:p>
            <a:pPr marL="393192" lvl="1" indent="0">
              <a:buNone/>
            </a:pPr>
            <a:endParaRPr lang="en-US" dirty="0" smtClean="0"/>
          </a:p>
          <a:p>
            <a:pPr marL="393192" lvl="1" indent="0" algn="ctr">
              <a:buNone/>
            </a:pPr>
            <a:r>
              <a:rPr lang="en-US" dirty="0" smtClean="0"/>
              <a:t>Forms and State Benefit Handbooks are online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a:t>
            </a:fld>
            <a:endParaRPr lang="en-US" dirty="0"/>
          </a:p>
        </p:txBody>
      </p:sp>
    </p:spTree>
    <p:extLst>
      <p:ext uri="{BB962C8B-B14F-4D97-AF65-F5344CB8AC3E}">
        <p14:creationId xmlns:p14="http://schemas.microsoft.com/office/powerpoint/2010/main" val="13427317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www.mybenefits.Illinois.gov</a:t>
            </a:r>
            <a:endParaRPr lang="en-US" dirty="0"/>
          </a:p>
        </p:txBody>
      </p:sp>
      <p:sp>
        <p:nvSpPr>
          <p:cNvPr id="3" name="Content Placeholder 2"/>
          <p:cNvSpPr>
            <a:spLocks noGrp="1"/>
          </p:cNvSpPr>
          <p:nvPr>
            <p:ph idx="1"/>
          </p:nvPr>
        </p:nvSpPr>
        <p:spPr/>
        <p:txBody>
          <a:bodyPr>
            <a:normAutofit/>
          </a:bodyPr>
          <a:lstStyle/>
          <a:p>
            <a:pPr>
              <a:buClr>
                <a:schemeClr val="accent3">
                  <a:lumMod val="75000"/>
                </a:schemeClr>
              </a:buClr>
            </a:pPr>
            <a:r>
              <a:rPr lang="en-US" dirty="0" smtClean="0"/>
              <a:t>The </a:t>
            </a:r>
            <a:r>
              <a:rPr lang="en-US" dirty="0"/>
              <a:t>State of Illinois now offers a web-based online platform entitled </a:t>
            </a:r>
            <a:r>
              <a:rPr lang="en-US" dirty="0" err="1"/>
              <a:t>MyBenefits</a:t>
            </a:r>
            <a:r>
              <a:rPr lang="en-US" dirty="0"/>
              <a:t>. All plans administered by the State of Illinois, including the State Employees Group Insurance Program (SEGIP).  </a:t>
            </a:r>
            <a:endParaRPr lang="en-US" dirty="0" smtClean="0"/>
          </a:p>
          <a:p>
            <a:endParaRPr lang="en-US" dirty="0" smtClean="0"/>
          </a:p>
          <a:p>
            <a:r>
              <a:rPr lang="en-US" dirty="0" smtClean="0"/>
              <a:t>The </a:t>
            </a:r>
            <a:r>
              <a:rPr lang="en-US" dirty="0"/>
              <a:t>site is designed specifically for you to access your benefit options into a one-stop shop for your insurance needs. This includes learning more about your current insurance benefits, making enrollment decisions, changing your current coverage and finding contact information for all your plan administrators.</a:t>
            </a:r>
          </a:p>
          <a:p>
            <a:endParaRPr lang="en-US" dirty="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60</a:t>
            </a:fld>
            <a:endParaRPr lang="en-US" dirty="0"/>
          </a:p>
        </p:txBody>
      </p:sp>
    </p:spTree>
    <p:extLst>
      <p:ext uri="{BB962C8B-B14F-4D97-AF65-F5344CB8AC3E}">
        <p14:creationId xmlns:p14="http://schemas.microsoft.com/office/powerpoint/2010/main" val="298769642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Eligibility</a:t>
            </a:r>
            <a:endParaRPr lang="en-US" dirty="0"/>
          </a:p>
        </p:txBody>
      </p:sp>
      <p:sp>
        <p:nvSpPr>
          <p:cNvPr id="3" name="Content Placeholder 2"/>
          <p:cNvSpPr>
            <a:spLocks noGrp="1"/>
          </p:cNvSpPr>
          <p:nvPr>
            <p:ph idx="1"/>
          </p:nvPr>
        </p:nvSpPr>
        <p:spPr/>
        <p:txBody>
          <a:bodyPr/>
          <a:lstStyle/>
          <a:p>
            <a:r>
              <a:rPr lang="en-US" b="1" dirty="0" smtClean="0"/>
              <a:t>Full-time:  </a:t>
            </a:r>
            <a:r>
              <a:rPr lang="en-US" dirty="0" smtClean="0"/>
              <a:t>Employees who work 100% of a normal work week with at least an 8-month appointment.</a:t>
            </a:r>
          </a:p>
          <a:p>
            <a:r>
              <a:rPr lang="en-US" b="1" dirty="0" smtClean="0"/>
              <a:t>Part-time:  </a:t>
            </a:r>
            <a:r>
              <a:rPr lang="en-US" dirty="0" smtClean="0"/>
              <a:t>Employees who work a schedule of 50% or greater and have at least an 8-month appointment</a:t>
            </a:r>
          </a:p>
          <a:p>
            <a:r>
              <a:rPr lang="en-US" b="1" dirty="0" smtClean="0"/>
              <a:t>Employees who are 50% to 99%:  </a:t>
            </a:r>
            <a:r>
              <a:rPr lang="en-US" dirty="0" smtClean="0"/>
              <a:t>These employees</a:t>
            </a:r>
            <a:r>
              <a:rPr lang="en-US" b="1" dirty="0" smtClean="0"/>
              <a:t> </a:t>
            </a:r>
            <a:r>
              <a:rPr lang="en-US" dirty="0" smtClean="0"/>
              <a:t>pay a portion of the State rate.  Contact Human Resources for the appropriate costs.  </a:t>
            </a:r>
          </a:p>
          <a:p>
            <a:r>
              <a:rPr lang="en-US" b="1" dirty="0" smtClean="0"/>
              <a:t>Less than 50%:  </a:t>
            </a:r>
            <a:r>
              <a:rPr lang="en-US" dirty="0" smtClean="0"/>
              <a:t>Employees less than 50% are not eligible for insurance benefits.</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61</a:t>
            </a:fld>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 Out</a:t>
            </a:r>
            <a:endParaRPr lang="en-US" dirty="0"/>
          </a:p>
        </p:txBody>
      </p:sp>
      <p:sp>
        <p:nvSpPr>
          <p:cNvPr id="3" name="Content Placeholder 2"/>
          <p:cNvSpPr>
            <a:spLocks noGrp="1"/>
          </p:cNvSpPr>
          <p:nvPr>
            <p:ph idx="1"/>
          </p:nvPr>
        </p:nvSpPr>
        <p:spPr/>
        <p:txBody>
          <a:bodyPr/>
          <a:lstStyle/>
          <a:p>
            <a:r>
              <a:rPr lang="en-US" b="1" i="1" u="sng" dirty="0" smtClean="0"/>
              <a:t>Full time employees </a:t>
            </a:r>
            <a:r>
              <a:rPr lang="en-US" dirty="0" smtClean="0"/>
              <a:t>may be allowed to “opt out” of the State insurance program.  Requirements are:</a:t>
            </a:r>
          </a:p>
          <a:p>
            <a:pPr lvl="1"/>
            <a:r>
              <a:rPr lang="en-US" dirty="0" smtClean="0"/>
              <a:t>Provide proof of other insurance coverage in another health care plan other than the State of Illinois plan</a:t>
            </a:r>
          </a:p>
          <a:p>
            <a:pPr algn="ctr"/>
            <a:endParaRPr lang="en-US" i="1" dirty="0" smtClean="0"/>
          </a:p>
          <a:p>
            <a:pPr algn="ctr"/>
            <a:r>
              <a:rPr lang="en-US" i="1" dirty="0" smtClean="0"/>
              <a:t>Note:  Full-time employees may not Opt Out to be a dependent of another member enrolled in a plan administered by the Department of Central Management System.</a:t>
            </a:r>
          </a:p>
        </p:txBody>
      </p:sp>
      <p:sp>
        <p:nvSpPr>
          <p:cNvPr id="4" name="Slide Number Placeholder 3"/>
          <p:cNvSpPr>
            <a:spLocks noGrp="1"/>
          </p:cNvSpPr>
          <p:nvPr>
            <p:ph type="sldNum" sz="quarter" idx="12"/>
          </p:nvPr>
        </p:nvSpPr>
        <p:spPr/>
        <p:txBody>
          <a:bodyPr/>
          <a:lstStyle/>
          <a:p>
            <a:fld id="{E8E1667A-16DA-4174-BA47-06C643409F62}" type="slidenum">
              <a:rPr lang="en-US" smtClean="0"/>
              <a:pPr/>
              <a:t>62</a:t>
            </a:fld>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 Insurance Coverage</a:t>
            </a:r>
            <a:endParaRPr lang="en-US" dirty="0"/>
          </a:p>
        </p:txBody>
      </p:sp>
      <p:sp>
        <p:nvSpPr>
          <p:cNvPr id="3" name="Content Placeholder 2"/>
          <p:cNvSpPr>
            <a:spLocks noGrp="1"/>
          </p:cNvSpPr>
          <p:nvPr>
            <p:ph idx="1"/>
          </p:nvPr>
        </p:nvSpPr>
        <p:spPr/>
        <p:txBody>
          <a:bodyPr/>
          <a:lstStyle/>
          <a:p>
            <a:r>
              <a:rPr lang="en-US" b="1" i="1" u="sng" dirty="0" smtClean="0"/>
              <a:t>Part-time employees </a:t>
            </a:r>
            <a:r>
              <a:rPr lang="en-US" dirty="0" smtClean="0"/>
              <a:t>are allowed to waive coverage of the State of Illinois insurance program.  Requirements are:</a:t>
            </a:r>
          </a:p>
          <a:p>
            <a:r>
              <a:rPr lang="en-US" dirty="0" smtClean="0"/>
              <a:t>Do not have to show proof of other coverage</a:t>
            </a:r>
          </a:p>
          <a:p>
            <a:r>
              <a:rPr lang="en-US" dirty="0" smtClean="0"/>
              <a:t>Must have basic life coverage</a:t>
            </a:r>
          </a:p>
          <a:p>
            <a:endParaRPr lang="en-US" dirty="0" smtClean="0"/>
          </a:p>
          <a:p>
            <a:pPr algn="ctr"/>
            <a:r>
              <a:rPr lang="en-US" i="1" dirty="0" smtClean="0"/>
              <a:t>Note:  Part-time employees may not waive coverage to be a dependent of another member enrolled in a plan administered by the Department of Central Management System.</a:t>
            </a:r>
            <a:endParaRPr lang="en-US" i="1"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63</a:t>
            </a:fld>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 Statements</a:t>
            </a:r>
            <a:endParaRPr lang="en-US" dirty="0"/>
          </a:p>
        </p:txBody>
      </p:sp>
      <p:sp>
        <p:nvSpPr>
          <p:cNvPr id="3" name="Content Placeholder 2"/>
          <p:cNvSpPr>
            <a:spLocks noGrp="1"/>
          </p:cNvSpPr>
          <p:nvPr>
            <p:ph idx="1"/>
          </p:nvPr>
        </p:nvSpPr>
        <p:spPr/>
        <p:txBody>
          <a:bodyPr>
            <a:normAutofit/>
          </a:bodyPr>
          <a:lstStyle/>
          <a:p>
            <a:pPr lvl="1"/>
            <a:r>
              <a:rPr lang="en-US" dirty="0" smtClean="0"/>
              <a:t>Members of the State of Illinois Insurance Program may view their group insurance benefits information online.</a:t>
            </a:r>
          </a:p>
          <a:p>
            <a:pPr lvl="1"/>
            <a:r>
              <a:rPr lang="en-US" dirty="0" smtClean="0"/>
              <a:t>Go to:  </a:t>
            </a:r>
            <a:r>
              <a:rPr lang="en-US" dirty="0" smtClean="0">
                <a:hlinkClick r:id="rId3"/>
              </a:rPr>
              <a:t>www.mybenefits.Illinois.gov</a:t>
            </a:r>
            <a:r>
              <a:rPr lang="en-US" dirty="0" smtClean="0"/>
              <a:t>.  Login to view your account. </a:t>
            </a:r>
          </a:p>
          <a:p>
            <a:pPr lvl="1"/>
            <a:r>
              <a:rPr lang="en-US" dirty="0" smtClean="0"/>
              <a:t>Other programs offered through the University that are not administered by CMS will not be reflected on this statement.  Please contact the Employee Benefits department if you have questions.</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64</a:t>
            </a:fld>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Dependent Coverage	</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65</a:t>
            </a:fld>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Eligible Dependents</a:t>
            </a:r>
            <a:endParaRPr lang="en-US" dirty="0"/>
          </a:p>
        </p:txBody>
      </p:sp>
      <p:sp>
        <p:nvSpPr>
          <p:cNvPr id="3" name="Content Placeholder 2"/>
          <p:cNvSpPr>
            <a:spLocks noGrp="1"/>
          </p:cNvSpPr>
          <p:nvPr>
            <p:ph idx="1"/>
          </p:nvPr>
        </p:nvSpPr>
        <p:spPr/>
        <p:txBody>
          <a:bodyPr>
            <a:normAutofit/>
          </a:bodyPr>
          <a:lstStyle/>
          <a:p>
            <a:pPr lvl="1"/>
            <a:r>
              <a:rPr lang="en-US" dirty="0" smtClean="0"/>
              <a:t>Spouse or Civil Union Partner</a:t>
            </a:r>
          </a:p>
          <a:p>
            <a:pPr lvl="1"/>
            <a:r>
              <a:rPr lang="en-US" dirty="0" smtClean="0"/>
              <a:t>Natural child(ren) up to age 26</a:t>
            </a:r>
          </a:p>
          <a:p>
            <a:pPr lvl="1"/>
            <a:r>
              <a:rPr lang="en-US" dirty="0" smtClean="0"/>
              <a:t>Adopted child(ren) up to age 26</a:t>
            </a:r>
          </a:p>
          <a:p>
            <a:pPr lvl="1"/>
            <a:r>
              <a:rPr lang="en-US" dirty="0" smtClean="0"/>
              <a:t>Step child(ren) or Child of Civil Union Partner up to age 26</a:t>
            </a:r>
          </a:p>
          <a:p>
            <a:pPr lvl="1"/>
            <a:r>
              <a:rPr lang="en-US" dirty="0" smtClean="0"/>
              <a:t>Child with legal guardianship up to age 26</a:t>
            </a:r>
          </a:p>
          <a:p>
            <a:pPr lvl="1"/>
            <a:r>
              <a:rPr lang="en-US" dirty="0" smtClean="0"/>
              <a:t>Disabled Child age 26 and older</a:t>
            </a:r>
          </a:p>
          <a:p>
            <a:pPr lvl="1"/>
            <a:r>
              <a:rPr lang="en-US" dirty="0" smtClean="0"/>
              <a:t>Adult Veteran Child age 26 up to 30</a:t>
            </a:r>
          </a:p>
          <a:p>
            <a:pPr lvl="1"/>
            <a:r>
              <a:rPr lang="en-US" dirty="0" smtClean="0"/>
              <a:t>Other – Organ Transplant recipient</a:t>
            </a:r>
          </a:p>
          <a:p>
            <a:pPr lvl="1"/>
            <a:r>
              <a:rPr lang="en-US" dirty="0" smtClean="0"/>
              <a:t>Adjudicated child </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E8E1667A-16DA-4174-BA47-06C643409F62}" type="slidenum">
              <a:rPr lang="en-US" smtClean="0"/>
              <a:pPr/>
              <a:t>66</a:t>
            </a:fld>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Dependents</a:t>
            </a:r>
          </a:p>
        </p:txBody>
      </p:sp>
      <p:sp>
        <p:nvSpPr>
          <p:cNvPr id="3" name="Content Placeholder 2"/>
          <p:cNvSpPr>
            <a:spLocks noGrp="1"/>
          </p:cNvSpPr>
          <p:nvPr>
            <p:ph idx="1"/>
          </p:nvPr>
        </p:nvSpPr>
        <p:spPr/>
        <p:txBody>
          <a:bodyPr>
            <a:normAutofit/>
          </a:bodyPr>
          <a:lstStyle/>
          <a:p>
            <a:r>
              <a:rPr lang="en-US" dirty="0"/>
              <a:t>Documentation requirements:</a:t>
            </a:r>
          </a:p>
          <a:p>
            <a:pPr lvl="1"/>
            <a:r>
              <a:rPr lang="en-US" u="sng" dirty="0"/>
              <a:t>Spouse </a:t>
            </a:r>
            <a:r>
              <a:rPr lang="en-US" dirty="0"/>
              <a:t>– marriage certificate/civil union certificate</a:t>
            </a:r>
          </a:p>
          <a:p>
            <a:pPr lvl="1"/>
            <a:r>
              <a:rPr lang="en-US" u="sng" dirty="0"/>
              <a:t>Natural child(</a:t>
            </a:r>
            <a:r>
              <a:rPr lang="en-US" u="sng" dirty="0" err="1"/>
              <a:t>ren</a:t>
            </a:r>
            <a:r>
              <a:rPr lang="en-US" u="sng" dirty="0"/>
              <a:t>) </a:t>
            </a:r>
            <a:r>
              <a:rPr lang="en-US" dirty="0"/>
              <a:t>– birth certificate</a:t>
            </a:r>
          </a:p>
          <a:p>
            <a:pPr lvl="1"/>
            <a:r>
              <a:rPr lang="en-US" u="sng" dirty="0"/>
              <a:t>Adopted child(</a:t>
            </a:r>
            <a:r>
              <a:rPr lang="en-US" u="sng" dirty="0" err="1"/>
              <a:t>ren</a:t>
            </a:r>
            <a:r>
              <a:rPr lang="en-US" u="sng" dirty="0"/>
              <a:t>) </a:t>
            </a:r>
            <a:r>
              <a:rPr lang="en-US" dirty="0"/>
              <a:t>– court documents</a:t>
            </a:r>
          </a:p>
          <a:p>
            <a:pPr lvl="1"/>
            <a:r>
              <a:rPr lang="en-US" u="sng" dirty="0"/>
              <a:t>Step child(</a:t>
            </a:r>
            <a:r>
              <a:rPr lang="en-US" u="sng" dirty="0" err="1"/>
              <a:t>ren</a:t>
            </a:r>
            <a:r>
              <a:rPr lang="en-US" u="sng" dirty="0"/>
              <a:t>) </a:t>
            </a:r>
            <a:r>
              <a:rPr lang="en-US" dirty="0"/>
              <a:t>– marriage certificate and/or civil union certificate and  birth certificate of child</a:t>
            </a:r>
          </a:p>
          <a:p>
            <a:pPr lvl="1"/>
            <a:r>
              <a:rPr lang="en-US" u="sng" dirty="0"/>
              <a:t>Legal Guardianship </a:t>
            </a:r>
            <a:r>
              <a:rPr lang="en-US" dirty="0"/>
              <a:t>– court documents</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67</a:t>
            </a:fld>
            <a:endParaRPr lang="en-US" dirty="0"/>
          </a:p>
        </p:txBody>
      </p:sp>
    </p:spTree>
    <p:extLst>
      <p:ext uri="{BB962C8B-B14F-4D97-AF65-F5344CB8AC3E}">
        <p14:creationId xmlns:p14="http://schemas.microsoft.com/office/powerpoint/2010/main" val="373977169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Dependents</a:t>
            </a:r>
          </a:p>
        </p:txBody>
      </p:sp>
      <p:sp>
        <p:nvSpPr>
          <p:cNvPr id="3" name="Content Placeholder 2"/>
          <p:cNvSpPr>
            <a:spLocks noGrp="1"/>
          </p:cNvSpPr>
          <p:nvPr>
            <p:ph idx="1"/>
          </p:nvPr>
        </p:nvSpPr>
        <p:spPr/>
        <p:txBody>
          <a:bodyPr>
            <a:normAutofit/>
          </a:bodyPr>
          <a:lstStyle/>
          <a:p>
            <a:pPr lvl="1"/>
            <a:r>
              <a:rPr lang="en-US" u="sng" dirty="0"/>
              <a:t>Disabled Child(</a:t>
            </a:r>
            <a:r>
              <a:rPr lang="en-US" u="sng" dirty="0" err="1"/>
              <a:t>ren</a:t>
            </a:r>
            <a:r>
              <a:rPr lang="en-US" u="sng" dirty="0"/>
              <a:t>) </a:t>
            </a:r>
            <a:r>
              <a:rPr lang="en-US" dirty="0"/>
              <a:t>– birth certificate, letter with diagnosis code, condition etc. from the child’s physician, copy of Medicare card, and eligibility certification statement (CMS-138)</a:t>
            </a:r>
          </a:p>
          <a:p>
            <a:pPr lvl="1"/>
            <a:r>
              <a:rPr lang="en-US" u="sng" dirty="0"/>
              <a:t>Adult Veteran Child </a:t>
            </a:r>
            <a:r>
              <a:rPr lang="en-US" dirty="0"/>
              <a:t>– Birth certificate, proof of Illinois residency, DD-214, Eligibility certification statement (CMS-138) and copy of tax return</a:t>
            </a:r>
          </a:p>
          <a:p>
            <a:pPr lvl="1"/>
            <a:r>
              <a:rPr lang="en-US" u="sng" dirty="0"/>
              <a:t>Other</a:t>
            </a:r>
            <a:r>
              <a:rPr lang="en-US" dirty="0"/>
              <a:t> – birth certificate, proof of organ transplant performed, eligibility certificate statement (CMS-138) and copy of tax return for dependent </a:t>
            </a:r>
          </a:p>
          <a:p>
            <a:pPr lvl="1"/>
            <a:r>
              <a:rPr lang="en-US" u="sng" dirty="0"/>
              <a:t>Adjudicated child </a:t>
            </a:r>
            <a:r>
              <a:rPr lang="en-US" dirty="0"/>
              <a:t>– judicial support order from a judge or copy of DHFS qualified medical support order</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68</a:t>
            </a:fld>
            <a:endParaRPr lang="en-US" dirty="0"/>
          </a:p>
        </p:txBody>
      </p:sp>
    </p:spTree>
    <p:extLst>
      <p:ext uri="{BB962C8B-B14F-4D97-AF65-F5344CB8AC3E}">
        <p14:creationId xmlns:p14="http://schemas.microsoft.com/office/powerpoint/2010/main" val="137101798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Dependents</a:t>
            </a:r>
            <a:endParaRPr lang="en-US" dirty="0"/>
          </a:p>
        </p:txBody>
      </p:sp>
      <p:sp>
        <p:nvSpPr>
          <p:cNvPr id="3" name="Content Placeholder 2"/>
          <p:cNvSpPr>
            <a:spLocks noGrp="1"/>
          </p:cNvSpPr>
          <p:nvPr>
            <p:ph idx="1"/>
          </p:nvPr>
        </p:nvSpPr>
        <p:spPr/>
        <p:txBody>
          <a:bodyPr/>
          <a:lstStyle/>
          <a:p>
            <a:r>
              <a:rPr lang="en-US" dirty="0" smtClean="0"/>
              <a:t>A valid Social security number is </a:t>
            </a:r>
            <a:r>
              <a:rPr lang="en-US" i="1" u="sng" dirty="0" smtClean="0"/>
              <a:t>required</a:t>
            </a:r>
            <a:r>
              <a:rPr lang="en-US" dirty="0" smtClean="0"/>
              <a:t> to add dependent coverage.</a:t>
            </a:r>
          </a:p>
          <a:p>
            <a:endParaRPr lang="en-US" dirty="0" smtClean="0"/>
          </a:p>
          <a:p>
            <a:r>
              <a:rPr lang="en-US" dirty="0" smtClean="0"/>
              <a:t>Employees must provide a copy of their Medicare card for </a:t>
            </a:r>
            <a:r>
              <a:rPr lang="en-US" u="sng" dirty="0" smtClean="0"/>
              <a:t>themselves or for any dependents</a:t>
            </a:r>
            <a:r>
              <a:rPr lang="en-US" dirty="0" smtClean="0"/>
              <a:t>  who are enrolled in Medicare.</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69</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Limits</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7</a:t>
            </a:fld>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900" dirty="0" smtClean="0"/>
              <a:t>State of Illinois</a:t>
            </a:r>
            <a:r>
              <a:rPr lang="en-US" dirty="0" smtClean="0"/>
              <a:t/>
            </a:r>
            <a:br>
              <a:rPr lang="en-US" dirty="0" smtClean="0"/>
            </a:br>
            <a:r>
              <a:rPr lang="en-US" sz="3600" dirty="0" smtClean="0"/>
              <a:t>Health, Dental, Vision, Mental Health and Life Insurance Coverage</a:t>
            </a:r>
            <a:endParaRPr lang="en-US" sz="3600"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70</a:t>
            </a:fld>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000" dirty="0" smtClean="0"/>
              <a:t>Vision Coverage</a:t>
            </a:r>
            <a:r>
              <a:rPr lang="en-US" dirty="0" smtClean="0"/>
              <a:t/>
            </a:r>
            <a:br>
              <a:rPr lang="en-US" dirty="0" smtClean="0"/>
            </a:br>
            <a:r>
              <a:rPr lang="en-US" dirty="0" smtClean="0"/>
              <a:t>EyeMed</a:t>
            </a:r>
            <a:endParaRPr lang="en-US" dirty="0"/>
          </a:p>
        </p:txBody>
      </p:sp>
      <p:sp>
        <p:nvSpPr>
          <p:cNvPr id="3" name="Subtitle 2"/>
          <p:cNvSpPr>
            <a:spLocks noGrp="1"/>
          </p:cNvSpPr>
          <p:nvPr>
            <p:ph type="subTitle" idx="1"/>
          </p:nvPr>
        </p:nvSpPr>
        <p:spPr>
          <a:xfrm>
            <a:off x="533400" y="3228536"/>
            <a:ext cx="7854696" cy="3096064"/>
          </a:xfrm>
        </p:spPr>
        <p:txBody>
          <a:bodyPr>
            <a:normAutofit/>
          </a:bodyPr>
          <a:lstStyle/>
          <a:p>
            <a:r>
              <a:rPr lang="en-US" dirty="0" smtClean="0">
                <a:solidFill>
                  <a:schemeClr val="bg1"/>
                </a:solidFill>
              </a:rPr>
              <a:t>EyeMed</a:t>
            </a:r>
          </a:p>
          <a:p>
            <a:r>
              <a:rPr lang="en-US" dirty="0" smtClean="0">
                <a:solidFill>
                  <a:schemeClr val="bg1"/>
                </a:solidFill>
              </a:rPr>
              <a:t>Out-of-Network Claims</a:t>
            </a:r>
          </a:p>
          <a:p>
            <a:r>
              <a:rPr lang="en-US" dirty="0" smtClean="0">
                <a:solidFill>
                  <a:schemeClr val="bg1"/>
                </a:solidFill>
              </a:rPr>
              <a:t>PO Box 8504</a:t>
            </a:r>
          </a:p>
          <a:p>
            <a:r>
              <a:rPr lang="en-US" dirty="0" smtClean="0">
                <a:solidFill>
                  <a:schemeClr val="bg1"/>
                </a:solidFill>
              </a:rPr>
              <a:t>Mason  OH  45040-7111</a:t>
            </a:r>
          </a:p>
          <a:p>
            <a:r>
              <a:rPr lang="en-US" dirty="0" smtClean="0">
                <a:solidFill>
                  <a:schemeClr val="bg1"/>
                </a:solidFill>
                <a:hlinkClick r:id="rId3"/>
              </a:rPr>
              <a:t>www.eyemedvisioncare.com/stil</a:t>
            </a:r>
            <a:endParaRPr lang="en-US" dirty="0" smtClean="0">
              <a:solidFill>
                <a:schemeClr val="bg1"/>
              </a:solidFill>
            </a:endParaRPr>
          </a:p>
          <a:p>
            <a:r>
              <a:rPr lang="en-US" dirty="0" smtClean="0">
                <a:solidFill>
                  <a:schemeClr val="bg1"/>
                </a:solidFill>
              </a:rPr>
              <a:t>1-866-723-0512</a:t>
            </a:r>
          </a:p>
          <a:p>
            <a:r>
              <a:rPr lang="en-US" dirty="0" smtClean="0">
                <a:solidFill>
                  <a:schemeClr val="bg1"/>
                </a:solidFill>
              </a:rPr>
              <a:t>1-800-526-0844 TTD</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71</a:t>
            </a:fld>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Vision Coverage</a:t>
            </a:r>
            <a:r>
              <a:rPr lang="en-US" dirty="0" smtClean="0"/>
              <a:t/>
            </a:r>
            <a:br>
              <a:rPr lang="en-US" dirty="0" smtClean="0"/>
            </a:br>
            <a:r>
              <a:rPr lang="en-US" dirty="0" smtClean="0"/>
              <a:t>EyeMed</a:t>
            </a:r>
            <a:endParaRPr lang="en-US" dirty="0"/>
          </a:p>
        </p:txBody>
      </p:sp>
      <p:sp>
        <p:nvSpPr>
          <p:cNvPr id="3" name="Content Placeholder 2"/>
          <p:cNvSpPr>
            <a:spLocks noGrp="1"/>
          </p:cNvSpPr>
          <p:nvPr>
            <p:ph idx="1"/>
          </p:nvPr>
        </p:nvSpPr>
        <p:spPr/>
        <p:txBody>
          <a:bodyPr>
            <a:normAutofit/>
          </a:bodyPr>
          <a:lstStyle/>
          <a:p>
            <a:r>
              <a:rPr lang="en-US" dirty="0" smtClean="0"/>
              <a:t>Vision coverage is provided at </a:t>
            </a:r>
            <a:r>
              <a:rPr lang="en-US" b="1" i="1" u="sng" dirty="0" smtClean="0"/>
              <a:t>no additional cost </a:t>
            </a:r>
            <a:r>
              <a:rPr lang="en-US" dirty="0" smtClean="0"/>
              <a:t>to members enrolled in any of the State-sponsored health plans.</a:t>
            </a:r>
          </a:p>
          <a:p>
            <a:endParaRPr lang="en-US" dirty="0" smtClean="0"/>
          </a:p>
          <a:p>
            <a:r>
              <a:rPr lang="en-US" dirty="0" smtClean="0"/>
              <a:t>All members and enrolled dependents have the same vision coverage regardless of the health plan selected.</a:t>
            </a:r>
          </a:p>
          <a:p>
            <a:endParaRPr lang="en-US" dirty="0" smtClean="0"/>
          </a:p>
          <a:p>
            <a:r>
              <a:rPr lang="en-US" dirty="0" smtClean="0"/>
              <a:t>Members choosing to “Opt Out” of the health plans are not eligible for the vision program.</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72</a:t>
            </a:fld>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Vision Coverage</a:t>
            </a:r>
            <a:r>
              <a:rPr lang="en-US" dirty="0" smtClean="0"/>
              <a:t/>
            </a:r>
            <a:br>
              <a:rPr lang="en-US" dirty="0" smtClean="0"/>
            </a:br>
            <a:r>
              <a:rPr lang="en-US" dirty="0" smtClean="0"/>
              <a:t>EyeMed Summary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8622529"/>
              </p:ext>
            </p:extLst>
          </p:nvPr>
        </p:nvGraphicFramePr>
        <p:xfrm>
          <a:off x="581025" y="2227263"/>
          <a:ext cx="7989887" cy="3357880"/>
        </p:xfrm>
        <a:graphic>
          <a:graphicData uri="http://schemas.openxmlformats.org/drawingml/2006/table">
            <a:tbl>
              <a:tblPr firstRow="1" bandRow="1">
                <a:tableStyleId>{073A0DAA-6AF3-43AB-8588-CEC1D06C72B9}</a:tableStyleId>
              </a:tblPr>
              <a:tblGrid>
                <a:gridCol w="1405628">
                  <a:extLst>
                    <a:ext uri="{9D8B030D-6E8A-4147-A177-3AD203B41FA5}">
                      <a16:colId xmlns:a16="http://schemas.microsoft.com/office/drawing/2014/main" val="20000"/>
                    </a:ext>
                  </a:extLst>
                </a:gridCol>
                <a:gridCol w="2071452">
                  <a:extLst>
                    <a:ext uri="{9D8B030D-6E8A-4147-A177-3AD203B41FA5}">
                      <a16:colId xmlns:a16="http://schemas.microsoft.com/office/drawing/2014/main" val="20001"/>
                    </a:ext>
                  </a:extLst>
                </a:gridCol>
                <a:gridCol w="2515335">
                  <a:extLst>
                    <a:ext uri="{9D8B030D-6E8A-4147-A177-3AD203B41FA5}">
                      <a16:colId xmlns:a16="http://schemas.microsoft.com/office/drawing/2014/main" val="20002"/>
                    </a:ext>
                  </a:extLst>
                </a:gridCol>
                <a:gridCol w="1997472">
                  <a:extLst>
                    <a:ext uri="{9D8B030D-6E8A-4147-A177-3AD203B41FA5}">
                      <a16:colId xmlns:a16="http://schemas.microsoft.com/office/drawing/2014/main" val="20003"/>
                    </a:ext>
                  </a:extLst>
                </a:gridCol>
              </a:tblGrid>
              <a:tr h="370840">
                <a:tc>
                  <a:txBody>
                    <a:bodyPr/>
                    <a:lstStyle/>
                    <a:p>
                      <a:pPr algn="ctr"/>
                      <a:r>
                        <a:rPr lang="en-US" dirty="0" smtClean="0">
                          <a:latin typeface="Arial" pitchFamily="34" charset="0"/>
                          <a:cs typeface="Arial" pitchFamily="34" charset="0"/>
                        </a:rPr>
                        <a:t>Service</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Network</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Out-of-Network</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Frequency</a:t>
                      </a:r>
                      <a:endParaRPr lang="en-US" dirty="0">
                        <a:latin typeface="Arial" pitchFamily="34" charset="0"/>
                        <a:cs typeface="Arial" pitchFamily="34" charset="0"/>
                      </a:endParaRPr>
                    </a:p>
                  </a:txBody>
                  <a:tcPr marL="88777" marR="88777"/>
                </a:tc>
                <a:extLst>
                  <a:ext uri="{0D108BD9-81ED-4DB2-BD59-A6C34878D82A}">
                    <a16:rowId xmlns:a16="http://schemas.microsoft.com/office/drawing/2014/main" val="10000"/>
                  </a:ext>
                </a:extLst>
              </a:tr>
              <a:tr h="370840">
                <a:tc>
                  <a:txBody>
                    <a:bodyPr/>
                    <a:lstStyle/>
                    <a:p>
                      <a:pPr algn="ctr"/>
                      <a:r>
                        <a:rPr lang="en-US" dirty="0" smtClean="0">
                          <a:latin typeface="Arial" pitchFamily="34" charset="0"/>
                          <a:cs typeface="Arial" pitchFamily="34" charset="0"/>
                        </a:rPr>
                        <a:t>Eye</a:t>
                      </a:r>
                      <a:r>
                        <a:rPr lang="en-US" baseline="0" dirty="0" smtClean="0">
                          <a:latin typeface="Arial" pitchFamily="34" charset="0"/>
                          <a:cs typeface="Arial" pitchFamily="34" charset="0"/>
                        </a:rPr>
                        <a:t> Exam</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$30 co-payment</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$30 allowance</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Once every</a:t>
                      </a:r>
                      <a:r>
                        <a:rPr lang="en-US" baseline="0" dirty="0" smtClean="0">
                          <a:latin typeface="Arial" pitchFamily="34" charset="0"/>
                          <a:cs typeface="Arial" pitchFamily="34" charset="0"/>
                        </a:rPr>
                        <a:t> 12 months</a:t>
                      </a:r>
                      <a:endParaRPr lang="en-US" dirty="0">
                        <a:latin typeface="Arial" pitchFamily="34" charset="0"/>
                        <a:cs typeface="Arial" pitchFamily="34" charset="0"/>
                      </a:endParaRPr>
                    </a:p>
                  </a:txBody>
                  <a:tcPr marL="88777" marR="88777"/>
                </a:tc>
                <a:extLst>
                  <a:ext uri="{0D108BD9-81ED-4DB2-BD59-A6C34878D82A}">
                    <a16:rowId xmlns:a16="http://schemas.microsoft.com/office/drawing/2014/main" val="10001"/>
                  </a:ext>
                </a:extLst>
              </a:tr>
              <a:tr h="370840">
                <a:tc>
                  <a:txBody>
                    <a:bodyPr/>
                    <a:lstStyle/>
                    <a:p>
                      <a:pPr algn="ctr"/>
                      <a:r>
                        <a:rPr lang="en-US" dirty="0" smtClean="0">
                          <a:latin typeface="Arial" pitchFamily="34" charset="0"/>
                          <a:cs typeface="Arial" pitchFamily="34" charset="0"/>
                        </a:rPr>
                        <a:t>Spectacle Lenses</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$30 co-payment</a:t>
                      </a:r>
                      <a:endParaRPr lang="en-US" dirty="0">
                        <a:latin typeface="Arial" pitchFamily="34" charset="0"/>
                        <a:cs typeface="Arial" pitchFamily="34" charset="0"/>
                      </a:endParaRPr>
                    </a:p>
                  </a:txBody>
                  <a:tcPr marL="88777" marR="88777"/>
                </a:tc>
                <a:tc>
                  <a:txBody>
                    <a:bodyPr/>
                    <a:lstStyle/>
                    <a:p>
                      <a:pPr algn="ctr"/>
                      <a:r>
                        <a:rPr lang="en-US" sz="1600" dirty="0" smtClean="0">
                          <a:latin typeface="Arial" pitchFamily="34" charset="0"/>
                          <a:cs typeface="Arial" pitchFamily="34" charset="0"/>
                        </a:rPr>
                        <a:t>$50 allowance </a:t>
                      </a:r>
                      <a:r>
                        <a:rPr lang="en-US" sz="1600" smtClean="0">
                          <a:latin typeface="Arial" pitchFamily="34" charset="0"/>
                          <a:cs typeface="Arial" pitchFamily="34" charset="0"/>
                        </a:rPr>
                        <a:t>for single </a:t>
                      </a:r>
                      <a:r>
                        <a:rPr lang="en-US" sz="1600" dirty="0" smtClean="0">
                          <a:latin typeface="Arial" pitchFamily="34" charset="0"/>
                          <a:cs typeface="Arial" pitchFamily="34" charset="0"/>
                        </a:rPr>
                        <a:t>vision lenses</a:t>
                      </a:r>
                    </a:p>
                    <a:p>
                      <a:pPr algn="ctr"/>
                      <a:r>
                        <a:rPr lang="en-US" sz="1600" dirty="0" smtClean="0">
                          <a:latin typeface="Arial" pitchFamily="34" charset="0"/>
                          <a:cs typeface="Arial" pitchFamily="34" charset="0"/>
                        </a:rPr>
                        <a:t>$80 allowance for bifocal and trifocal lenses</a:t>
                      </a:r>
                      <a:endParaRPr lang="en-US" sz="1600"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Once every 12 months</a:t>
                      </a:r>
                      <a:endParaRPr lang="en-US" dirty="0">
                        <a:latin typeface="Arial" pitchFamily="34" charset="0"/>
                        <a:cs typeface="Arial" pitchFamily="34" charset="0"/>
                      </a:endParaRPr>
                    </a:p>
                  </a:txBody>
                  <a:tcPr marL="88777" marR="88777"/>
                </a:tc>
                <a:extLst>
                  <a:ext uri="{0D108BD9-81ED-4DB2-BD59-A6C34878D82A}">
                    <a16:rowId xmlns:a16="http://schemas.microsoft.com/office/drawing/2014/main" val="10002"/>
                  </a:ext>
                </a:extLst>
              </a:tr>
              <a:tr h="370840">
                <a:tc>
                  <a:txBody>
                    <a:bodyPr/>
                    <a:lstStyle/>
                    <a:p>
                      <a:pPr algn="ctr"/>
                      <a:r>
                        <a:rPr lang="en-US" dirty="0" smtClean="0">
                          <a:latin typeface="Arial" pitchFamily="34" charset="0"/>
                          <a:cs typeface="Arial" pitchFamily="34" charset="0"/>
                        </a:rPr>
                        <a:t>Standard Frames</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$30 co-payment (up to $175)</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$70 allowance</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Once every 24 months</a:t>
                      </a:r>
                      <a:endParaRPr lang="en-US" dirty="0">
                        <a:latin typeface="Arial" pitchFamily="34" charset="0"/>
                        <a:cs typeface="Arial" pitchFamily="34" charset="0"/>
                      </a:endParaRPr>
                    </a:p>
                  </a:txBody>
                  <a:tcPr marL="88777" marR="88777"/>
                </a:tc>
                <a:extLst>
                  <a:ext uri="{0D108BD9-81ED-4DB2-BD59-A6C34878D82A}">
                    <a16:rowId xmlns:a16="http://schemas.microsoft.com/office/drawing/2014/main" val="10003"/>
                  </a:ext>
                </a:extLst>
              </a:tr>
              <a:tr h="370840">
                <a:tc>
                  <a:txBody>
                    <a:bodyPr/>
                    <a:lstStyle/>
                    <a:p>
                      <a:pPr algn="ctr"/>
                      <a:r>
                        <a:rPr lang="en-US" dirty="0" smtClean="0">
                          <a:latin typeface="Arial" pitchFamily="34" charset="0"/>
                          <a:cs typeface="Arial" pitchFamily="34" charset="0"/>
                        </a:rPr>
                        <a:t>Contact Lenses</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$120 allowance</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$120 allowance</a:t>
                      </a:r>
                      <a:endParaRPr lang="en-US" dirty="0">
                        <a:latin typeface="Arial" pitchFamily="34" charset="0"/>
                        <a:cs typeface="Arial" pitchFamily="34" charset="0"/>
                      </a:endParaRPr>
                    </a:p>
                  </a:txBody>
                  <a:tcPr marL="88777" marR="88777"/>
                </a:tc>
                <a:tc>
                  <a:txBody>
                    <a:bodyPr/>
                    <a:lstStyle/>
                    <a:p>
                      <a:pPr algn="ctr"/>
                      <a:r>
                        <a:rPr lang="en-US" dirty="0" smtClean="0">
                          <a:latin typeface="Arial" pitchFamily="34" charset="0"/>
                          <a:cs typeface="Arial" pitchFamily="34" charset="0"/>
                        </a:rPr>
                        <a:t>Once every</a:t>
                      </a:r>
                      <a:r>
                        <a:rPr lang="en-US" baseline="0" dirty="0" smtClean="0">
                          <a:latin typeface="Arial" pitchFamily="34" charset="0"/>
                          <a:cs typeface="Arial" pitchFamily="34" charset="0"/>
                        </a:rPr>
                        <a:t> 12 months</a:t>
                      </a:r>
                      <a:endParaRPr lang="en-US" dirty="0">
                        <a:latin typeface="Arial" pitchFamily="34" charset="0"/>
                        <a:cs typeface="Arial" pitchFamily="34" charset="0"/>
                      </a:endParaRPr>
                    </a:p>
                  </a:txBody>
                  <a:tcPr marL="88777" marR="88777"/>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73</a:t>
            </a:fld>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Vision Coverage</a:t>
            </a:r>
            <a:r>
              <a:rPr lang="en-US" dirty="0" smtClean="0"/>
              <a:t/>
            </a:r>
            <a:br>
              <a:rPr lang="en-US" dirty="0" smtClean="0"/>
            </a:br>
            <a:r>
              <a:rPr lang="en-US" dirty="0" smtClean="0"/>
              <a:t>EyeMed</a:t>
            </a:r>
            <a:endParaRPr lang="en-US" dirty="0"/>
          </a:p>
        </p:txBody>
      </p:sp>
      <p:sp>
        <p:nvSpPr>
          <p:cNvPr id="3" name="Content Placeholder 2"/>
          <p:cNvSpPr>
            <a:spLocks noGrp="1"/>
          </p:cNvSpPr>
          <p:nvPr>
            <p:ph idx="1"/>
          </p:nvPr>
        </p:nvSpPr>
        <p:spPr/>
        <p:txBody>
          <a:bodyPr>
            <a:normAutofit/>
          </a:bodyPr>
          <a:lstStyle/>
          <a:p>
            <a:r>
              <a:rPr lang="en-US" dirty="0" smtClean="0"/>
              <a:t>Providers:</a:t>
            </a:r>
          </a:p>
          <a:p>
            <a:pPr lvl="1"/>
            <a:r>
              <a:rPr lang="en-US" dirty="0" smtClean="0"/>
              <a:t>Private, independent providers</a:t>
            </a:r>
          </a:p>
          <a:p>
            <a:pPr lvl="1"/>
            <a:r>
              <a:rPr lang="en-US" dirty="0" smtClean="0"/>
              <a:t>Optical retailers available include:</a:t>
            </a:r>
          </a:p>
          <a:p>
            <a:pPr lvl="2">
              <a:buNone/>
            </a:pPr>
            <a:r>
              <a:rPr lang="en-US" dirty="0" smtClean="0"/>
              <a:t>	JC Penney Optical</a:t>
            </a:r>
          </a:p>
          <a:p>
            <a:pPr lvl="2">
              <a:buNone/>
            </a:pPr>
            <a:r>
              <a:rPr lang="en-US" smtClean="0"/>
              <a:t>	</a:t>
            </a:r>
            <a:endParaRPr lang="en-US" dirty="0" smtClean="0"/>
          </a:p>
          <a:p>
            <a:pPr lvl="2">
              <a:buNone/>
            </a:pPr>
            <a:r>
              <a:rPr lang="en-US" dirty="0" smtClean="0"/>
              <a:t>Use the Eyemed website to locate a provider near you!  </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74</a:t>
            </a:fld>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Vision Coverage</a:t>
            </a:r>
            <a:r>
              <a:rPr lang="en-US" smtClean="0"/>
              <a:t/>
            </a:r>
            <a:br>
              <a:rPr lang="en-US" smtClean="0"/>
            </a:br>
            <a:r>
              <a:rPr lang="en-US" smtClean="0"/>
              <a:t>Using </a:t>
            </a:r>
            <a:r>
              <a:rPr lang="en-US" dirty="0" smtClean="0"/>
              <a:t>EyeMed</a:t>
            </a:r>
            <a:endParaRPr lang="en-US" dirty="0"/>
          </a:p>
        </p:txBody>
      </p:sp>
      <p:sp>
        <p:nvSpPr>
          <p:cNvPr id="3" name="Content Placeholder 2"/>
          <p:cNvSpPr>
            <a:spLocks noGrp="1"/>
          </p:cNvSpPr>
          <p:nvPr>
            <p:ph idx="1"/>
          </p:nvPr>
        </p:nvSpPr>
        <p:spPr/>
        <p:txBody>
          <a:bodyPr/>
          <a:lstStyle/>
          <a:p>
            <a:r>
              <a:rPr lang="en-US" dirty="0" smtClean="0"/>
              <a:t>Schedule an appointment with an in-network provider and tell them you are a State of Illinois Plan Participant.</a:t>
            </a:r>
          </a:p>
          <a:p>
            <a:pPr lvl="1"/>
            <a:r>
              <a:rPr lang="en-US" dirty="0" smtClean="0"/>
              <a:t>Provide your ID# or </a:t>
            </a:r>
            <a:r>
              <a:rPr lang="en-US" smtClean="0"/>
              <a:t>other identifying </a:t>
            </a:r>
            <a:r>
              <a:rPr lang="en-US" dirty="0" smtClean="0"/>
              <a:t>information needed</a:t>
            </a:r>
          </a:p>
          <a:p>
            <a:pPr lvl="1"/>
            <a:r>
              <a:rPr lang="en-US" dirty="0" smtClean="0"/>
              <a:t>Pay co-pay(s) at the time of the visit</a:t>
            </a:r>
          </a:p>
          <a:p>
            <a:pPr lvl="1"/>
            <a:r>
              <a:rPr lang="en-US" dirty="0" smtClean="0"/>
              <a:t>The provider and EyeMed will take care of the rest.</a:t>
            </a:r>
          </a:p>
          <a:p>
            <a:endParaRPr lang="en-US" dirty="0" smtClean="0"/>
          </a:p>
        </p:txBody>
      </p:sp>
      <p:sp>
        <p:nvSpPr>
          <p:cNvPr id="4" name="Slide Number Placeholder 3"/>
          <p:cNvSpPr>
            <a:spLocks noGrp="1"/>
          </p:cNvSpPr>
          <p:nvPr>
            <p:ph type="sldNum" sz="quarter" idx="12"/>
          </p:nvPr>
        </p:nvSpPr>
        <p:spPr/>
        <p:txBody>
          <a:bodyPr/>
          <a:lstStyle/>
          <a:p>
            <a:fld id="{E8E1667A-16DA-4174-BA47-06C643409F62}" type="slidenum">
              <a:rPr lang="en-US" smtClean="0"/>
              <a:pPr/>
              <a:t>75</a:t>
            </a:fld>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r>
            <a:br>
              <a:rPr lang="en-US" dirty="0" smtClean="0"/>
            </a:br>
            <a:r>
              <a:rPr lang="en-US" dirty="0" smtClean="0"/>
              <a:t>Mental Health</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76</a:t>
            </a:fld>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Mental Health</a:t>
            </a:r>
            <a:r>
              <a:rPr lang="en-US" dirty="0" smtClean="0"/>
              <a:t/>
            </a:r>
            <a:br>
              <a:rPr lang="en-US" dirty="0" smtClean="0"/>
            </a:br>
            <a:r>
              <a:rPr lang="en-US" dirty="0" smtClean="0"/>
              <a:t>Magellan Behavioral Health (QCHP)</a:t>
            </a:r>
            <a:endParaRPr lang="en-US" dirty="0"/>
          </a:p>
        </p:txBody>
      </p:sp>
      <p:sp>
        <p:nvSpPr>
          <p:cNvPr id="3" name="Content Placeholder 2"/>
          <p:cNvSpPr>
            <a:spLocks noGrp="1"/>
          </p:cNvSpPr>
          <p:nvPr>
            <p:ph idx="1"/>
          </p:nvPr>
        </p:nvSpPr>
        <p:spPr/>
        <p:txBody>
          <a:bodyPr/>
          <a:lstStyle/>
          <a:p>
            <a:pPr marL="0" indent="0">
              <a:buNone/>
            </a:pPr>
            <a:r>
              <a:rPr lang="en-US" dirty="0" smtClean="0"/>
              <a:t>Behavioral Health Administrator:</a:t>
            </a:r>
          </a:p>
          <a:p>
            <a:pPr marL="393192" lvl="1" indent="0">
              <a:buNone/>
            </a:pPr>
            <a:r>
              <a:rPr lang="en-US" dirty="0" smtClean="0"/>
              <a:t>Magellan Behavioral Health</a:t>
            </a:r>
          </a:p>
          <a:p>
            <a:pPr lvl="1"/>
            <a:r>
              <a:rPr lang="en-US" dirty="0" smtClean="0"/>
              <a:t>QCHP Group #3181456</a:t>
            </a:r>
          </a:p>
          <a:p>
            <a:pPr lvl="2"/>
            <a:r>
              <a:rPr lang="en-US" dirty="0" smtClean="0"/>
              <a:t>PO Box 2216, Maryland Heights MO  63043</a:t>
            </a:r>
          </a:p>
          <a:p>
            <a:pPr lvl="2"/>
            <a:r>
              <a:rPr lang="en-US" dirty="0" smtClean="0"/>
              <a:t>800-513-2611 (nation wide)</a:t>
            </a:r>
          </a:p>
          <a:p>
            <a:pPr lvl="2"/>
            <a:r>
              <a:rPr lang="en-US" dirty="0" smtClean="0"/>
              <a:t>800-526-0844 (TTD)</a:t>
            </a:r>
          </a:p>
          <a:p>
            <a:pPr lvl="2"/>
            <a:endParaRPr lang="en-US" dirty="0" smtClean="0"/>
          </a:p>
          <a:p>
            <a:pPr lvl="2"/>
            <a:r>
              <a:rPr lang="en-US" dirty="0" smtClean="0"/>
              <a:t>Magellanascend.com</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77</a:t>
            </a:fld>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Mental Health</a:t>
            </a:r>
            <a:r>
              <a:rPr lang="en-US" dirty="0" smtClean="0"/>
              <a:t/>
            </a:r>
            <a:br>
              <a:rPr lang="en-US" dirty="0" smtClean="0"/>
            </a:br>
            <a:r>
              <a:rPr lang="en-US" dirty="0" smtClean="0"/>
              <a:t>Magellan Behavioral Health</a:t>
            </a:r>
            <a:endParaRPr lang="en-US" dirty="0"/>
          </a:p>
        </p:txBody>
      </p:sp>
      <p:sp>
        <p:nvSpPr>
          <p:cNvPr id="3" name="Content Placeholder 2"/>
          <p:cNvSpPr>
            <a:spLocks noGrp="1"/>
          </p:cNvSpPr>
          <p:nvPr>
            <p:ph sz="half" idx="1"/>
          </p:nvPr>
        </p:nvSpPr>
        <p:spPr>
          <a:xfrm>
            <a:off x="457200" y="1920085"/>
            <a:ext cx="3352800" cy="4434840"/>
          </a:xfrm>
        </p:spPr>
        <p:txBody>
          <a:bodyPr>
            <a:normAutofit fontScale="92500" lnSpcReduction="10000"/>
          </a:bodyPr>
          <a:lstStyle/>
          <a:p>
            <a:r>
              <a:rPr lang="en-US" sz="3600" dirty="0" smtClean="0"/>
              <a:t>Access is easy and confidential.  Assistance is available 24 hours a day, 7 days a week at no cost to you and your eligible dependents.</a:t>
            </a:r>
          </a:p>
          <a:p>
            <a:endParaRPr lang="en-US" dirty="0"/>
          </a:p>
        </p:txBody>
      </p:sp>
      <p:sp>
        <p:nvSpPr>
          <p:cNvPr id="4" name="Content Placeholder 3"/>
          <p:cNvSpPr>
            <a:spLocks noGrp="1"/>
          </p:cNvSpPr>
          <p:nvPr>
            <p:ph sz="half" idx="2"/>
          </p:nvPr>
        </p:nvSpPr>
        <p:spPr>
          <a:xfrm>
            <a:off x="3581400" y="1920085"/>
            <a:ext cx="5105400" cy="4434840"/>
          </a:xfrm>
        </p:spPr>
        <p:txBody>
          <a:bodyPr>
            <a:normAutofit fontScale="92500" lnSpcReduction="10000"/>
          </a:bodyPr>
          <a:lstStyle/>
          <a:p>
            <a:r>
              <a:rPr lang="en-US" dirty="0" smtClean="0"/>
              <a:t>Call to speak with a trained professional on a variety of concerns</a:t>
            </a:r>
            <a:r>
              <a:rPr lang="en-US" smtClean="0"/>
              <a:t>, including </a:t>
            </a:r>
            <a:r>
              <a:rPr lang="en-US" dirty="0" smtClean="0"/>
              <a:t>but not limited to:</a:t>
            </a:r>
          </a:p>
          <a:p>
            <a:pPr lvl="1"/>
            <a:r>
              <a:rPr lang="en-US" dirty="0" smtClean="0"/>
              <a:t>Stress</a:t>
            </a:r>
          </a:p>
          <a:p>
            <a:pPr lvl="1"/>
            <a:r>
              <a:rPr lang="en-US" dirty="0" smtClean="0"/>
              <a:t>Grief</a:t>
            </a:r>
          </a:p>
          <a:p>
            <a:pPr lvl="1"/>
            <a:r>
              <a:rPr lang="en-US" dirty="0" smtClean="0"/>
              <a:t>Family </a:t>
            </a:r>
            <a:r>
              <a:rPr lang="en-US" smtClean="0"/>
              <a:t>or parenting </a:t>
            </a:r>
            <a:r>
              <a:rPr lang="en-US" dirty="0" smtClean="0"/>
              <a:t>issues</a:t>
            </a:r>
          </a:p>
          <a:p>
            <a:pPr lvl="1"/>
            <a:r>
              <a:rPr lang="en-US" dirty="0" smtClean="0"/>
              <a:t>Alcohol or drug dependencies</a:t>
            </a:r>
          </a:p>
          <a:p>
            <a:pPr lvl="1"/>
            <a:r>
              <a:rPr lang="en-US" dirty="0" smtClean="0"/>
              <a:t>Marital or relationship issues</a:t>
            </a:r>
          </a:p>
          <a:p>
            <a:pPr lvl="1"/>
            <a:r>
              <a:rPr lang="en-US" smtClean="0"/>
              <a:t>Adjusting </a:t>
            </a:r>
            <a:r>
              <a:rPr lang="en-US" dirty="0" smtClean="0"/>
              <a:t>to change</a:t>
            </a:r>
          </a:p>
          <a:p>
            <a:pPr lvl="1"/>
            <a:r>
              <a:rPr lang="en-US" dirty="0" smtClean="0"/>
              <a:t>Work/life balance</a:t>
            </a:r>
          </a:p>
          <a:p>
            <a:pPr lvl="1"/>
            <a:r>
              <a:rPr lang="en-US" dirty="0" smtClean="0"/>
              <a:t>Child and or elder care</a:t>
            </a:r>
          </a:p>
          <a:p>
            <a:pPr lvl="1"/>
            <a:r>
              <a:rPr lang="en-US" dirty="0" smtClean="0"/>
              <a:t>Anger</a:t>
            </a:r>
          </a:p>
          <a:p>
            <a:pPr lvl="1"/>
            <a:r>
              <a:rPr lang="en-US" dirty="0" smtClean="0"/>
              <a:t>Pre &amp; Postnatal concerns</a:t>
            </a:r>
          </a:p>
          <a:p>
            <a:endParaRPr lang="en-US" dirty="0"/>
          </a:p>
        </p:txBody>
      </p:sp>
      <p:sp>
        <p:nvSpPr>
          <p:cNvPr id="5" name="Slide Number Placeholder 4"/>
          <p:cNvSpPr>
            <a:spLocks noGrp="1"/>
          </p:cNvSpPr>
          <p:nvPr>
            <p:ph type="sldNum" sz="quarter" idx="12"/>
          </p:nvPr>
        </p:nvSpPr>
        <p:spPr/>
        <p:txBody>
          <a:bodyPr/>
          <a:lstStyle/>
          <a:p>
            <a:fld id="{E8E1667A-16DA-4174-BA47-06C643409F62}" type="slidenum">
              <a:rPr lang="en-US" smtClean="0"/>
              <a:pPr/>
              <a:t>78</a:t>
            </a:fld>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Mental Health</a:t>
            </a:r>
            <a:r>
              <a:rPr lang="en-US" dirty="0" smtClean="0"/>
              <a:t/>
            </a:r>
            <a:br>
              <a:rPr lang="en-US" dirty="0" smtClean="0"/>
            </a:br>
            <a:r>
              <a:rPr lang="en-US" dirty="0" smtClean="0"/>
              <a:t>Magellan Behavioral Health</a:t>
            </a:r>
            <a:endParaRPr lang="en-US" dirty="0"/>
          </a:p>
        </p:txBody>
      </p:sp>
      <p:sp>
        <p:nvSpPr>
          <p:cNvPr id="3" name="Content Placeholder 2"/>
          <p:cNvSpPr>
            <a:spLocks noGrp="1"/>
          </p:cNvSpPr>
          <p:nvPr>
            <p:ph idx="1"/>
          </p:nvPr>
        </p:nvSpPr>
        <p:spPr/>
        <p:txBody>
          <a:bodyPr>
            <a:normAutofit/>
          </a:bodyPr>
          <a:lstStyle/>
          <a:p>
            <a:r>
              <a:rPr lang="en-US" dirty="0" smtClean="0"/>
              <a:t>Referrals and authorization is required for seeing a counselor face-to-face.</a:t>
            </a:r>
          </a:p>
          <a:p>
            <a:endParaRPr lang="en-US" dirty="0" smtClean="0"/>
          </a:p>
          <a:p>
            <a:r>
              <a:rPr lang="en-US" b="1" dirty="0"/>
              <a:t>Magellanascend.com</a:t>
            </a:r>
          </a:p>
          <a:p>
            <a:pPr lvl="1"/>
            <a:r>
              <a:rPr lang="en-US" dirty="0" smtClean="0"/>
              <a:t>Online screening tools</a:t>
            </a:r>
          </a:p>
          <a:p>
            <a:pPr lvl="1"/>
            <a:r>
              <a:rPr lang="en-US" dirty="0" smtClean="0"/>
              <a:t>Self-assessments</a:t>
            </a:r>
          </a:p>
          <a:p>
            <a:pPr lvl="1"/>
            <a:r>
              <a:rPr lang="en-US" dirty="0" smtClean="0"/>
              <a:t>Personalized improvement plans</a:t>
            </a:r>
          </a:p>
          <a:p>
            <a:pPr lvl="1"/>
            <a:r>
              <a:rPr lang="en-US" dirty="0" smtClean="0"/>
              <a:t>Financial and legal help offered at a discount.  </a:t>
            </a:r>
          </a:p>
        </p:txBody>
      </p:sp>
      <p:sp>
        <p:nvSpPr>
          <p:cNvPr id="4" name="Slide Number Placeholder 3"/>
          <p:cNvSpPr>
            <a:spLocks noGrp="1"/>
          </p:cNvSpPr>
          <p:nvPr>
            <p:ph type="sldNum" sz="quarter" idx="12"/>
          </p:nvPr>
        </p:nvSpPr>
        <p:spPr/>
        <p:txBody>
          <a:bodyPr/>
          <a:lstStyle/>
          <a:p>
            <a:fld id="{E8E1667A-16DA-4174-BA47-06C643409F62}" type="slidenum">
              <a:rPr lang="en-US" smtClean="0"/>
              <a:pPr/>
              <a:t>79</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200" dirty="0" smtClean="0"/>
              <a:t>Important Information, Time Limits &amp; Responsibilities</a:t>
            </a:r>
            <a:r>
              <a:rPr lang="en-US" dirty="0" smtClean="0"/>
              <a:t/>
            </a:r>
            <a:br>
              <a:rPr lang="en-US" dirty="0" smtClean="0"/>
            </a:br>
            <a:r>
              <a:rPr lang="en-US" dirty="0" smtClean="0"/>
              <a:t>Benefit Enrollment Time Limits</a:t>
            </a:r>
            <a:endParaRPr lang="en-US" dirty="0"/>
          </a:p>
        </p:txBody>
      </p:sp>
      <p:sp>
        <p:nvSpPr>
          <p:cNvPr id="2" name="Content Placeholder 1"/>
          <p:cNvSpPr>
            <a:spLocks noGrp="1"/>
          </p:cNvSpPr>
          <p:nvPr>
            <p:ph idx="1"/>
          </p:nvPr>
        </p:nvSpPr>
        <p:spPr/>
        <p:txBody>
          <a:bodyPr>
            <a:normAutofit fontScale="70000" lnSpcReduction="20000"/>
          </a:bodyPr>
          <a:lstStyle/>
          <a:p>
            <a:r>
              <a:rPr lang="en-US" dirty="0" smtClean="0"/>
              <a:t>Health, Dental &amp; Life</a:t>
            </a:r>
          </a:p>
          <a:p>
            <a:pPr lvl="1"/>
            <a:r>
              <a:rPr lang="en-US" u="sng" dirty="0" smtClean="0"/>
              <a:t>30 calendar days from hire date</a:t>
            </a:r>
          </a:p>
          <a:p>
            <a:pPr lvl="1"/>
            <a:r>
              <a:rPr lang="en-US" dirty="0" smtClean="0"/>
              <a:t>Those who do not make a selection will be defaulted into the </a:t>
            </a:r>
            <a:r>
              <a:rPr lang="en-US" i="1" dirty="0" smtClean="0"/>
              <a:t>Quality Care Health, Quality Care Dental </a:t>
            </a:r>
            <a:r>
              <a:rPr lang="en-US" dirty="0" smtClean="0"/>
              <a:t>with no dependent coverage and will receive only </a:t>
            </a:r>
            <a:r>
              <a:rPr lang="en-US" i="1" dirty="0" smtClean="0"/>
              <a:t>basic</a:t>
            </a:r>
            <a:r>
              <a:rPr lang="en-US" dirty="0" smtClean="0"/>
              <a:t> life insurance with no optional life units.</a:t>
            </a:r>
          </a:p>
          <a:p>
            <a:r>
              <a:rPr lang="en-US" dirty="0" smtClean="0"/>
              <a:t>Flex Spending Accounts</a:t>
            </a:r>
          </a:p>
          <a:p>
            <a:pPr lvl="1"/>
            <a:r>
              <a:rPr lang="en-US" dirty="0"/>
              <a:t>3</a:t>
            </a:r>
            <a:r>
              <a:rPr lang="en-US" dirty="0" smtClean="0"/>
              <a:t>0 days from date-of-hire</a:t>
            </a:r>
          </a:p>
          <a:p>
            <a:r>
              <a:rPr lang="en-US" dirty="0" smtClean="0"/>
              <a:t>Health Savings Account</a:t>
            </a:r>
          </a:p>
          <a:p>
            <a:pPr lvl="1"/>
            <a:r>
              <a:rPr lang="en-US" dirty="0"/>
              <a:t>30 days from </a:t>
            </a:r>
            <a:r>
              <a:rPr lang="en-US" dirty="0" smtClean="0"/>
              <a:t>date-of-hire</a:t>
            </a:r>
          </a:p>
          <a:p>
            <a:r>
              <a:rPr lang="en-US" dirty="0" smtClean="0"/>
              <a:t>Prudential Voluntary Supplemental Long Term Disability Insurance</a:t>
            </a:r>
          </a:p>
          <a:p>
            <a:pPr lvl="1"/>
            <a:r>
              <a:rPr lang="en-US" dirty="0" smtClean="0"/>
              <a:t>60 days from date-of-hire</a:t>
            </a:r>
          </a:p>
          <a:p>
            <a:r>
              <a:rPr lang="en-US" dirty="0" smtClean="0"/>
              <a:t>VOYA Supplemental Term Life Insurance</a:t>
            </a:r>
          </a:p>
          <a:p>
            <a:pPr lvl="1"/>
            <a:r>
              <a:rPr lang="en-US" dirty="0" smtClean="0"/>
              <a:t>30 days from date-of-hire</a:t>
            </a:r>
          </a:p>
          <a:p>
            <a:r>
              <a:rPr lang="en-US" dirty="0" smtClean="0"/>
              <a:t>State Universities Retirement System (SURS)</a:t>
            </a:r>
          </a:p>
          <a:p>
            <a:pPr lvl="1"/>
            <a:r>
              <a:rPr lang="en-US" dirty="0" smtClean="0"/>
              <a:t>6 months from certification</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8</a:t>
            </a:fld>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Mental Health</a:t>
            </a:r>
            <a:r>
              <a:rPr lang="en-US" dirty="0" smtClean="0"/>
              <a:t/>
            </a:r>
            <a:br>
              <a:rPr lang="en-US" dirty="0" smtClean="0"/>
            </a:br>
            <a:r>
              <a:rPr lang="en-US" dirty="0" smtClean="0"/>
              <a:t>Managed Care Plans (HMO &amp; OAP)</a:t>
            </a:r>
            <a:endParaRPr lang="en-US" dirty="0"/>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600" dirty="0" smtClean="0"/>
              <a:t>Behavioral health services are provided under the managed care plans.  </a:t>
            </a:r>
          </a:p>
          <a:p>
            <a:pPr lvl="1">
              <a:buFont typeface="Arial" panose="020B0604020202020204" pitchFamily="34" charset="0"/>
              <a:buChar char="•"/>
            </a:pPr>
            <a:r>
              <a:rPr lang="en-US" sz="2600" dirty="0" smtClean="0"/>
              <a:t>Covered services for behavioral health must meet the managed care plan administrator’s medical necessity criteria and will be paid accordance with the schedules of benefits.</a:t>
            </a:r>
          </a:p>
          <a:p>
            <a:pPr lvl="1">
              <a:buFont typeface="Arial" panose="020B0604020202020204" pitchFamily="34" charset="0"/>
              <a:buChar char="•"/>
            </a:pPr>
            <a:r>
              <a:rPr lang="en-US" sz="2600" dirty="0" smtClean="0"/>
              <a:t>Please contact plan providers for specific benefit information.</a:t>
            </a:r>
            <a:endParaRPr lang="en-US" sz="2600"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80</a:t>
            </a:fld>
            <a:endParaRPr lang="en-US" dirty="0"/>
          </a:p>
        </p:txBody>
      </p:sp>
    </p:spTree>
    <p:extLst>
      <p:ext uri="{BB962C8B-B14F-4D97-AF65-F5344CB8AC3E}">
        <p14:creationId xmlns:p14="http://schemas.microsoft.com/office/powerpoint/2010/main" val="336311600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Mental Health</a:t>
            </a:r>
            <a:r>
              <a:rPr lang="en-US" dirty="0" smtClean="0"/>
              <a:t/>
            </a:r>
            <a:br>
              <a:rPr lang="en-US" dirty="0" smtClean="0"/>
            </a:br>
            <a:r>
              <a:rPr lang="en-US" dirty="0" smtClean="0"/>
              <a:t>Employee Assistance Program</a:t>
            </a:r>
            <a:endParaRPr lang="en-US" dirty="0"/>
          </a:p>
        </p:txBody>
      </p:sp>
      <p:sp>
        <p:nvSpPr>
          <p:cNvPr id="3" name="Content Placeholder 2"/>
          <p:cNvSpPr>
            <a:spLocks noGrp="1"/>
          </p:cNvSpPr>
          <p:nvPr>
            <p:ph idx="1"/>
          </p:nvPr>
        </p:nvSpPr>
        <p:spPr/>
        <p:txBody>
          <a:bodyPr/>
          <a:lstStyle/>
          <a:p>
            <a:r>
              <a:rPr lang="en-US" dirty="0" smtClean="0"/>
              <a:t>For NON-AFSCME represented employees</a:t>
            </a:r>
          </a:p>
          <a:p>
            <a:r>
              <a:rPr lang="en-US" dirty="0" smtClean="0"/>
              <a:t>Employee Assistance Program (EAP)</a:t>
            </a:r>
          </a:p>
          <a:p>
            <a:pPr lvl="1"/>
            <a:r>
              <a:rPr lang="en-US" dirty="0" smtClean="0"/>
              <a:t>Administrator:  Magellan Behavioral Health</a:t>
            </a:r>
          </a:p>
          <a:p>
            <a:pPr lvl="2"/>
            <a:r>
              <a:rPr lang="en-US" dirty="0" smtClean="0"/>
              <a:t>866-659-3848 (nationwide)</a:t>
            </a:r>
          </a:p>
          <a:p>
            <a:pPr lvl="2"/>
            <a:r>
              <a:rPr lang="en-US" dirty="0" smtClean="0"/>
              <a:t>800-456-4006 (TDD/TTY)</a:t>
            </a:r>
          </a:p>
          <a:p>
            <a:pPr lvl="2"/>
            <a:endParaRPr lang="en-US" dirty="0" smtClean="0"/>
          </a:p>
          <a:p>
            <a:pPr lvl="2"/>
            <a:r>
              <a:rPr lang="en-US" dirty="0" smtClean="0"/>
              <a:t>www.Magellan Health.com</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E8E1667A-16DA-4174-BA47-06C643409F62}" type="slidenum">
              <a:rPr lang="en-US" smtClean="0"/>
              <a:pPr/>
              <a:t>81</a:t>
            </a:fld>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Mental Health</a:t>
            </a:r>
            <a:r>
              <a:rPr lang="en-US" dirty="0" smtClean="0"/>
              <a:t/>
            </a:r>
            <a:br>
              <a:rPr lang="en-US" dirty="0" smtClean="0"/>
            </a:br>
            <a:r>
              <a:rPr lang="en-US" dirty="0" smtClean="0"/>
              <a:t>Personal Support Program</a:t>
            </a:r>
            <a:endParaRPr lang="en-US" dirty="0"/>
          </a:p>
        </p:txBody>
      </p:sp>
      <p:sp>
        <p:nvSpPr>
          <p:cNvPr id="3" name="Content Placeholder 2"/>
          <p:cNvSpPr>
            <a:spLocks noGrp="1"/>
          </p:cNvSpPr>
          <p:nvPr>
            <p:ph idx="1"/>
          </p:nvPr>
        </p:nvSpPr>
        <p:spPr/>
        <p:txBody>
          <a:bodyPr/>
          <a:lstStyle/>
          <a:p>
            <a:r>
              <a:rPr lang="en-US" dirty="0" smtClean="0"/>
              <a:t>For AFSCME represented employees</a:t>
            </a:r>
          </a:p>
          <a:p>
            <a:r>
              <a:rPr lang="en-US" dirty="0" smtClean="0"/>
              <a:t>AFSCME Council 31</a:t>
            </a:r>
          </a:p>
          <a:p>
            <a:pPr lvl="1"/>
            <a:r>
              <a:rPr lang="en-US" dirty="0" smtClean="0"/>
              <a:t>Personal Support Program (PSP – AFSCME – EAP)</a:t>
            </a:r>
          </a:p>
          <a:p>
            <a:pPr lvl="2"/>
            <a:r>
              <a:rPr lang="en-US" dirty="0" smtClean="0"/>
              <a:t>800-647-8776 (statewide)</a:t>
            </a:r>
          </a:p>
          <a:p>
            <a:pPr lvl="2"/>
            <a:r>
              <a:rPr lang="en-US" dirty="0" smtClean="0"/>
              <a:t>800-526-0844 (TDD/TTY)</a:t>
            </a:r>
          </a:p>
          <a:p>
            <a:pPr lvl="2"/>
            <a:endParaRPr lang="en-US" dirty="0" smtClean="0">
              <a:hlinkClick r:id="rId3"/>
            </a:endParaRPr>
          </a:p>
          <a:p>
            <a:pPr lvl="2"/>
            <a:r>
              <a:rPr lang="en-US" dirty="0" smtClean="0">
                <a:hlinkClick r:id="rId3"/>
              </a:rPr>
              <a:t>www.afscme31.org</a:t>
            </a:r>
            <a:endParaRPr lang="en-US" dirty="0" smtClean="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82</a:t>
            </a:fld>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Quality Care Dental Plan</a:t>
            </a:r>
            <a:endParaRPr lang="en-US" dirty="0"/>
          </a:p>
        </p:txBody>
      </p:sp>
      <p:sp>
        <p:nvSpPr>
          <p:cNvPr id="3" name="Subtitle 2"/>
          <p:cNvSpPr>
            <a:spLocks noGrp="1"/>
          </p:cNvSpPr>
          <p:nvPr>
            <p:ph type="subTitle" idx="1"/>
          </p:nvPr>
        </p:nvSpPr>
        <p:spPr>
          <a:xfrm>
            <a:off x="533400" y="3228536"/>
            <a:ext cx="7854696" cy="3019864"/>
          </a:xfrm>
        </p:spPr>
        <p:txBody>
          <a:bodyPr>
            <a:normAutofit/>
          </a:bodyPr>
          <a:lstStyle/>
          <a:p>
            <a:r>
              <a:rPr lang="en-US" dirty="0" smtClean="0">
                <a:solidFill>
                  <a:schemeClr val="bg1"/>
                </a:solidFill>
              </a:rPr>
              <a:t>Delta Dental of Illinois</a:t>
            </a:r>
          </a:p>
          <a:p>
            <a:r>
              <a:rPr lang="en-US" dirty="0" smtClean="0">
                <a:solidFill>
                  <a:schemeClr val="bg1"/>
                </a:solidFill>
              </a:rPr>
              <a:t>Group #:  20240</a:t>
            </a:r>
          </a:p>
          <a:p>
            <a:r>
              <a:rPr lang="en-US" dirty="0" smtClean="0">
                <a:solidFill>
                  <a:schemeClr val="bg1"/>
                </a:solidFill>
              </a:rPr>
              <a:t>PO Box 5402</a:t>
            </a:r>
          </a:p>
          <a:p>
            <a:r>
              <a:rPr lang="en-US" dirty="0" smtClean="0">
                <a:solidFill>
                  <a:schemeClr val="bg1"/>
                </a:solidFill>
              </a:rPr>
              <a:t>Lisle  IL  60532</a:t>
            </a:r>
          </a:p>
          <a:p>
            <a:r>
              <a:rPr lang="en-US" dirty="0" smtClean="0">
                <a:solidFill>
                  <a:schemeClr val="bg1"/>
                </a:solidFill>
              </a:rPr>
              <a:t>800-323-1743</a:t>
            </a:r>
          </a:p>
          <a:p>
            <a:r>
              <a:rPr lang="en-US" dirty="0" smtClean="0">
                <a:solidFill>
                  <a:schemeClr val="bg1"/>
                </a:solidFill>
              </a:rPr>
              <a:t>800-526-0844 (TDD/TTY)</a:t>
            </a:r>
          </a:p>
          <a:p>
            <a:r>
              <a:rPr lang="en-US" dirty="0" smtClean="0">
                <a:solidFill>
                  <a:schemeClr val="bg1"/>
                </a:solidFill>
              </a:rPr>
              <a:t>soi.deltadentalil.com</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83</a:t>
            </a:fld>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Quality Care Dental Plan</a:t>
            </a:r>
            <a:r>
              <a:rPr lang="en-US" dirty="0" smtClean="0"/>
              <a:t/>
            </a:r>
            <a:br>
              <a:rPr lang="en-US" dirty="0" smtClean="0"/>
            </a:br>
            <a:r>
              <a:rPr lang="en-US" dirty="0" smtClean="0"/>
              <a:t>Delta Dental</a:t>
            </a:r>
            <a:endParaRPr lang="en-US" dirty="0"/>
          </a:p>
        </p:txBody>
      </p:sp>
      <p:sp>
        <p:nvSpPr>
          <p:cNvPr id="3" name="Content Placeholder 2"/>
          <p:cNvSpPr>
            <a:spLocks noGrp="1"/>
          </p:cNvSpPr>
          <p:nvPr>
            <p:ph idx="1"/>
          </p:nvPr>
        </p:nvSpPr>
        <p:spPr/>
        <p:txBody>
          <a:bodyPr>
            <a:normAutofit/>
          </a:bodyPr>
          <a:lstStyle/>
          <a:p>
            <a:r>
              <a:rPr lang="en-US" dirty="0" smtClean="0"/>
              <a:t>Enrollment into the dental plan is optional.</a:t>
            </a:r>
          </a:p>
          <a:p>
            <a:pPr lvl="1"/>
            <a:r>
              <a:rPr lang="en-US" dirty="0" smtClean="0"/>
              <a:t>Members are eligible to “Opt Out”. The election to enroll or not enroll  will remain in effect the entire plan year, without exception.  The next time to change coverage will not be available until the next Benefit Choice Period.</a:t>
            </a:r>
          </a:p>
          <a:p>
            <a:pPr lvl="1"/>
            <a:r>
              <a:rPr lang="en-US" dirty="0"/>
              <a:t>All members and enrolled dependents have the same dental benefits available regardless of the health plan </a:t>
            </a:r>
            <a:r>
              <a:rPr lang="en-US" dirty="0" smtClean="0"/>
              <a:t>selected.</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84</a:t>
            </a:fld>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Quality Care Dental Plan</a:t>
            </a:r>
            <a:r>
              <a:rPr lang="en-US" dirty="0"/>
              <a:t/>
            </a:r>
            <a:br>
              <a:rPr lang="en-US" dirty="0"/>
            </a:br>
            <a:r>
              <a:rPr lang="en-US" dirty="0"/>
              <a:t>Delta Dental</a:t>
            </a:r>
          </a:p>
        </p:txBody>
      </p:sp>
      <p:sp>
        <p:nvSpPr>
          <p:cNvPr id="3" name="Content Placeholder 2"/>
          <p:cNvSpPr>
            <a:spLocks noGrp="1"/>
          </p:cNvSpPr>
          <p:nvPr>
            <p:ph idx="1"/>
          </p:nvPr>
        </p:nvSpPr>
        <p:spPr/>
        <p:txBody>
          <a:bodyPr>
            <a:normAutofit/>
          </a:bodyPr>
          <a:lstStyle/>
          <a:p>
            <a:pPr lvl="1"/>
            <a:r>
              <a:rPr lang="en-US" dirty="0"/>
              <a:t>Plan participants who are enrolled may choose any dental provider for services, but may pay less out-of-pocket when using a network provider.</a:t>
            </a:r>
          </a:p>
          <a:p>
            <a:pPr lvl="1"/>
            <a:r>
              <a:rPr lang="en-US" dirty="0"/>
              <a:t>Plan year runs from July 1, 20xx to June 30, 20xx</a:t>
            </a:r>
            <a:r>
              <a:rPr lang="en-US" dirty="0" smtClean="0"/>
              <a:t>.</a:t>
            </a:r>
          </a:p>
          <a:p>
            <a:pPr lvl="1"/>
            <a:r>
              <a:rPr lang="en-US" dirty="0"/>
              <a:t>Members must enroll in the health plan to be eligible to enroll in the dental plan.</a:t>
            </a:r>
          </a:p>
          <a:p>
            <a:pPr lvl="1"/>
            <a:r>
              <a:rPr lang="en-US" dirty="0" smtClean="0"/>
              <a:t>The dental plan has an annual plan deductible.  Once the deductible has been met, each member is subject to a maximum dental benefit, including orthodontia, for both in-network and out-of-network providers.</a:t>
            </a:r>
            <a:endParaRPr lang="en-US" dirty="0"/>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85</a:t>
            </a:fld>
            <a:endParaRPr lang="en-US" dirty="0"/>
          </a:p>
        </p:txBody>
      </p:sp>
    </p:spTree>
    <p:extLst>
      <p:ext uri="{BB962C8B-B14F-4D97-AF65-F5344CB8AC3E}">
        <p14:creationId xmlns:p14="http://schemas.microsoft.com/office/powerpoint/2010/main" val="103923111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Quality Care Dental Plan</a:t>
            </a:r>
            <a:r>
              <a:rPr lang="en-US" dirty="0" smtClean="0"/>
              <a:t/>
            </a:r>
            <a:br>
              <a:rPr lang="en-US" dirty="0" smtClean="0"/>
            </a:br>
            <a:r>
              <a:rPr lang="en-US" dirty="0" smtClean="0"/>
              <a:t>Delta Dental - Rates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1152422"/>
              </p:ext>
            </p:extLst>
          </p:nvPr>
        </p:nvGraphicFramePr>
        <p:xfrm>
          <a:off x="581025" y="2227263"/>
          <a:ext cx="7989888" cy="1483360"/>
        </p:xfrm>
        <a:graphic>
          <a:graphicData uri="http://schemas.openxmlformats.org/drawingml/2006/table">
            <a:tbl>
              <a:tblPr firstRow="1" bandRow="1">
                <a:tableStyleId>{073A0DAA-6AF3-43AB-8588-CEC1D06C72B9}</a:tableStyleId>
              </a:tblPr>
              <a:tblGrid>
                <a:gridCol w="5326592">
                  <a:extLst>
                    <a:ext uri="{9D8B030D-6E8A-4147-A177-3AD203B41FA5}">
                      <a16:colId xmlns:a16="http://schemas.microsoft.com/office/drawing/2014/main" val="20000"/>
                    </a:ext>
                  </a:extLst>
                </a:gridCol>
                <a:gridCol w="2663296">
                  <a:extLst>
                    <a:ext uri="{9D8B030D-6E8A-4147-A177-3AD203B41FA5}">
                      <a16:colId xmlns:a16="http://schemas.microsoft.com/office/drawing/2014/main" val="20001"/>
                    </a:ext>
                  </a:extLst>
                </a:gridCol>
              </a:tblGrid>
              <a:tr h="370840">
                <a:tc>
                  <a:txBody>
                    <a:bodyPr/>
                    <a:lstStyle/>
                    <a:p>
                      <a:r>
                        <a:rPr lang="en-US" dirty="0" smtClean="0">
                          <a:solidFill>
                            <a:schemeClr val="bg1"/>
                          </a:solidFill>
                          <a:latin typeface="Arial" pitchFamily="34" charset="0"/>
                          <a:cs typeface="Arial" pitchFamily="34" charset="0"/>
                        </a:rPr>
                        <a:t>Dental Monthly Rates</a:t>
                      </a:r>
                      <a:endParaRPr lang="en-US" dirty="0">
                        <a:solidFill>
                          <a:schemeClr val="bg1"/>
                        </a:solidFill>
                        <a:latin typeface="Arial" pitchFamily="34" charset="0"/>
                        <a:cs typeface="Arial" pitchFamily="34" charset="0"/>
                      </a:endParaRPr>
                    </a:p>
                  </a:txBody>
                  <a:tcPr marL="88777" marR="88777"/>
                </a:tc>
                <a:tc>
                  <a:txBody>
                    <a:bodyPr/>
                    <a:lstStyle/>
                    <a:p>
                      <a:pPr algn="ctr"/>
                      <a:r>
                        <a:rPr lang="en-US" dirty="0" smtClean="0">
                          <a:solidFill>
                            <a:schemeClr val="bg1"/>
                          </a:solidFill>
                          <a:latin typeface="Arial" pitchFamily="34" charset="0"/>
                          <a:cs typeface="Arial" pitchFamily="34" charset="0"/>
                        </a:rPr>
                        <a:t>FY2021</a:t>
                      </a:r>
                      <a:endParaRPr lang="en-US" dirty="0">
                        <a:solidFill>
                          <a:schemeClr val="bg1"/>
                        </a:solidFill>
                        <a:latin typeface="Arial" pitchFamily="34" charset="0"/>
                        <a:cs typeface="Arial" pitchFamily="34" charset="0"/>
                      </a:endParaRPr>
                    </a:p>
                  </a:txBody>
                  <a:tcPr marL="88777" marR="88777"/>
                </a:tc>
                <a:extLst>
                  <a:ext uri="{0D108BD9-81ED-4DB2-BD59-A6C34878D82A}">
                    <a16:rowId xmlns:a16="http://schemas.microsoft.com/office/drawing/2014/main" val="10000"/>
                  </a:ext>
                </a:extLst>
              </a:tr>
              <a:tr h="370840">
                <a:tc>
                  <a:txBody>
                    <a:bodyPr/>
                    <a:lstStyle/>
                    <a:p>
                      <a:r>
                        <a:rPr lang="en-US" dirty="0" smtClean="0">
                          <a:latin typeface="Arial" pitchFamily="34" charset="0"/>
                          <a:cs typeface="Arial" pitchFamily="34" charset="0"/>
                        </a:rPr>
                        <a:t>Member Only</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$12.00</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1"/>
                  </a:ext>
                </a:extLst>
              </a:tr>
              <a:tr h="370840">
                <a:tc>
                  <a:txBody>
                    <a:bodyPr/>
                    <a:lstStyle/>
                    <a:p>
                      <a:r>
                        <a:rPr lang="en-US" dirty="0" smtClean="0">
                          <a:latin typeface="Arial" pitchFamily="34" charset="0"/>
                          <a:cs typeface="Arial" pitchFamily="34" charset="0"/>
                        </a:rPr>
                        <a:t>Member Plus</a:t>
                      </a:r>
                      <a:r>
                        <a:rPr lang="en-US" baseline="0" dirty="0" smtClean="0">
                          <a:latin typeface="Arial" pitchFamily="34" charset="0"/>
                          <a:cs typeface="Arial" pitchFamily="34" charset="0"/>
                        </a:rPr>
                        <a:t> One Dependent</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$19.00</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2"/>
                  </a:ext>
                </a:extLst>
              </a:tr>
              <a:tr h="370840">
                <a:tc>
                  <a:txBody>
                    <a:bodyPr/>
                    <a:lstStyle/>
                    <a:p>
                      <a:r>
                        <a:rPr lang="en-US" dirty="0" smtClean="0">
                          <a:latin typeface="Arial" pitchFamily="34" charset="0"/>
                          <a:cs typeface="Arial" pitchFamily="34" charset="0"/>
                        </a:rPr>
                        <a:t>Member Plus</a:t>
                      </a:r>
                      <a:r>
                        <a:rPr lang="en-US" baseline="0" dirty="0" smtClean="0">
                          <a:latin typeface="Arial" pitchFamily="34" charset="0"/>
                          <a:cs typeface="Arial" pitchFamily="34" charset="0"/>
                        </a:rPr>
                        <a:t> Two or More Dependents</a:t>
                      </a:r>
                      <a:endParaRPr lang="en-US" dirty="0">
                        <a:latin typeface="Arial" pitchFamily="34" charset="0"/>
                        <a:cs typeface="Arial" pitchFamily="34" charset="0"/>
                      </a:endParaRPr>
                    </a:p>
                  </a:txBody>
                  <a:tcPr marL="88777" marR="88777"/>
                </a:tc>
                <a:tc>
                  <a:txBody>
                    <a:bodyPr/>
                    <a:lstStyle/>
                    <a:p>
                      <a:pPr algn="ctr"/>
                      <a:r>
                        <a:rPr lang="en-US" dirty="0" smtClean="0">
                          <a:solidFill>
                            <a:schemeClr val="tx1"/>
                          </a:solidFill>
                          <a:latin typeface="Arial" pitchFamily="34" charset="0"/>
                          <a:cs typeface="Arial" pitchFamily="34" charset="0"/>
                        </a:rPr>
                        <a:t>$21.50</a:t>
                      </a:r>
                      <a:endParaRPr lang="en-US" dirty="0">
                        <a:solidFill>
                          <a:schemeClr val="tx1"/>
                        </a:solidFill>
                        <a:latin typeface="Arial" pitchFamily="34" charset="0"/>
                        <a:cs typeface="Arial" pitchFamily="34" charset="0"/>
                      </a:endParaRPr>
                    </a:p>
                  </a:txBody>
                  <a:tcPr marL="88777" marR="88777"/>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86</a:t>
            </a:fld>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Quality Care Dental Plan</a:t>
            </a:r>
            <a:r>
              <a:rPr lang="en-US" dirty="0" smtClean="0"/>
              <a:t/>
            </a:r>
            <a:br>
              <a:rPr lang="en-US" dirty="0" smtClean="0"/>
            </a:br>
            <a:r>
              <a:rPr lang="en-US" dirty="0" smtClean="0"/>
              <a:t>Delta Dental</a:t>
            </a:r>
            <a:endParaRPr lang="en-US" dirty="0"/>
          </a:p>
        </p:txBody>
      </p:sp>
      <p:sp>
        <p:nvSpPr>
          <p:cNvPr id="3" name="Content Placeholder 2"/>
          <p:cNvSpPr>
            <a:spLocks noGrp="1"/>
          </p:cNvSpPr>
          <p:nvPr>
            <p:ph idx="1"/>
          </p:nvPr>
        </p:nvSpPr>
        <p:spPr/>
        <p:txBody>
          <a:bodyPr>
            <a:normAutofit/>
          </a:bodyPr>
          <a:lstStyle/>
          <a:p>
            <a:pPr lvl="1"/>
            <a:r>
              <a:rPr lang="en-US" dirty="0" smtClean="0"/>
              <a:t>QCDP reimburses a predetermined maximum benefit amount for each covered service.</a:t>
            </a:r>
          </a:p>
          <a:p>
            <a:endParaRPr lang="en-US" dirty="0" smtClean="0"/>
          </a:p>
          <a:p>
            <a:pPr lvl="1"/>
            <a:r>
              <a:rPr lang="en-US" dirty="0" smtClean="0"/>
              <a:t>Benefit schedules are provided on-line at </a:t>
            </a:r>
            <a:r>
              <a:rPr lang="en-US" dirty="0">
                <a:hlinkClick r:id="rId3"/>
              </a:rPr>
              <a:t>https://</a:t>
            </a:r>
            <a:r>
              <a:rPr lang="en-US" dirty="0" smtClean="0">
                <a:hlinkClick r:id="rId3"/>
              </a:rPr>
              <a:t>www2.illinois.gov/cms/benefits/StateEmployee/Documents/FY2021%20BC/State2021.pdf</a:t>
            </a:r>
            <a:endParaRPr lang="en-US" dirty="0" smtClean="0"/>
          </a:p>
          <a:p>
            <a:pPr lvl="1"/>
            <a:endParaRPr lang="en-US" dirty="0" smtClean="0"/>
          </a:p>
          <a:p>
            <a:pPr lvl="1"/>
            <a:r>
              <a:rPr lang="en-US" dirty="0" smtClean="0"/>
              <a:t>Members are responsible for any charges over the scheduled benefit amount</a:t>
            </a:r>
          </a:p>
          <a:p>
            <a:endParaRPr lang="en-US" dirty="0" smtClean="0"/>
          </a:p>
          <a:p>
            <a:pPr lvl="1"/>
            <a:r>
              <a:rPr lang="en-US" dirty="0" smtClean="0"/>
              <a:t>Cleanings are available twice a year.</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87</a:t>
            </a:fld>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Quality Care Dental Plan</a:t>
            </a:r>
            <a:r>
              <a:rPr lang="en-US" dirty="0" smtClean="0"/>
              <a:t/>
            </a:r>
            <a:br>
              <a:rPr lang="en-US" dirty="0" smtClean="0"/>
            </a:br>
            <a:r>
              <a:rPr lang="en-US" dirty="0" smtClean="0"/>
              <a:t>Delta Dental – In Network</a:t>
            </a:r>
            <a:endParaRPr lang="en-US" dirty="0"/>
          </a:p>
        </p:txBody>
      </p:sp>
      <p:sp>
        <p:nvSpPr>
          <p:cNvPr id="3" name="Content Placeholder 2"/>
          <p:cNvSpPr>
            <a:spLocks noGrp="1"/>
          </p:cNvSpPr>
          <p:nvPr>
            <p:ph idx="1"/>
          </p:nvPr>
        </p:nvSpPr>
        <p:spPr/>
        <p:txBody>
          <a:bodyPr>
            <a:normAutofit/>
          </a:bodyPr>
          <a:lstStyle/>
          <a:p>
            <a:r>
              <a:rPr lang="en-US" dirty="0" smtClean="0"/>
              <a:t>Provider Networks</a:t>
            </a:r>
          </a:p>
          <a:p>
            <a:pPr lvl="1"/>
            <a:r>
              <a:rPr lang="en-US" dirty="0" smtClean="0"/>
              <a:t>Delta Dental PPO network</a:t>
            </a:r>
          </a:p>
          <a:p>
            <a:pPr lvl="1"/>
            <a:r>
              <a:rPr lang="en-US" dirty="0" smtClean="0"/>
              <a:t>Delta Dental Premier network</a:t>
            </a:r>
          </a:p>
          <a:p>
            <a:pPr lvl="1"/>
            <a:endParaRPr lang="en-US" dirty="0" smtClean="0"/>
          </a:p>
          <a:p>
            <a:r>
              <a:rPr lang="en-US" dirty="0" smtClean="0"/>
              <a:t>If using a network dentist, you will not have to pay the dentist at the time of service.  </a:t>
            </a:r>
            <a:r>
              <a:rPr lang="en-US" dirty="0"/>
              <a:t>Go to </a:t>
            </a:r>
            <a:r>
              <a:rPr lang="en-US" dirty="0">
                <a:hlinkClick r:id="rId3"/>
              </a:rPr>
              <a:t>http://soi.deltadentalil.com</a:t>
            </a:r>
            <a:r>
              <a:rPr lang="en-US" dirty="0" smtClean="0">
                <a:hlinkClick r:id="rId3"/>
              </a:rPr>
              <a:t>/</a:t>
            </a:r>
            <a:r>
              <a:rPr lang="en-US" dirty="0" smtClean="0"/>
              <a:t> to do a provider search.</a:t>
            </a:r>
          </a:p>
          <a:p>
            <a:endParaRPr lang="en-US" dirty="0" smtClean="0"/>
          </a:p>
          <a:p>
            <a:r>
              <a:rPr lang="en-US" dirty="0" smtClean="0"/>
              <a:t>What you do need to pay for are deductibles, non-covered services and charges over the amount listed in the Schedule of Benefits and/or amounts over the annual maximum benefit.</a:t>
            </a:r>
          </a:p>
        </p:txBody>
      </p:sp>
      <p:sp>
        <p:nvSpPr>
          <p:cNvPr id="4" name="Slide Number Placeholder 3"/>
          <p:cNvSpPr>
            <a:spLocks noGrp="1"/>
          </p:cNvSpPr>
          <p:nvPr>
            <p:ph type="sldNum" sz="quarter" idx="12"/>
          </p:nvPr>
        </p:nvSpPr>
        <p:spPr/>
        <p:txBody>
          <a:bodyPr/>
          <a:lstStyle/>
          <a:p>
            <a:fld id="{E8E1667A-16DA-4174-BA47-06C643409F62}" type="slidenum">
              <a:rPr lang="en-US" smtClean="0"/>
              <a:pPr/>
              <a:t>88</a:t>
            </a:fld>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Quality Care Dental Plan</a:t>
            </a:r>
            <a:r>
              <a:rPr lang="en-US" dirty="0" smtClean="0"/>
              <a:t/>
            </a:r>
            <a:br>
              <a:rPr lang="en-US" dirty="0" smtClean="0"/>
            </a:br>
            <a:r>
              <a:rPr lang="en-US" dirty="0" smtClean="0"/>
              <a:t>Delta Dental – Out of Network</a:t>
            </a:r>
            <a:endParaRPr lang="en-US" dirty="0"/>
          </a:p>
        </p:txBody>
      </p:sp>
      <p:sp>
        <p:nvSpPr>
          <p:cNvPr id="3" name="Content Placeholder 2"/>
          <p:cNvSpPr>
            <a:spLocks noGrp="1"/>
          </p:cNvSpPr>
          <p:nvPr>
            <p:ph idx="1"/>
          </p:nvPr>
        </p:nvSpPr>
        <p:spPr/>
        <p:txBody>
          <a:bodyPr/>
          <a:lstStyle/>
          <a:p>
            <a:r>
              <a:rPr lang="en-US" dirty="0" smtClean="0"/>
              <a:t>Participants who use out-of-network dentist will have to pay the entire bill at the time of service and/or file their  own claims depending on the payment arrangements the plan participant has with their dentist.</a:t>
            </a:r>
          </a:p>
          <a:p>
            <a:endParaRPr lang="en-US" dirty="0" smtClean="0"/>
          </a:p>
          <a:p>
            <a:r>
              <a:rPr lang="en-US" dirty="0" smtClean="0"/>
              <a:t>When using an out-of-network dentist, insurance payments will be sent directly to the member and the member is responsible for paying the dentist.</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89</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Security </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9</a:t>
            </a:fld>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Quality Care Dental Plan</a:t>
            </a:r>
            <a:r>
              <a:rPr lang="en-US" dirty="0" smtClean="0"/>
              <a:t/>
            </a:r>
            <a:br>
              <a:rPr lang="en-US" dirty="0" smtClean="0"/>
            </a:br>
            <a:r>
              <a:rPr lang="en-US" sz="3100" dirty="0" smtClean="0"/>
              <a:t>Delta Dental – Deductible and Plan Year Maximums</a:t>
            </a:r>
            <a:endParaRPr lang="en-US" sz="3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7984220"/>
              </p:ext>
            </p:extLst>
          </p:nvPr>
        </p:nvGraphicFramePr>
        <p:xfrm>
          <a:off x="581025" y="2286000"/>
          <a:ext cx="7989888" cy="3993197"/>
        </p:xfrm>
        <a:graphic>
          <a:graphicData uri="http://schemas.openxmlformats.org/drawingml/2006/table">
            <a:tbl>
              <a:tblPr firstRow="1" bandRow="1">
                <a:tableStyleId>{073A0DAA-6AF3-43AB-8588-CEC1D06C72B9}</a:tableStyleId>
              </a:tblPr>
              <a:tblGrid>
                <a:gridCol w="3033198">
                  <a:extLst>
                    <a:ext uri="{9D8B030D-6E8A-4147-A177-3AD203B41FA5}">
                      <a16:colId xmlns:a16="http://schemas.microsoft.com/office/drawing/2014/main" val="20000"/>
                    </a:ext>
                  </a:extLst>
                </a:gridCol>
                <a:gridCol w="443883">
                  <a:extLst>
                    <a:ext uri="{9D8B030D-6E8A-4147-A177-3AD203B41FA5}">
                      <a16:colId xmlns:a16="http://schemas.microsoft.com/office/drawing/2014/main" val="20001"/>
                    </a:ext>
                  </a:extLst>
                </a:gridCol>
                <a:gridCol w="1849511">
                  <a:extLst>
                    <a:ext uri="{9D8B030D-6E8A-4147-A177-3AD203B41FA5}">
                      <a16:colId xmlns:a16="http://schemas.microsoft.com/office/drawing/2014/main" val="20002"/>
                    </a:ext>
                  </a:extLst>
                </a:gridCol>
                <a:gridCol w="184951">
                  <a:extLst>
                    <a:ext uri="{9D8B030D-6E8A-4147-A177-3AD203B41FA5}">
                      <a16:colId xmlns:a16="http://schemas.microsoft.com/office/drawing/2014/main" val="20003"/>
                    </a:ext>
                  </a:extLst>
                </a:gridCol>
                <a:gridCol w="2478345">
                  <a:extLst>
                    <a:ext uri="{9D8B030D-6E8A-4147-A177-3AD203B41FA5}">
                      <a16:colId xmlns:a16="http://schemas.microsoft.com/office/drawing/2014/main" val="20004"/>
                    </a:ext>
                  </a:extLst>
                </a:gridCol>
              </a:tblGrid>
              <a:tr h="312103">
                <a:tc gridSpan="3">
                  <a:txBody>
                    <a:bodyPr/>
                    <a:lstStyle/>
                    <a:p>
                      <a:pPr algn="ctr"/>
                      <a:r>
                        <a:rPr lang="en-US" dirty="0" smtClean="0">
                          <a:solidFill>
                            <a:schemeClr val="bg1"/>
                          </a:solidFill>
                          <a:latin typeface="Arial" pitchFamily="34" charset="0"/>
                          <a:cs typeface="Arial" pitchFamily="34" charset="0"/>
                        </a:rPr>
                        <a:t>Service*</a:t>
                      </a:r>
                      <a:endParaRPr lang="en-US" dirty="0">
                        <a:solidFill>
                          <a:schemeClr val="bg1"/>
                        </a:solidFill>
                        <a:latin typeface="Arial" pitchFamily="34" charset="0"/>
                        <a:cs typeface="Arial" pitchFamily="34" charset="0"/>
                      </a:endParaRPr>
                    </a:p>
                  </a:txBody>
                  <a:tcPr marL="88777" marR="88777"/>
                </a:tc>
                <a:tc hMerge="1">
                  <a:txBody>
                    <a:bodyPr/>
                    <a:lstStyle/>
                    <a:p>
                      <a:endParaRPr lang="en-US"/>
                    </a:p>
                  </a:txBody>
                  <a:tcPr/>
                </a:tc>
                <a:tc hMerge="1">
                  <a:txBody>
                    <a:bodyPr/>
                    <a:lstStyle/>
                    <a:p>
                      <a:endParaRPr lang="en-US" dirty="0"/>
                    </a:p>
                  </a:txBody>
                  <a:tcPr/>
                </a:tc>
                <a:tc gridSpan="2">
                  <a:txBody>
                    <a:bodyPr/>
                    <a:lstStyle/>
                    <a:p>
                      <a:pPr algn="ctr"/>
                      <a:r>
                        <a:rPr lang="en-US" dirty="0" smtClean="0">
                          <a:solidFill>
                            <a:schemeClr val="bg1"/>
                          </a:solidFill>
                          <a:latin typeface="Arial" pitchFamily="34" charset="0"/>
                          <a:cs typeface="Arial" pitchFamily="34" charset="0"/>
                        </a:rPr>
                        <a:t>FY2021</a:t>
                      </a:r>
                    </a:p>
                  </a:txBody>
                  <a:tcPr marL="88777" marR="88777"/>
                </a:tc>
                <a:tc hMerge="1">
                  <a:txBody>
                    <a:bodyPr/>
                    <a:lstStyle/>
                    <a:p>
                      <a:endParaRPr lang="en-US"/>
                    </a:p>
                  </a:txBody>
                  <a:tcPr/>
                </a:tc>
                <a:extLst>
                  <a:ext uri="{0D108BD9-81ED-4DB2-BD59-A6C34878D82A}">
                    <a16:rowId xmlns:a16="http://schemas.microsoft.com/office/drawing/2014/main" val="10000"/>
                  </a:ext>
                </a:extLst>
              </a:tr>
              <a:tr h="370840">
                <a:tc gridSpan="3">
                  <a:txBody>
                    <a:bodyPr/>
                    <a:lstStyle/>
                    <a:p>
                      <a:r>
                        <a:rPr lang="en-US" dirty="0" smtClean="0">
                          <a:latin typeface="Arial" pitchFamily="34" charset="0"/>
                          <a:cs typeface="Arial" pitchFamily="34" charset="0"/>
                        </a:rPr>
                        <a:t>Annual Deductible for Preventive Services</a:t>
                      </a:r>
                      <a:endParaRPr lang="en-US" dirty="0">
                        <a:latin typeface="Arial" pitchFamily="34" charset="0"/>
                        <a:cs typeface="Arial" pitchFamily="34" charset="0"/>
                      </a:endParaRPr>
                    </a:p>
                  </a:txBody>
                  <a:tcPr marL="88777" marR="88777"/>
                </a:tc>
                <a:tc hMerge="1">
                  <a:txBody>
                    <a:bodyPr/>
                    <a:lstStyle/>
                    <a:p>
                      <a:endParaRPr lang="en-US"/>
                    </a:p>
                  </a:txBody>
                  <a:tcPr/>
                </a:tc>
                <a:tc hMerge="1">
                  <a:txBody>
                    <a:bodyPr/>
                    <a:lstStyle/>
                    <a:p>
                      <a:endParaRPr lang="en-US" dirty="0"/>
                    </a:p>
                  </a:txBody>
                  <a:tcPr/>
                </a:tc>
                <a:tc gridSpan="2">
                  <a:txBody>
                    <a:bodyPr/>
                    <a:lstStyle/>
                    <a:p>
                      <a:pPr algn="ctr"/>
                      <a:r>
                        <a:rPr lang="en-US" dirty="0" smtClean="0">
                          <a:solidFill>
                            <a:schemeClr val="tx1"/>
                          </a:solidFill>
                          <a:latin typeface="Arial" pitchFamily="34" charset="0"/>
                          <a:cs typeface="Arial" pitchFamily="34" charset="0"/>
                        </a:rPr>
                        <a:t>N/A</a:t>
                      </a:r>
                      <a:endParaRPr lang="en-US" dirty="0">
                        <a:solidFill>
                          <a:schemeClr val="tx1"/>
                        </a:solidFill>
                        <a:latin typeface="Arial" pitchFamily="34" charset="0"/>
                        <a:cs typeface="Arial" pitchFamily="34" charset="0"/>
                      </a:endParaRPr>
                    </a:p>
                  </a:txBody>
                  <a:tcPr marL="88777" marR="88777"/>
                </a:tc>
                <a:tc hMerge="1">
                  <a:txBody>
                    <a:bodyPr/>
                    <a:lstStyle/>
                    <a:p>
                      <a:endParaRPr lang="en-US"/>
                    </a:p>
                  </a:txBody>
                  <a:tcPr/>
                </a:tc>
                <a:extLst>
                  <a:ext uri="{0D108BD9-81ED-4DB2-BD59-A6C34878D82A}">
                    <a16:rowId xmlns:a16="http://schemas.microsoft.com/office/drawing/2014/main" val="10001"/>
                  </a:ext>
                </a:extLst>
              </a:tr>
              <a:tr h="370840">
                <a:tc gridSpan="3">
                  <a:txBody>
                    <a:bodyPr/>
                    <a:lstStyle/>
                    <a:p>
                      <a:r>
                        <a:rPr lang="en-US" dirty="0" smtClean="0">
                          <a:latin typeface="Arial" pitchFamily="34" charset="0"/>
                          <a:cs typeface="Arial" pitchFamily="34" charset="0"/>
                        </a:rPr>
                        <a:t>Annual Deductible</a:t>
                      </a:r>
                      <a:r>
                        <a:rPr lang="en-US" baseline="0" dirty="0" smtClean="0">
                          <a:latin typeface="Arial" pitchFamily="34" charset="0"/>
                          <a:cs typeface="Arial" pitchFamily="34" charset="0"/>
                        </a:rPr>
                        <a:t> for All Other Covered Services</a:t>
                      </a:r>
                      <a:endParaRPr lang="en-US" dirty="0">
                        <a:latin typeface="Arial" pitchFamily="34" charset="0"/>
                        <a:cs typeface="Arial" pitchFamily="34" charset="0"/>
                      </a:endParaRPr>
                    </a:p>
                  </a:txBody>
                  <a:tcPr marL="88777" marR="88777"/>
                </a:tc>
                <a:tc hMerge="1">
                  <a:txBody>
                    <a:bodyPr/>
                    <a:lstStyle/>
                    <a:p>
                      <a:endParaRPr lang="en-US"/>
                    </a:p>
                  </a:txBody>
                  <a:tcPr/>
                </a:tc>
                <a:tc hMerge="1">
                  <a:txBody>
                    <a:bodyPr/>
                    <a:lstStyle/>
                    <a:p>
                      <a:endParaRPr lang="en-US" dirty="0"/>
                    </a:p>
                  </a:txBody>
                  <a:tcPr/>
                </a:tc>
                <a:tc gridSpan="2">
                  <a:txBody>
                    <a:bodyPr/>
                    <a:lstStyle/>
                    <a:p>
                      <a:pPr algn="ctr"/>
                      <a:r>
                        <a:rPr lang="en-US" dirty="0" smtClean="0">
                          <a:solidFill>
                            <a:schemeClr val="tx1"/>
                          </a:solidFill>
                          <a:latin typeface="Arial" pitchFamily="34" charset="0"/>
                          <a:cs typeface="Arial" pitchFamily="34" charset="0"/>
                        </a:rPr>
                        <a:t>$175</a:t>
                      </a:r>
                      <a:endParaRPr lang="en-US" dirty="0">
                        <a:solidFill>
                          <a:schemeClr val="tx1"/>
                        </a:solidFill>
                        <a:latin typeface="Arial" pitchFamily="34" charset="0"/>
                        <a:cs typeface="Arial" pitchFamily="34" charset="0"/>
                      </a:endParaRPr>
                    </a:p>
                  </a:txBody>
                  <a:tcPr marL="88777" marR="88777"/>
                </a:tc>
                <a:tc hMerge="1">
                  <a:txBody>
                    <a:bodyPr/>
                    <a:lstStyle/>
                    <a:p>
                      <a:endParaRPr lang="en-US"/>
                    </a:p>
                  </a:txBody>
                  <a:tcPr/>
                </a:tc>
                <a:extLst>
                  <a:ext uri="{0D108BD9-81ED-4DB2-BD59-A6C34878D82A}">
                    <a16:rowId xmlns:a16="http://schemas.microsoft.com/office/drawing/2014/main" val="10002"/>
                  </a:ext>
                </a:extLst>
              </a:tr>
              <a:tr h="370840">
                <a:tc gridSpan="2">
                  <a:txBody>
                    <a:bodyPr/>
                    <a:lstStyle/>
                    <a:p>
                      <a:r>
                        <a:rPr lang="en-US" dirty="0" smtClean="0">
                          <a:latin typeface="Arial" pitchFamily="34" charset="0"/>
                          <a:cs typeface="Arial" pitchFamily="34" charset="0"/>
                        </a:rPr>
                        <a:t>Annual Maximum</a:t>
                      </a:r>
                      <a:r>
                        <a:rPr lang="en-US" baseline="0" dirty="0" smtClean="0">
                          <a:latin typeface="Arial" pitchFamily="34" charset="0"/>
                          <a:cs typeface="Arial" pitchFamily="34" charset="0"/>
                        </a:rPr>
                        <a:t> (In-Network)</a:t>
                      </a:r>
                      <a:endParaRPr lang="en-US" dirty="0">
                        <a:latin typeface="Arial" pitchFamily="34" charset="0"/>
                        <a:cs typeface="Arial" pitchFamily="34" charset="0"/>
                      </a:endParaRPr>
                    </a:p>
                  </a:txBody>
                  <a:tcPr marL="88777" marR="88777"/>
                </a:tc>
                <a:tc hMerge="1">
                  <a:txBody>
                    <a:bodyPr/>
                    <a:lstStyle/>
                    <a:p>
                      <a:endParaRPr lang="en-US"/>
                    </a:p>
                  </a:txBody>
                  <a:tcPr/>
                </a:tc>
                <a:tc>
                  <a:txBody>
                    <a:bodyPr/>
                    <a:lstStyle/>
                    <a:p>
                      <a:endParaRPr lang="en-US" dirty="0">
                        <a:latin typeface="Arial" pitchFamily="34" charset="0"/>
                        <a:cs typeface="Arial" pitchFamily="34" charset="0"/>
                      </a:endParaRPr>
                    </a:p>
                  </a:txBody>
                  <a:tcPr marL="88777" marR="88777"/>
                </a:tc>
                <a:tc gridSpan="2">
                  <a:txBody>
                    <a:bodyPr/>
                    <a:lstStyle/>
                    <a:p>
                      <a:pPr algn="ctr"/>
                      <a:r>
                        <a:rPr lang="en-US" dirty="0" smtClean="0">
                          <a:solidFill>
                            <a:schemeClr val="tx1"/>
                          </a:solidFill>
                          <a:latin typeface="Arial" pitchFamily="34" charset="0"/>
                          <a:cs typeface="Arial" pitchFamily="34" charset="0"/>
                        </a:rPr>
                        <a:t>$2,500</a:t>
                      </a:r>
                      <a:endParaRPr lang="en-US" dirty="0">
                        <a:solidFill>
                          <a:schemeClr val="tx1"/>
                        </a:solidFill>
                        <a:latin typeface="Arial" pitchFamily="34" charset="0"/>
                        <a:cs typeface="Arial" pitchFamily="34" charset="0"/>
                      </a:endParaRPr>
                    </a:p>
                  </a:txBody>
                  <a:tcPr marL="88777" marR="88777"/>
                </a:tc>
                <a:tc hMerge="1">
                  <a:txBody>
                    <a:bodyPr/>
                    <a:lstStyle/>
                    <a:p>
                      <a:endParaRPr lang="en-US"/>
                    </a:p>
                  </a:txBody>
                  <a:tcPr/>
                </a:tc>
                <a:extLst>
                  <a:ext uri="{0D108BD9-81ED-4DB2-BD59-A6C34878D82A}">
                    <a16:rowId xmlns:a16="http://schemas.microsoft.com/office/drawing/2014/main" val="10003"/>
                  </a:ext>
                </a:extLst>
              </a:tr>
              <a:tr h="391477">
                <a:tc gridSpan="3">
                  <a:txBody>
                    <a:bodyPr/>
                    <a:lstStyle/>
                    <a:p>
                      <a:r>
                        <a:rPr lang="en-US" dirty="0" smtClean="0">
                          <a:latin typeface="Arial" pitchFamily="34" charset="0"/>
                          <a:cs typeface="Arial" pitchFamily="34" charset="0"/>
                        </a:rPr>
                        <a:t>Annual</a:t>
                      </a:r>
                      <a:r>
                        <a:rPr lang="en-US" baseline="0" dirty="0" smtClean="0">
                          <a:latin typeface="Arial" pitchFamily="34" charset="0"/>
                          <a:cs typeface="Arial" pitchFamily="34" charset="0"/>
                        </a:rPr>
                        <a:t> Maximum (Out-of-Network)</a:t>
                      </a:r>
                      <a:endParaRPr lang="en-US" dirty="0">
                        <a:latin typeface="Arial" pitchFamily="34" charset="0"/>
                        <a:cs typeface="Arial" pitchFamily="34" charset="0"/>
                      </a:endParaRPr>
                    </a:p>
                  </a:txBody>
                  <a:tcPr marL="88777" marR="88777"/>
                </a:tc>
                <a:tc hMerge="1">
                  <a:txBody>
                    <a:bodyPr/>
                    <a:lstStyle/>
                    <a:p>
                      <a:endParaRPr lang="en-US"/>
                    </a:p>
                  </a:txBody>
                  <a:tcPr/>
                </a:tc>
                <a:tc hMerge="1">
                  <a:txBody>
                    <a:bodyPr/>
                    <a:lstStyle/>
                    <a:p>
                      <a:endParaRPr lang="en-US" dirty="0"/>
                    </a:p>
                  </a:txBody>
                  <a:tcPr/>
                </a:tc>
                <a:tc gridSpan="2">
                  <a:txBody>
                    <a:bodyPr/>
                    <a:lstStyle/>
                    <a:p>
                      <a:pPr algn="ctr"/>
                      <a:r>
                        <a:rPr lang="en-US" dirty="0" smtClean="0">
                          <a:solidFill>
                            <a:schemeClr val="tx1"/>
                          </a:solidFill>
                          <a:latin typeface="Arial" pitchFamily="34" charset="0"/>
                          <a:cs typeface="Arial" pitchFamily="34" charset="0"/>
                        </a:rPr>
                        <a:t>$2,000</a:t>
                      </a:r>
                      <a:endParaRPr lang="en-US" dirty="0">
                        <a:solidFill>
                          <a:schemeClr val="tx1"/>
                        </a:solidFill>
                        <a:latin typeface="Arial" pitchFamily="34" charset="0"/>
                        <a:cs typeface="Arial" pitchFamily="34" charset="0"/>
                      </a:endParaRPr>
                    </a:p>
                  </a:txBody>
                  <a:tcPr marL="88777" marR="88777"/>
                </a:tc>
                <a:tc hMerge="1">
                  <a:txBody>
                    <a:bodyPr/>
                    <a:lstStyle/>
                    <a:p>
                      <a:endParaRPr lang="en-US"/>
                    </a:p>
                  </a:txBody>
                  <a:tcPr/>
                </a:tc>
                <a:extLst>
                  <a:ext uri="{0D108BD9-81ED-4DB2-BD59-A6C34878D82A}">
                    <a16:rowId xmlns:a16="http://schemas.microsoft.com/office/drawing/2014/main" val="10004"/>
                  </a:ext>
                </a:extLst>
              </a:tr>
              <a:tr h="370840">
                <a:tc gridSpan="3">
                  <a:txBody>
                    <a:bodyPr/>
                    <a:lstStyle/>
                    <a:p>
                      <a:endParaRPr lang="en-US" dirty="0">
                        <a:latin typeface="Arial" pitchFamily="34" charset="0"/>
                        <a:cs typeface="Arial" pitchFamily="34" charset="0"/>
                      </a:endParaRPr>
                    </a:p>
                  </a:txBody>
                  <a:tcPr marL="88777" marR="88777"/>
                </a:tc>
                <a:tc hMerge="1">
                  <a:txBody>
                    <a:bodyPr/>
                    <a:lstStyle/>
                    <a:p>
                      <a:endParaRPr lang="en-US"/>
                    </a:p>
                  </a:txBody>
                  <a:tcPr/>
                </a:tc>
                <a:tc hMerge="1">
                  <a:txBody>
                    <a:bodyPr/>
                    <a:lstStyle/>
                    <a:p>
                      <a:endParaRPr lang="en-US" dirty="0"/>
                    </a:p>
                  </a:txBody>
                  <a:tcPr/>
                </a:tc>
                <a:tc gridSpan="2">
                  <a:txBody>
                    <a:bodyPr/>
                    <a:lstStyle/>
                    <a:p>
                      <a:pPr algn="ctr"/>
                      <a:endParaRPr lang="en-US" dirty="0">
                        <a:solidFill>
                          <a:schemeClr val="tx1"/>
                        </a:solidFill>
                        <a:latin typeface="Arial" pitchFamily="34" charset="0"/>
                        <a:cs typeface="Arial" pitchFamily="34" charset="0"/>
                      </a:endParaRPr>
                    </a:p>
                  </a:txBody>
                  <a:tcPr marL="88777" marR="88777"/>
                </a:tc>
                <a:tc hMerge="1">
                  <a:txBody>
                    <a:bodyPr/>
                    <a:lstStyle/>
                    <a:p>
                      <a:endParaRPr lang="en-US"/>
                    </a:p>
                  </a:txBody>
                  <a:tcPr/>
                </a:tc>
                <a:extLst>
                  <a:ext uri="{0D108BD9-81ED-4DB2-BD59-A6C34878D82A}">
                    <a16:rowId xmlns:a16="http://schemas.microsoft.com/office/drawing/2014/main" val="10005"/>
                  </a:ext>
                </a:extLst>
              </a:tr>
              <a:tr h="370840">
                <a:tc>
                  <a:txBody>
                    <a:bodyPr/>
                    <a:lstStyle/>
                    <a:p>
                      <a:r>
                        <a:rPr lang="en-US" b="1" dirty="0" smtClean="0">
                          <a:latin typeface="Arial" pitchFamily="34" charset="0"/>
                          <a:cs typeface="Arial" pitchFamily="34" charset="0"/>
                        </a:rPr>
                        <a:t>Ortho</a:t>
                      </a:r>
                      <a:r>
                        <a:rPr lang="en-US" b="1" baseline="0" dirty="0" smtClean="0">
                          <a:latin typeface="Arial" pitchFamily="34" charset="0"/>
                          <a:cs typeface="Arial" pitchFamily="34" charset="0"/>
                        </a:rPr>
                        <a:t> Length of Treatment</a:t>
                      </a:r>
                      <a:endParaRPr lang="en-US" b="1" dirty="0">
                        <a:latin typeface="Arial" pitchFamily="34" charset="0"/>
                        <a:cs typeface="Arial" pitchFamily="34" charset="0"/>
                      </a:endParaRPr>
                    </a:p>
                  </a:txBody>
                  <a:tcPr marL="88777" marR="88777"/>
                </a:tc>
                <a:tc gridSpan="4">
                  <a:txBody>
                    <a:bodyPr/>
                    <a:lstStyle/>
                    <a:p>
                      <a:pPr algn="ctr"/>
                      <a:r>
                        <a:rPr lang="en-US" b="1" dirty="0" smtClean="0">
                          <a:latin typeface="Arial" pitchFamily="34" charset="0"/>
                          <a:cs typeface="Arial" pitchFamily="34" charset="0"/>
                        </a:rPr>
                        <a:t>Maximum</a:t>
                      </a:r>
                      <a:r>
                        <a:rPr lang="en-US" b="1" baseline="0" dirty="0" smtClean="0">
                          <a:latin typeface="Arial" pitchFamily="34" charset="0"/>
                          <a:cs typeface="Arial" pitchFamily="34" charset="0"/>
                        </a:rPr>
                        <a:t> Benefit</a:t>
                      </a:r>
                      <a:endParaRPr lang="en-US" b="1" dirty="0">
                        <a:latin typeface="Arial" pitchFamily="34" charset="0"/>
                        <a:cs typeface="Arial" pitchFamily="34" charset="0"/>
                      </a:endParaRPr>
                    </a:p>
                  </a:txBody>
                  <a:tcPr marL="88777" marR="88777"/>
                </a:tc>
                <a:tc hMerge="1">
                  <a:txBody>
                    <a:bodyPr/>
                    <a:lstStyle/>
                    <a:p>
                      <a:endParaRPr lang="en-US" dirty="0"/>
                    </a:p>
                  </a:txBody>
                  <a:tcPr/>
                </a:tc>
                <a:tc hMerge="1">
                  <a:txBody>
                    <a:bodyPr/>
                    <a:lstStyle/>
                    <a:p>
                      <a:pPr algn="ctr"/>
                      <a:endParaRPr lang="en-US" dirty="0">
                        <a:solidFill>
                          <a:schemeClr val="tx1"/>
                        </a:solidFill>
                        <a:latin typeface="Arial" pitchFamily="34" charset="0"/>
                        <a:cs typeface="Arial" pitchFamily="34" charset="0"/>
                      </a:endParaRPr>
                    </a:p>
                  </a:txBody>
                  <a:tcPr/>
                </a:tc>
                <a:tc hMerge="1">
                  <a:txBody>
                    <a:bodyPr/>
                    <a:lstStyle/>
                    <a:p>
                      <a:endParaRPr lang="en-US"/>
                    </a:p>
                  </a:txBody>
                  <a:tcPr/>
                </a:tc>
                <a:extLst>
                  <a:ext uri="{0D108BD9-81ED-4DB2-BD59-A6C34878D82A}">
                    <a16:rowId xmlns:a16="http://schemas.microsoft.com/office/drawing/2014/main" val="10006"/>
                  </a:ext>
                </a:extLst>
              </a:tr>
              <a:tr h="370840">
                <a:tc>
                  <a:txBody>
                    <a:bodyPr/>
                    <a:lstStyle/>
                    <a:p>
                      <a:r>
                        <a:rPr lang="en-US" dirty="0" smtClean="0">
                          <a:latin typeface="Arial" pitchFamily="34" charset="0"/>
                          <a:cs typeface="Arial" pitchFamily="34" charset="0"/>
                        </a:rPr>
                        <a:t>0 – 36 Months</a:t>
                      </a:r>
                      <a:endParaRPr lang="en-US" dirty="0">
                        <a:latin typeface="Arial" pitchFamily="34" charset="0"/>
                        <a:cs typeface="Arial" pitchFamily="34" charset="0"/>
                      </a:endParaRPr>
                    </a:p>
                  </a:txBody>
                  <a:tcPr marL="88777" marR="88777"/>
                </a:tc>
                <a:tc gridSpan="3">
                  <a:txBody>
                    <a:bodyPr/>
                    <a:lstStyle/>
                    <a:p>
                      <a:r>
                        <a:rPr lang="en-US" dirty="0" smtClean="0">
                          <a:latin typeface="Arial" panose="020B0604020202020204" pitchFamily="34" charset="0"/>
                          <a:cs typeface="Arial" panose="020B0604020202020204" pitchFamily="34" charset="0"/>
                        </a:rPr>
                        <a:t>In-network $2,000</a:t>
                      </a:r>
                      <a:endParaRPr lang="en-US" dirty="0">
                        <a:latin typeface="Arial" panose="020B0604020202020204" pitchFamily="34" charset="0"/>
                        <a:cs typeface="Arial" panose="020B0604020202020204" pitchFamily="34" charset="0"/>
                      </a:endParaRPr>
                    </a:p>
                  </a:txBody>
                  <a:tcPr marL="88777" marR="88777"/>
                </a:tc>
                <a:tc hMerge="1">
                  <a:txBody>
                    <a:bodyPr/>
                    <a:lstStyle/>
                    <a:p>
                      <a:endParaRPr lang="en-US"/>
                    </a:p>
                  </a:txBody>
                  <a:tcPr/>
                </a:tc>
                <a:tc hMerge="1">
                  <a:txBody>
                    <a:bodyPr/>
                    <a:lstStyle/>
                    <a:p>
                      <a:pPr algn="ctr"/>
                      <a:endParaRPr lang="en-US" dirty="0">
                        <a:solidFill>
                          <a:schemeClr val="tx1"/>
                        </a:solidFill>
                        <a:latin typeface="Arial" pitchFamily="34" charset="0"/>
                        <a:cs typeface="Arial" pitchFamily="34" charset="0"/>
                      </a:endParaRPr>
                    </a:p>
                  </a:txBody>
                  <a:tcPr/>
                </a:tc>
                <a:tc>
                  <a:txBody>
                    <a:bodyPr/>
                    <a:lstStyle/>
                    <a:p>
                      <a:r>
                        <a:rPr lang="en-US" dirty="0" smtClean="0">
                          <a:latin typeface="Arial" panose="020B0604020202020204" pitchFamily="34" charset="0"/>
                          <a:cs typeface="Arial" panose="020B0604020202020204" pitchFamily="34" charset="0"/>
                        </a:rPr>
                        <a:t>Out-of-network $1,500</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7"/>
                  </a:ext>
                </a:extLst>
              </a:tr>
              <a:tr h="370840">
                <a:tc>
                  <a:txBody>
                    <a:bodyPr/>
                    <a:lstStyle/>
                    <a:p>
                      <a:r>
                        <a:rPr lang="en-US" dirty="0" smtClean="0">
                          <a:latin typeface="Arial" pitchFamily="34" charset="0"/>
                          <a:cs typeface="Arial" pitchFamily="34" charset="0"/>
                        </a:rPr>
                        <a:t>0 – 18 Months</a:t>
                      </a:r>
                      <a:endParaRPr lang="en-US" dirty="0">
                        <a:latin typeface="Arial" pitchFamily="34" charset="0"/>
                        <a:cs typeface="Arial" pitchFamily="34" charset="0"/>
                      </a:endParaRPr>
                    </a:p>
                  </a:txBody>
                  <a:tcPr marL="88777" marR="88777"/>
                </a:tc>
                <a:tc gridSpan="3">
                  <a:txBody>
                    <a:bodyPr/>
                    <a:lstStyle/>
                    <a:p>
                      <a:r>
                        <a:rPr lang="en-US" dirty="0" smtClean="0">
                          <a:latin typeface="Arial" panose="020B0604020202020204" pitchFamily="34" charset="0"/>
                          <a:cs typeface="Arial" panose="020B0604020202020204" pitchFamily="34" charset="0"/>
                        </a:rPr>
                        <a:t>In-network $1,820</a:t>
                      </a:r>
                      <a:endParaRPr lang="en-US" dirty="0">
                        <a:latin typeface="Arial" panose="020B0604020202020204" pitchFamily="34" charset="0"/>
                        <a:cs typeface="Arial" panose="020B0604020202020204" pitchFamily="34" charset="0"/>
                      </a:endParaRPr>
                    </a:p>
                  </a:txBody>
                  <a:tcPr marL="88777" marR="88777"/>
                </a:tc>
                <a:tc hMerge="1">
                  <a:txBody>
                    <a:bodyPr/>
                    <a:lstStyle/>
                    <a:p>
                      <a:endParaRPr lang="en-US"/>
                    </a:p>
                  </a:txBody>
                  <a:tcPr/>
                </a:tc>
                <a:tc hMerge="1">
                  <a:txBody>
                    <a:bodyPr/>
                    <a:lstStyle/>
                    <a:p>
                      <a:pPr algn="ctr"/>
                      <a:endParaRPr lang="en-US" dirty="0">
                        <a:solidFill>
                          <a:schemeClr val="tx1"/>
                        </a:solidFill>
                        <a:latin typeface="Arial" pitchFamily="34" charset="0"/>
                        <a:cs typeface="Arial" pitchFamily="34" charset="0"/>
                      </a:endParaRPr>
                    </a:p>
                  </a:txBody>
                  <a:tcPr/>
                </a:tc>
                <a:tc>
                  <a:txBody>
                    <a:bodyPr/>
                    <a:lstStyle/>
                    <a:p>
                      <a:r>
                        <a:rPr lang="en-US" dirty="0" smtClean="0">
                          <a:latin typeface="Arial" panose="020B0604020202020204" pitchFamily="34" charset="0"/>
                          <a:cs typeface="Arial" panose="020B0604020202020204" pitchFamily="34" charset="0"/>
                        </a:rPr>
                        <a:t>Out-of-network</a:t>
                      </a:r>
                      <a:r>
                        <a:rPr lang="en-US" baseline="0" dirty="0" smtClean="0">
                          <a:latin typeface="Arial" panose="020B0604020202020204" pitchFamily="34" charset="0"/>
                          <a:cs typeface="Arial" panose="020B0604020202020204" pitchFamily="34" charset="0"/>
                        </a:rPr>
                        <a:t> $1,364</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8"/>
                  </a:ext>
                </a:extLst>
              </a:tr>
              <a:tr h="370840">
                <a:tc>
                  <a:txBody>
                    <a:bodyPr/>
                    <a:lstStyle/>
                    <a:p>
                      <a:r>
                        <a:rPr lang="en-US" dirty="0" smtClean="0">
                          <a:latin typeface="Arial" pitchFamily="34" charset="0"/>
                          <a:cs typeface="Arial" pitchFamily="34" charset="0"/>
                        </a:rPr>
                        <a:t>0 – 12 Months</a:t>
                      </a:r>
                      <a:endParaRPr lang="en-US" dirty="0">
                        <a:latin typeface="Arial" pitchFamily="34" charset="0"/>
                        <a:cs typeface="Arial" pitchFamily="34" charset="0"/>
                      </a:endParaRPr>
                    </a:p>
                  </a:txBody>
                  <a:tcPr marL="88777" marR="88777"/>
                </a:tc>
                <a:tc gridSpan="3">
                  <a:txBody>
                    <a:bodyPr/>
                    <a:lstStyle/>
                    <a:p>
                      <a:r>
                        <a:rPr lang="en-US" dirty="0" smtClean="0">
                          <a:latin typeface="Arial" panose="020B0604020202020204" pitchFamily="34" charset="0"/>
                          <a:cs typeface="Arial" panose="020B0604020202020204" pitchFamily="34" charset="0"/>
                        </a:rPr>
                        <a:t>In-network $1,040</a:t>
                      </a:r>
                      <a:endParaRPr lang="en-US" dirty="0">
                        <a:latin typeface="Arial" panose="020B0604020202020204" pitchFamily="34" charset="0"/>
                        <a:cs typeface="Arial" panose="020B0604020202020204" pitchFamily="34" charset="0"/>
                      </a:endParaRPr>
                    </a:p>
                  </a:txBody>
                  <a:tcPr marL="88777" marR="88777"/>
                </a:tc>
                <a:tc hMerge="1">
                  <a:txBody>
                    <a:bodyPr/>
                    <a:lstStyle/>
                    <a:p>
                      <a:endParaRPr lang="en-US"/>
                    </a:p>
                  </a:txBody>
                  <a:tcPr/>
                </a:tc>
                <a:tc hMerge="1">
                  <a:txBody>
                    <a:bodyPr/>
                    <a:lstStyle/>
                    <a:p>
                      <a:pPr algn="ctr"/>
                      <a:endParaRPr lang="en-US" dirty="0">
                        <a:solidFill>
                          <a:schemeClr val="tx1"/>
                        </a:solidFill>
                        <a:latin typeface="Arial" pitchFamily="34" charset="0"/>
                        <a:cs typeface="Arial" pitchFamily="34" charset="0"/>
                      </a:endParaRPr>
                    </a:p>
                  </a:txBody>
                  <a:tcPr/>
                </a:tc>
                <a:tc>
                  <a:txBody>
                    <a:bodyPr/>
                    <a:lstStyle/>
                    <a:p>
                      <a:r>
                        <a:rPr lang="en-US" dirty="0" smtClean="0">
                          <a:latin typeface="Arial" panose="020B0604020202020204" pitchFamily="34" charset="0"/>
                          <a:cs typeface="Arial" panose="020B0604020202020204" pitchFamily="34" charset="0"/>
                        </a:rPr>
                        <a:t>Out-of-network</a:t>
                      </a:r>
                      <a:r>
                        <a:rPr lang="en-US" baseline="0" dirty="0" smtClean="0">
                          <a:latin typeface="Arial" panose="020B0604020202020204" pitchFamily="34" charset="0"/>
                          <a:cs typeface="Arial" panose="020B0604020202020204" pitchFamily="34" charset="0"/>
                        </a:rPr>
                        <a:t> $780</a:t>
                      </a:r>
                      <a:endParaRPr lang="en-US" dirty="0">
                        <a:latin typeface="Arial" panose="020B0604020202020204" pitchFamily="34" charset="0"/>
                        <a:cs typeface="Arial" panose="020B0604020202020204" pitchFamily="34" charset="0"/>
                      </a:endParaRPr>
                    </a:p>
                  </a:txBody>
                  <a:tcPr marL="88777" marR="88777"/>
                </a:tc>
                <a:extLst>
                  <a:ext uri="{0D108BD9-81ED-4DB2-BD59-A6C34878D82A}">
                    <a16:rowId xmlns:a16="http://schemas.microsoft.com/office/drawing/2014/main" val="10009"/>
                  </a:ext>
                </a:extLst>
              </a:tr>
            </a:tbl>
          </a:graphicData>
        </a:graphic>
      </p:graphicFrame>
      <p:sp>
        <p:nvSpPr>
          <p:cNvPr id="3" name="Slide Number Placeholder 2"/>
          <p:cNvSpPr>
            <a:spLocks noGrp="1"/>
          </p:cNvSpPr>
          <p:nvPr>
            <p:ph type="sldNum" sz="quarter" idx="12"/>
          </p:nvPr>
        </p:nvSpPr>
        <p:spPr/>
        <p:txBody>
          <a:bodyPr/>
          <a:lstStyle/>
          <a:p>
            <a:fld id="{E8E1667A-16DA-4174-BA47-06C643409F62}" type="slidenum">
              <a:rPr lang="en-US" smtClean="0"/>
              <a:pPr/>
              <a:t>90</a:t>
            </a:fld>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Quality Care Dental Plan</a:t>
            </a:r>
            <a:r>
              <a:rPr lang="en-US" dirty="0" smtClean="0"/>
              <a:t/>
            </a:r>
            <a:br>
              <a:rPr lang="en-US" dirty="0" smtClean="0"/>
            </a:br>
            <a:r>
              <a:rPr lang="en-US" dirty="0" smtClean="0"/>
              <a:t>Delta Dental - Pretreatment</a:t>
            </a:r>
            <a:endParaRPr lang="en-US" dirty="0"/>
          </a:p>
        </p:txBody>
      </p:sp>
      <p:sp>
        <p:nvSpPr>
          <p:cNvPr id="3" name="Content Placeholder 2"/>
          <p:cNvSpPr>
            <a:spLocks noGrp="1"/>
          </p:cNvSpPr>
          <p:nvPr>
            <p:ph idx="1"/>
          </p:nvPr>
        </p:nvSpPr>
        <p:spPr/>
        <p:txBody>
          <a:bodyPr>
            <a:normAutofit/>
          </a:bodyPr>
          <a:lstStyle/>
          <a:p>
            <a:pPr lvl="1"/>
            <a:r>
              <a:rPr lang="en-US" dirty="0" smtClean="0"/>
              <a:t>It is strongly recommended that plan participants obtain a pretreatment estimate for any service over $200, regardless of whether that service is to be received from an in-network or an out-of-network provider.</a:t>
            </a:r>
          </a:p>
          <a:p>
            <a:endParaRPr lang="en-US" dirty="0" smtClean="0"/>
          </a:p>
          <a:p>
            <a:pPr lvl="1"/>
            <a:r>
              <a:rPr lang="en-US" dirty="0" smtClean="0"/>
              <a:t>Failure to do so may result in unanticipated out-of-pocket costs.</a:t>
            </a:r>
          </a:p>
          <a:p>
            <a:endParaRPr lang="en-US" dirty="0" smtClean="0"/>
          </a:p>
          <a:p>
            <a:pPr lvl="1"/>
            <a:r>
              <a:rPr lang="en-US" dirty="0" smtClean="0"/>
              <a:t>Questions regarding a pretreatment estimate can be addressed by Delta Dental.</a:t>
            </a:r>
          </a:p>
          <a:p>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91</a:t>
            </a:fld>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a:t>Quality Care Dental Plan</a:t>
            </a:r>
            <a:r>
              <a:rPr lang="en-US" sz="4500" dirty="0"/>
              <a:t/>
            </a:r>
            <a:br>
              <a:rPr lang="en-US" sz="4500" dirty="0"/>
            </a:br>
            <a:r>
              <a:rPr lang="en-US" sz="4500" dirty="0"/>
              <a:t>Delta Dental</a:t>
            </a:r>
            <a:endParaRPr lang="en-US" dirty="0"/>
          </a:p>
        </p:txBody>
      </p:sp>
      <p:sp>
        <p:nvSpPr>
          <p:cNvPr id="3" name="Content Placeholder 2"/>
          <p:cNvSpPr>
            <a:spLocks noGrp="1"/>
          </p:cNvSpPr>
          <p:nvPr>
            <p:ph idx="1"/>
          </p:nvPr>
        </p:nvSpPr>
        <p:spPr/>
        <p:txBody>
          <a:bodyPr/>
          <a:lstStyle/>
          <a:p>
            <a:r>
              <a:rPr lang="en-US" dirty="0" smtClean="0"/>
              <a:t>Delta Dental has a mobile app that you can download on Apple and Android smartphones and tablets.  Visit the App Store or Google Play to download and install their free app.</a:t>
            </a:r>
          </a:p>
          <a:p>
            <a:pPr lvl="1"/>
            <a:r>
              <a:rPr lang="en-US" dirty="0" smtClean="0"/>
              <a:t>Can view coverage</a:t>
            </a:r>
          </a:p>
          <a:p>
            <a:pPr lvl="1"/>
            <a:r>
              <a:rPr lang="en-US" dirty="0" smtClean="0"/>
              <a:t>Cost Estimator</a:t>
            </a:r>
          </a:p>
          <a:p>
            <a:pPr lvl="1"/>
            <a:r>
              <a:rPr lang="en-US" dirty="0" smtClean="0"/>
              <a:t>Find a dentist</a:t>
            </a:r>
          </a:p>
          <a:p>
            <a:pPr lvl="1"/>
            <a:r>
              <a:rPr lang="en-US" dirty="0" smtClean="0"/>
              <a:t>Email ID Card</a:t>
            </a:r>
          </a:p>
          <a:p>
            <a:pPr lvl="1"/>
            <a:r>
              <a:rPr lang="en-US" dirty="0" smtClean="0"/>
              <a:t>Toothbrush Timer</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92</a:t>
            </a:fld>
            <a:endParaRPr lang="en-US" dirty="0"/>
          </a:p>
        </p:txBody>
      </p:sp>
    </p:spTree>
    <p:extLst>
      <p:ext uri="{BB962C8B-B14F-4D97-AF65-F5344CB8AC3E}">
        <p14:creationId xmlns:p14="http://schemas.microsoft.com/office/powerpoint/2010/main" val="18615655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Plans</a:t>
            </a:r>
            <a:endParaRPr lang="en-US" dirty="0"/>
          </a:p>
        </p:txBody>
      </p:sp>
      <p:sp>
        <p:nvSpPr>
          <p:cNvPr id="3" name="Subtitle 2"/>
          <p:cNvSpPr>
            <a:spLocks noGrp="1"/>
          </p:cNvSpPr>
          <p:nvPr>
            <p:ph type="subTitle" idx="1"/>
          </p:nvPr>
        </p:nvSpPr>
        <p:spPr>
          <a:xfrm>
            <a:off x="533400" y="3228536"/>
            <a:ext cx="7854696" cy="2715064"/>
          </a:xfrm>
        </p:spPr>
        <p:txBody>
          <a:bodyPr>
            <a:normAutofit fontScale="92500" lnSpcReduction="10000"/>
          </a:bodyPr>
          <a:lstStyle/>
          <a:p>
            <a:r>
              <a:rPr lang="en-US" sz="2400" dirty="0" smtClean="0">
                <a:solidFill>
                  <a:schemeClr val="bg1"/>
                </a:solidFill>
              </a:rPr>
              <a:t>Quality Care Health Plan – Aetna PPO (D3)</a:t>
            </a:r>
          </a:p>
          <a:p>
            <a:r>
              <a:rPr lang="en-US" sz="2400" dirty="0" smtClean="0">
                <a:solidFill>
                  <a:schemeClr val="bg1"/>
                </a:solidFill>
              </a:rPr>
              <a:t>Health Alliance HMO (AH)</a:t>
            </a:r>
          </a:p>
          <a:p>
            <a:r>
              <a:rPr lang="en-US" sz="2400" dirty="0" smtClean="0">
                <a:solidFill>
                  <a:schemeClr val="bg1"/>
                </a:solidFill>
              </a:rPr>
              <a:t>HealthLink OAP (CH)</a:t>
            </a:r>
          </a:p>
          <a:p>
            <a:r>
              <a:rPr lang="en-US" sz="2400" dirty="0" err="1" smtClean="0">
                <a:solidFill>
                  <a:schemeClr val="bg1"/>
                </a:solidFill>
              </a:rPr>
              <a:t>Aenta</a:t>
            </a:r>
            <a:r>
              <a:rPr lang="en-US" sz="2400" dirty="0" smtClean="0">
                <a:solidFill>
                  <a:schemeClr val="bg1"/>
                </a:solidFill>
              </a:rPr>
              <a:t> HMO (AS)</a:t>
            </a:r>
          </a:p>
          <a:p>
            <a:r>
              <a:rPr lang="en-US" sz="2400" dirty="0" err="1" smtClean="0">
                <a:solidFill>
                  <a:schemeClr val="bg1"/>
                </a:solidFill>
              </a:rPr>
              <a:t>Aenta</a:t>
            </a:r>
            <a:r>
              <a:rPr lang="en-US" sz="2400" dirty="0" smtClean="0">
                <a:solidFill>
                  <a:schemeClr val="bg1"/>
                </a:solidFill>
              </a:rPr>
              <a:t> OAP (CH)</a:t>
            </a:r>
          </a:p>
          <a:p>
            <a:r>
              <a:rPr lang="en-US" sz="2400" dirty="0" smtClean="0">
                <a:solidFill>
                  <a:schemeClr val="bg1"/>
                </a:solidFill>
              </a:rPr>
              <a:t>Consumer Driven Health Plan (CDHP)</a:t>
            </a:r>
            <a:endParaRPr lang="en-US" sz="24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93</a:t>
            </a:fld>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endParaRPr lang="en-US" dirty="0"/>
          </a:p>
        </p:txBody>
      </p:sp>
      <p:sp>
        <p:nvSpPr>
          <p:cNvPr id="3" name="Content Placeholder 2"/>
          <p:cNvSpPr>
            <a:spLocks noGrp="1"/>
          </p:cNvSpPr>
          <p:nvPr>
            <p:ph idx="1"/>
          </p:nvPr>
        </p:nvSpPr>
        <p:spPr/>
        <p:txBody>
          <a:bodyPr/>
          <a:lstStyle/>
          <a:p>
            <a:pPr lvl="1"/>
            <a:r>
              <a:rPr lang="en-US" dirty="0" smtClean="0"/>
              <a:t>There are several health plans available based on geographic location.  </a:t>
            </a:r>
          </a:p>
          <a:p>
            <a:pPr lvl="1"/>
            <a:r>
              <a:rPr lang="en-US" dirty="0" smtClean="0"/>
              <a:t>All plans offer comprehensive benefit coverage.  </a:t>
            </a:r>
          </a:p>
          <a:p>
            <a:pPr lvl="1"/>
            <a:r>
              <a:rPr lang="en-US" dirty="0" smtClean="0"/>
              <a:t>Health maintenance organizations (HMOs) have limitations including geographic availability and defined provider networks.</a:t>
            </a:r>
          </a:p>
          <a:p>
            <a:pPr lvl="1"/>
            <a:r>
              <a:rPr lang="en-US" dirty="0" smtClean="0"/>
              <a:t>Open Access Plans (OAPs) and Quality Care Health Plan (QCHP) have nationwide networks of providers available to their members.</a:t>
            </a:r>
          </a:p>
          <a:p>
            <a:pPr lvl="1"/>
            <a:r>
              <a:rPr lang="en-US" dirty="0" smtClean="0"/>
              <a:t>Consumer Driven Health Plans (CDHP) are high-deductible health plans as defined by the IRS.  </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94</a:t>
            </a:fld>
            <a:endParaRPr lang="en-US" dirty="0"/>
          </a:p>
        </p:txBody>
      </p:sp>
    </p:spTree>
    <p:extLst>
      <p:ext uri="{BB962C8B-B14F-4D97-AF65-F5344CB8AC3E}">
        <p14:creationId xmlns:p14="http://schemas.microsoft.com/office/powerpoint/2010/main" val="277610254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Costs</a:t>
            </a:r>
            <a:endParaRPr lang="en-US" dirty="0"/>
          </a:p>
        </p:txBody>
      </p:sp>
      <p:sp>
        <p:nvSpPr>
          <p:cNvPr id="3" name="Content Placeholder 2"/>
          <p:cNvSpPr>
            <a:spLocks noGrp="1"/>
          </p:cNvSpPr>
          <p:nvPr>
            <p:ph idx="1"/>
          </p:nvPr>
        </p:nvSpPr>
        <p:spPr/>
        <p:txBody>
          <a:bodyPr/>
          <a:lstStyle/>
          <a:p>
            <a:pPr lvl="1"/>
            <a:r>
              <a:rPr lang="en-US" dirty="0" smtClean="0"/>
              <a:t>While the State covers most of the cost to employee health coverage, employees must also make a monthly salary based contribution.  </a:t>
            </a:r>
          </a:p>
          <a:p>
            <a:endParaRPr lang="en-US" dirty="0" smtClean="0"/>
          </a:p>
          <a:p>
            <a:pPr lvl="1"/>
            <a:r>
              <a:rPr lang="en-US" dirty="0" smtClean="0"/>
              <a:t>Employees who are working </a:t>
            </a:r>
            <a:r>
              <a:rPr lang="en-US" b="1" i="1" u="sng" dirty="0" smtClean="0"/>
              <a:t>less than 100% </a:t>
            </a:r>
            <a:r>
              <a:rPr lang="en-US" dirty="0" smtClean="0"/>
              <a:t>will pay a portion of the State costs.  Please contact the Human Resource Benefits office for premium rates as the following rates will not apply to you.  </a:t>
            </a:r>
            <a:endParaRPr lang="en-US" dirty="0"/>
          </a:p>
        </p:txBody>
      </p:sp>
      <p:sp>
        <p:nvSpPr>
          <p:cNvPr id="4" name="Slide Number Placeholder 3"/>
          <p:cNvSpPr>
            <a:spLocks noGrp="1"/>
          </p:cNvSpPr>
          <p:nvPr>
            <p:ph type="sldNum" sz="quarter" idx="12"/>
          </p:nvPr>
        </p:nvSpPr>
        <p:spPr/>
        <p:txBody>
          <a:bodyPr/>
          <a:lstStyle/>
          <a:p>
            <a:fld id="{E8E1667A-16DA-4174-BA47-06C643409F62}" type="slidenum">
              <a:rPr lang="en-US" smtClean="0"/>
              <a:pPr/>
              <a:t>95</a:t>
            </a:fld>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Insurance Costs</a:t>
            </a:r>
            <a:r>
              <a:rPr lang="en-US" dirty="0" smtClean="0"/>
              <a:t/>
            </a:r>
            <a:br>
              <a:rPr lang="en-US" dirty="0" smtClean="0"/>
            </a:br>
            <a:r>
              <a:rPr lang="en-US" dirty="0" smtClean="0"/>
              <a:t>Employee Monthly Contributions</a:t>
            </a:r>
            <a:endParaRPr lang="en-US" dirty="0"/>
          </a:p>
        </p:txBody>
      </p:sp>
      <p:sp>
        <p:nvSpPr>
          <p:cNvPr id="3" name="Slide Number Placeholder 2"/>
          <p:cNvSpPr>
            <a:spLocks noGrp="1"/>
          </p:cNvSpPr>
          <p:nvPr>
            <p:ph type="sldNum" sz="quarter" idx="12"/>
          </p:nvPr>
        </p:nvSpPr>
        <p:spPr/>
        <p:txBody>
          <a:bodyPr/>
          <a:lstStyle/>
          <a:p>
            <a:fld id="{E8E1667A-16DA-4174-BA47-06C643409F62}" type="slidenum">
              <a:rPr lang="en-US" smtClean="0"/>
              <a:pPr/>
              <a:t>96</a:t>
            </a:fld>
            <a:endParaRPr lang="en-US" dirty="0"/>
          </a:p>
        </p:txBody>
      </p:sp>
      <p:pic>
        <p:nvPicPr>
          <p:cNvPr id="5" name="Picture 4"/>
          <p:cNvPicPr>
            <a:picLocks noChangeAspect="1"/>
          </p:cNvPicPr>
          <p:nvPr/>
        </p:nvPicPr>
        <p:blipFill>
          <a:blip r:embed="rId3"/>
          <a:stretch>
            <a:fillRect/>
          </a:stretch>
        </p:blipFill>
        <p:spPr>
          <a:xfrm>
            <a:off x="216337" y="2325044"/>
            <a:ext cx="8719462" cy="2700671"/>
          </a:xfrm>
          <a:prstGeom prst="rect">
            <a:avLst/>
          </a:prstGeom>
        </p:spPr>
      </p:pic>
      <p:sp>
        <p:nvSpPr>
          <p:cNvPr id="6" name="Content Placeholder 5"/>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Insurance Costs</a:t>
            </a:r>
            <a:r>
              <a:rPr lang="en-US" dirty="0" smtClean="0"/>
              <a:t/>
            </a:r>
            <a:br>
              <a:rPr lang="en-US" dirty="0" smtClean="0"/>
            </a:br>
            <a:r>
              <a:rPr lang="en-US" dirty="0" smtClean="0"/>
              <a:t>Dependent Monthly Contributions</a:t>
            </a:r>
            <a:endParaRPr lang="en-US" dirty="0"/>
          </a:p>
        </p:txBody>
      </p:sp>
      <p:sp>
        <p:nvSpPr>
          <p:cNvPr id="3" name="Slide Number Placeholder 2"/>
          <p:cNvSpPr>
            <a:spLocks noGrp="1"/>
          </p:cNvSpPr>
          <p:nvPr>
            <p:ph type="sldNum" sz="quarter" idx="12"/>
          </p:nvPr>
        </p:nvSpPr>
        <p:spPr/>
        <p:txBody>
          <a:bodyPr/>
          <a:lstStyle/>
          <a:p>
            <a:fld id="{E8E1667A-16DA-4174-BA47-06C643409F62}" type="slidenum">
              <a:rPr lang="en-US" smtClean="0"/>
              <a:pPr/>
              <a:t>97</a:t>
            </a:fld>
            <a:endParaRPr lang="en-US" dirty="0"/>
          </a:p>
        </p:txBody>
      </p:sp>
      <p:pic>
        <p:nvPicPr>
          <p:cNvPr id="6" name="Content Placeholder 5"/>
          <p:cNvPicPr>
            <a:picLocks noGrp="1" noChangeAspect="1"/>
          </p:cNvPicPr>
          <p:nvPr>
            <p:ph idx="1"/>
          </p:nvPr>
        </p:nvPicPr>
        <p:blipFill>
          <a:blip r:embed="rId3"/>
          <a:stretch>
            <a:fillRect/>
          </a:stretch>
        </p:blipFill>
        <p:spPr>
          <a:xfrm>
            <a:off x="304800" y="2209800"/>
            <a:ext cx="8610600" cy="2328050"/>
          </a:xfrm>
          <a:prstGeom prst="rect">
            <a:avLst/>
          </a:prstGeom>
        </p:spPr>
      </p:pic>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Quality Care Health Plan</a:t>
            </a:r>
            <a:endParaRPr lang="en-US" dirty="0"/>
          </a:p>
        </p:txBody>
      </p:sp>
      <p:sp>
        <p:nvSpPr>
          <p:cNvPr id="3" name="Subtitle 2"/>
          <p:cNvSpPr>
            <a:spLocks noGrp="1"/>
          </p:cNvSpPr>
          <p:nvPr>
            <p:ph type="subTitle" idx="1"/>
          </p:nvPr>
        </p:nvSpPr>
        <p:spPr>
          <a:xfrm>
            <a:off x="533400" y="3228536"/>
            <a:ext cx="7854696" cy="3248464"/>
          </a:xfrm>
        </p:spPr>
        <p:txBody>
          <a:bodyPr>
            <a:normAutofit/>
          </a:bodyPr>
          <a:lstStyle/>
          <a:p>
            <a:r>
              <a:rPr lang="en-US" sz="1800" dirty="0" smtClean="0">
                <a:solidFill>
                  <a:schemeClr val="bg1"/>
                </a:solidFill>
              </a:rPr>
              <a:t>AETNA PPO</a:t>
            </a:r>
          </a:p>
          <a:p>
            <a:r>
              <a:rPr lang="en-US" sz="1800" dirty="0" smtClean="0">
                <a:solidFill>
                  <a:schemeClr val="bg1"/>
                </a:solidFill>
              </a:rPr>
              <a:t>QCHP Group #: 285658</a:t>
            </a:r>
          </a:p>
          <a:p>
            <a:r>
              <a:rPr lang="en-US" sz="1800" dirty="0" smtClean="0">
                <a:solidFill>
                  <a:schemeClr val="bg1"/>
                </a:solidFill>
              </a:rPr>
              <a:t>1-855-339-9731 (nationwide)</a:t>
            </a:r>
          </a:p>
          <a:p>
            <a:r>
              <a:rPr lang="en-US" sz="1800" dirty="0" smtClean="0">
                <a:solidFill>
                  <a:schemeClr val="bg1"/>
                </a:solidFill>
              </a:rPr>
              <a:t>1-800-628-3323 (TDD/TTY)</a:t>
            </a:r>
          </a:p>
          <a:p>
            <a:r>
              <a:rPr lang="en-US" sz="1800" dirty="0" smtClean="0">
                <a:solidFill>
                  <a:schemeClr val="bg1"/>
                </a:solidFill>
              </a:rPr>
              <a:t>www.aetnastateofil.com</a:t>
            </a:r>
            <a:endParaRPr lang="en-US" sz="1800" dirty="0">
              <a:solidFill>
                <a:schemeClr val="bg1"/>
              </a:solidFill>
            </a:endParaRPr>
          </a:p>
        </p:txBody>
      </p:sp>
      <p:sp>
        <p:nvSpPr>
          <p:cNvPr id="4" name="Slide Number Placeholder 3"/>
          <p:cNvSpPr>
            <a:spLocks noGrp="1"/>
          </p:cNvSpPr>
          <p:nvPr>
            <p:ph type="sldNum" sz="quarter" idx="12"/>
          </p:nvPr>
        </p:nvSpPr>
        <p:spPr/>
        <p:txBody>
          <a:bodyPr/>
          <a:lstStyle/>
          <a:p>
            <a:fld id="{E8E1667A-16DA-4174-BA47-06C643409F62}" type="slidenum">
              <a:rPr lang="en-US" smtClean="0"/>
              <a:pPr/>
              <a:t>98</a:t>
            </a:fld>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Quality Care Health Plan</a:t>
            </a:r>
            <a:br>
              <a:rPr lang="en-US" dirty="0" smtClean="0"/>
            </a:br>
            <a:r>
              <a:rPr lang="en-US" dirty="0" smtClean="0"/>
              <a:t>(QCHP)(Aetna PPO)</a:t>
            </a:r>
            <a:endParaRPr lang="en-US" dirty="0"/>
          </a:p>
        </p:txBody>
      </p:sp>
      <p:sp>
        <p:nvSpPr>
          <p:cNvPr id="3" name="Content Placeholder 2"/>
          <p:cNvSpPr>
            <a:spLocks noGrp="1"/>
          </p:cNvSpPr>
          <p:nvPr>
            <p:ph idx="1"/>
          </p:nvPr>
        </p:nvSpPr>
        <p:spPr/>
        <p:txBody>
          <a:bodyPr>
            <a:normAutofit/>
          </a:bodyPr>
          <a:lstStyle/>
          <a:p>
            <a:pPr lvl="1"/>
            <a:r>
              <a:rPr lang="en-US" dirty="0" smtClean="0"/>
              <a:t>Under QCHP (Administered by Aetna),  plan participants may choose any physician or hospital for medical services;  however, plan participants will receive enhanced benefits, resulting in lower out-of-pocket costs when receiving services from a QCHP network provider. </a:t>
            </a:r>
          </a:p>
          <a:p>
            <a:pPr lvl="1"/>
            <a:r>
              <a:rPr lang="en-US" dirty="0" smtClean="0"/>
              <a:t>QCHP has a nationwide network of physicians, hospitals and ancillary providers. </a:t>
            </a:r>
          </a:p>
          <a:p>
            <a:pPr lvl="1"/>
            <a:r>
              <a:rPr lang="en-US" dirty="0"/>
              <a:t>To search:  https://www2.illinois.gov/cms/personnel/benefits/pages/healthplanproviderdirectories.aspx</a:t>
            </a:r>
          </a:p>
        </p:txBody>
      </p:sp>
      <p:sp>
        <p:nvSpPr>
          <p:cNvPr id="4" name="Slide Number Placeholder 3"/>
          <p:cNvSpPr>
            <a:spLocks noGrp="1"/>
          </p:cNvSpPr>
          <p:nvPr>
            <p:ph type="sldNum" sz="quarter" idx="12"/>
          </p:nvPr>
        </p:nvSpPr>
        <p:spPr/>
        <p:txBody>
          <a:bodyPr/>
          <a:lstStyle/>
          <a:p>
            <a:fld id="{E8E1667A-16DA-4174-BA47-06C643409F62}" type="slidenum">
              <a:rPr lang="en-US" smtClean="0"/>
              <a:pPr/>
              <a:t>99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5307</TotalTime>
  <Words>13989</Words>
  <Application>Microsoft Office PowerPoint</Application>
  <PresentationFormat>On-screen Show (4:3)</PresentationFormat>
  <Paragraphs>1692</Paragraphs>
  <Slides>161</Slides>
  <Notes>154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161</vt:i4>
      </vt:variant>
    </vt:vector>
  </HeadingPairs>
  <TitlesOfParts>
    <vt:vector size="169" baseType="lpstr">
      <vt:lpstr>Arial</vt:lpstr>
      <vt:lpstr>Calibri</vt:lpstr>
      <vt:lpstr>Calibri Light</vt:lpstr>
      <vt:lpstr>Gill Sans MT</vt:lpstr>
      <vt:lpstr>Wingdings</vt:lpstr>
      <vt:lpstr>Wingdings 2</vt:lpstr>
      <vt:lpstr>Custom Design</vt:lpstr>
      <vt:lpstr>Dividend</vt:lpstr>
      <vt:lpstr>SIUC New Employee  Orientation</vt:lpstr>
      <vt:lpstr>Employee Benefits Staff</vt:lpstr>
      <vt:lpstr>SIU Credit Union</vt:lpstr>
      <vt:lpstr>Optional Benefit Programs “CU at Work” Program</vt:lpstr>
      <vt:lpstr>Important Information</vt:lpstr>
      <vt:lpstr>Important Information, Time Limits &amp; Responsibilities Important Information</vt:lpstr>
      <vt:lpstr>Time Limits</vt:lpstr>
      <vt:lpstr>Important Information, Time Limits &amp; Responsibilities Benefit Enrollment Time Limits</vt:lpstr>
      <vt:lpstr>Social Security </vt:lpstr>
      <vt:lpstr>Important Information, Time Limits &amp; Responsibilities Special Notice Regarding Social Security</vt:lpstr>
      <vt:lpstr>State Universities Retirement System</vt:lpstr>
      <vt:lpstr>Retirement Benefits SURS</vt:lpstr>
      <vt:lpstr>Retirement Benefits SURS – Plan Election</vt:lpstr>
      <vt:lpstr>Retirement Benefits SURS – Plan Election</vt:lpstr>
      <vt:lpstr>Retirement Benefits SURS – Plan Election</vt:lpstr>
      <vt:lpstr>Retirement Benefits SURS – Making Your Election</vt:lpstr>
      <vt:lpstr>Retirement Benefits SURS</vt:lpstr>
      <vt:lpstr>Retirement Benefits SURS</vt:lpstr>
      <vt:lpstr>Tier I and Tier II</vt:lpstr>
      <vt:lpstr>Traditional Contributions</vt:lpstr>
      <vt:lpstr>Portable Contributions</vt:lpstr>
      <vt:lpstr>SMP Contributions</vt:lpstr>
      <vt:lpstr>Contributions and Salary Limits</vt:lpstr>
      <vt:lpstr>Contributions and Salary Limits</vt:lpstr>
      <vt:lpstr>Retirement Benefits SURS - Disability</vt:lpstr>
      <vt:lpstr>Retirement Benefits SURS - Disability</vt:lpstr>
      <vt:lpstr>Voluntary Supplemental Long Term Disability Plan (LTD)</vt:lpstr>
      <vt:lpstr>Optional Benefit Programs Prudential LTD</vt:lpstr>
      <vt:lpstr>Optional Benefit Programs Prudential LTD</vt:lpstr>
      <vt:lpstr>Optional Benefit Programs Prudential LTD</vt:lpstr>
      <vt:lpstr>Optional Benefit Programs Prudential LTD</vt:lpstr>
      <vt:lpstr>Optional Benefit Programs Prudential LTD</vt:lpstr>
      <vt:lpstr>Tax Sheltered Annuities (TSA)</vt:lpstr>
      <vt:lpstr>Optional Benefit Programs Tax Sheltered Annuities</vt:lpstr>
      <vt:lpstr>Supplemental Retirement Plans  Approved Vendors</vt:lpstr>
      <vt:lpstr>Optional Benefit Programs Tax Sheltered Annuities</vt:lpstr>
      <vt:lpstr>State of Illinois Deferred Compensation Plan</vt:lpstr>
      <vt:lpstr>Optional Benefit Programs Deferred Compensation Plan</vt:lpstr>
      <vt:lpstr>Optional Benefits Programs Deferred Compensation Plan</vt:lpstr>
      <vt:lpstr>Optional Benefits Programs Deferred Compensation Plan</vt:lpstr>
      <vt:lpstr>Optional Benefit Programs Deferred Compensation Plan</vt:lpstr>
      <vt:lpstr>Workers’ Compensation</vt:lpstr>
      <vt:lpstr>Workers’ Compensation Program</vt:lpstr>
      <vt:lpstr>Flexible Spending Accounts (FSA)</vt:lpstr>
      <vt:lpstr>Optional Benefit Programs What is an FSA?</vt:lpstr>
      <vt:lpstr>Optional Benefit Programs FSA Types</vt:lpstr>
      <vt:lpstr>Optional Benefit Programs FSA Account Information</vt:lpstr>
      <vt:lpstr>Optional Benefit Programs FSA – NEW Carryover</vt:lpstr>
      <vt:lpstr>Optional Benefit Programs Effective Dates of FSA</vt:lpstr>
      <vt:lpstr>Optional Benefit Programs Enrollment &amp; Re-enrollment</vt:lpstr>
      <vt:lpstr>Optional Benefit Programs Payment Card for MCAP</vt:lpstr>
      <vt:lpstr>Online and Mobile Claims Submission</vt:lpstr>
      <vt:lpstr>FSA Claim Reimbursements</vt:lpstr>
      <vt:lpstr>Optional Benefit Programs Flex Spending while on a Leave</vt:lpstr>
      <vt:lpstr>PayFlex Health Saving Account </vt:lpstr>
      <vt:lpstr>Prorate</vt:lpstr>
      <vt:lpstr>Prorate</vt:lpstr>
      <vt:lpstr>Insurance Benefits</vt:lpstr>
      <vt:lpstr>State of Illinois Employee Benefits</vt:lpstr>
      <vt:lpstr>www.mybenefits.Illinois.gov</vt:lpstr>
      <vt:lpstr>Employee Eligibility</vt:lpstr>
      <vt:lpstr>Opt Out</vt:lpstr>
      <vt:lpstr>Waive Insurance Coverage</vt:lpstr>
      <vt:lpstr>Benefit Statements</vt:lpstr>
      <vt:lpstr>Dependent Coverage </vt:lpstr>
      <vt:lpstr>Eligible Dependents</vt:lpstr>
      <vt:lpstr>Eligible Dependents</vt:lpstr>
      <vt:lpstr>Eligible Dependents</vt:lpstr>
      <vt:lpstr>Dependents</vt:lpstr>
      <vt:lpstr>State of Illinois Health, Dental, Vision, Mental Health and Life Insurance Coverage</vt:lpstr>
      <vt:lpstr>Vision Coverage EyeMed</vt:lpstr>
      <vt:lpstr>Vision Coverage EyeMed</vt:lpstr>
      <vt:lpstr>Vision Coverage EyeMed Summary</vt:lpstr>
      <vt:lpstr>Vision Coverage EyeMed</vt:lpstr>
      <vt:lpstr>Vision Coverage Using EyeMed</vt:lpstr>
      <vt:lpstr> Mental Health</vt:lpstr>
      <vt:lpstr>Mental Health Magellan Behavioral Health (QCHP)</vt:lpstr>
      <vt:lpstr>Mental Health Magellan Behavioral Health</vt:lpstr>
      <vt:lpstr>Mental Health Magellan Behavioral Health</vt:lpstr>
      <vt:lpstr>Mental Health Managed Care Plans (HMO &amp; OAP)</vt:lpstr>
      <vt:lpstr>Mental Health Employee Assistance Program</vt:lpstr>
      <vt:lpstr>Mental Health Personal Support Program</vt:lpstr>
      <vt:lpstr>Quality Care Dental Plan</vt:lpstr>
      <vt:lpstr>Quality Care Dental Plan Delta Dental</vt:lpstr>
      <vt:lpstr>Quality Care Dental Plan Delta Dental</vt:lpstr>
      <vt:lpstr>Quality Care Dental Plan Delta Dental - Rates</vt:lpstr>
      <vt:lpstr>Quality Care Dental Plan Delta Dental</vt:lpstr>
      <vt:lpstr>Quality Care Dental Plan Delta Dental – In Network</vt:lpstr>
      <vt:lpstr>Quality Care Dental Plan Delta Dental – Out of Network</vt:lpstr>
      <vt:lpstr>Quality Care Dental Plan Delta Dental – Deductible and Plan Year Maximums</vt:lpstr>
      <vt:lpstr>Quality Care Dental Plan Delta Dental - Pretreatment</vt:lpstr>
      <vt:lpstr>Quality Care Dental Plan Delta Dental</vt:lpstr>
      <vt:lpstr>Health Plans</vt:lpstr>
      <vt:lpstr>General Information</vt:lpstr>
      <vt:lpstr>Insurance Costs</vt:lpstr>
      <vt:lpstr>Insurance Costs Employee Monthly Contributions</vt:lpstr>
      <vt:lpstr>Insurance Costs Dependent Monthly Contributions</vt:lpstr>
      <vt:lpstr>Quality Care Health Plan</vt:lpstr>
      <vt:lpstr>Quality Care Health Plan (QCHP)(Aetna PPO)</vt:lpstr>
      <vt:lpstr>Quality Care Health Plan (QCHP)(Aetna PPO)</vt:lpstr>
      <vt:lpstr>Quality Care Health Plan (QCHP) (Aetna PPO) Annual Deductibles</vt:lpstr>
      <vt:lpstr>Quality Care Health Plan (QCHP) (Aetna PPO) Deductibles</vt:lpstr>
      <vt:lpstr>Quality Care Health Plan (QCHP) (Aetna PPO) Out of Pocket Maximums</vt:lpstr>
      <vt:lpstr>Quality Care Health Plan (QCHP) (Aetna PPO) Out of Pocket Maximums</vt:lpstr>
      <vt:lpstr>Managed Care Plans</vt:lpstr>
      <vt:lpstr>FY2021 Managed Care Plans</vt:lpstr>
      <vt:lpstr>Managed Care HMO Plans Health Maintenance Organizations (HMO)</vt:lpstr>
      <vt:lpstr>Managed Care HMO Plans Health Maintenance Organizations (HMO)</vt:lpstr>
      <vt:lpstr>Managed Care HMO Plans Health Maintenance Organization</vt:lpstr>
      <vt:lpstr>HMO Out-of-Pocket Maximums</vt:lpstr>
      <vt:lpstr>Open Access Plans</vt:lpstr>
      <vt:lpstr>Managed Care OAP Plans FY2021 Managed Care Plans</vt:lpstr>
      <vt:lpstr>Managed Care OAP Plans  Open Access Plans (OAPs)</vt:lpstr>
      <vt:lpstr>Managed Care OAP Plans  Open Access Plans (OAPs)</vt:lpstr>
      <vt:lpstr>Managed Care OAP Plans  Open Access Plans (OAPs)</vt:lpstr>
      <vt:lpstr>Managed Care OAP Plans  Open Access Plans (OAPs)</vt:lpstr>
      <vt:lpstr>Managed Care OAP Plans  Open Access Plans (OAPs) Tier I</vt:lpstr>
      <vt:lpstr>OAP  Out of Pocket Maximums</vt:lpstr>
      <vt:lpstr>Consumer driven Health Plan (CDHP) Benefits</vt:lpstr>
      <vt:lpstr>Consumer Driven Health Plans (CDHP)</vt:lpstr>
      <vt:lpstr>Consumer Driven Health Plan Deductibles</vt:lpstr>
      <vt:lpstr>CDHP  Out of Pocket Maximums</vt:lpstr>
      <vt:lpstr>Prescription Drug Benefits</vt:lpstr>
      <vt:lpstr>Prescription Drug Benefit</vt:lpstr>
      <vt:lpstr>Prescription Drug Benefit  Prescriptions</vt:lpstr>
      <vt:lpstr>Prescription Drug Benefit  Prescription Manager</vt:lpstr>
      <vt:lpstr>Prescription Drug Benefit  Prescription Manager</vt:lpstr>
      <vt:lpstr>Prescription Drug Benefit  Prescription Manager</vt:lpstr>
      <vt:lpstr>Prescription Drug Benefit  Prescription Manager</vt:lpstr>
      <vt:lpstr>Self-insured Plans QCHP, HealthLink OAP &amp; Aetna OAP</vt:lpstr>
      <vt:lpstr>Self-insured Plans QCHP, HealthLink OAP &amp; Aetna OAP</vt:lpstr>
      <vt:lpstr>Self-insured Plans QCHP, HealthLink OAP &amp; Aetna OAP</vt:lpstr>
      <vt:lpstr>State Life Insurance</vt:lpstr>
      <vt:lpstr>Securian Financial/Minnesota Life Life Coverage</vt:lpstr>
      <vt:lpstr>Securian Financial/Minnesota Life Life Coverage</vt:lpstr>
      <vt:lpstr>Securian Financial/Minnesota Life Life Coverage</vt:lpstr>
      <vt:lpstr>Securian Financial/Minnesota Life Life Coverage</vt:lpstr>
      <vt:lpstr>Securian Financial/Minnesota Life Life Coverage</vt:lpstr>
      <vt:lpstr> Securian Financial/Minnesota Life Life Coverage</vt:lpstr>
      <vt:lpstr>Minnesota Life Life Coverage</vt:lpstr>
      <vt:lpstr>VOYA Term Life Insurance</vt:lpstr>
      <vt:lpstr>VOYA Voluntary Term Life Insurance</vt:lpstr>
      <vt:lpstr>VOYA Voluntary Term Life Insurance</vt:lpstr>
      <vt:lpstr>VOYA Voluntary Term Life Insurance</vt:lpstr>
      <vt:lpstr>VOYA Voluntary Term Life Insurance</vt:lpstr>
      <vt:lpstr>VOYA Voluntary Term Life Insurance</vt:lpstr>
      <vt:lpstr>VOYA Voluntary Term Life Insurance</vt:lpstr>
      <vt:lpstr>Benefit Change Periods</vt:lpstr>
      <vt:lpstr>Benefits Choice Period Annual Benefit Change Period</vt:lpstr>
      <vt:lpstr>Benefits Choice Period  Annual Benefit Change Period</vt:lpstr>
      <vt:lpstr>Mid-Year Change</vt:lpstr>
      <vt:lpstr>Examples Qualifying Change of Status</vt:lpstr>
      <vt:lpstr>How to make changes</vt:lpstr>
      <vt:lpstr>Leave of Absence</vt:lpstr>
      <vt:lpstr>Leave of Absences</vt:lpstr>
      <vt:lpstr>Leave of Absence</vt:lpstr>
      <vt:lpstr>Member Responsibilities</vt:lpstr>
      <vt:lpstr>Member Responsibilities</vt:lpstr>
      <vt:lpstr>Enrollment</vt:lpstr>
      <vt:lpstr>Enrolling or Opting Out</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SIUC New Employee  Orientation</dc:title>
  <dc:creator>SIU850079648</dc:creator>
  <cp:lastModifiedBy>Sneed, Vanessa A</cp:lastModifiedBy>
  <cp:revision>503</cp:revision>
  <cp:lastPrinted>2020-07-21T13:42:52Z</cp:lastPrinted>
  <dcterms:created xsi:type="dcterms:W3CDTF">2013-06-28T16:04:00Z</dcterms:created>
  <dcterms:modified xsi:type="dcterms:W3CDTF">2020-08-28T16:53:09Z</dcterms:modified>
</cp:coreProperties>
</file>