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8"/>
  </p:notesMasterIdLst>
  <p:handoutMasterIdLst>
    <p:handoutMasterId r:id="rId29"/>
  </p:handoutMasterIdLst>
  <p:sldIdLst>
    <p:sldId id="300" r:id="rId2"/>
    <p:sldId id="301" r:id="rId3"/>
    <p:sldId id="302" r:id="rId4"/>
    <p:sldId id="342" r:id="rId5"/>
    <p:sldId id="303" r:id="rId6"/>
    <p:sldId id="308" r:id="rId7"/>
    <p:sldId id="309" r:id="rId8"/>
    <p:sldId id="310" r:id="rId9"/>
    <p:sldId id="311" r:id="rId10"/>
    <p:sldId id="312" r:id="rId11"/>
    <p:sldId id="313" r:id="rId12"/>
    <p:sldId id="314" r:id="rId13"/>
    <p:sldId id="315" r:id="rId14"/>
    <p:sldId id="316" r:id="rId15"/>
    <p:sldId id="317" r:id="rId16"/>
    <p:sldId id="318" r:id="rId17"/>
    <p:sldId id="319" r:id="rId18"/>
    <p:sldId id="322" r:id="rId19"/>
    <p:sldId id="323" r:id="rId20"/>
    <p:sldId id="324" r:id="rId21"/>
    <p:sldId id="325" r:id="rId22"/>
    <p:sldId id="326" r:id="rId23"/>
    <p:sldId id="327" r:id="rId24"/>
    <p:sldId id="328" r:id="rId25"/>
    <p:sldId id="330" r:id="rId26"/>
    <p:sldId id="332"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66" autoAdjust="0"/>
    <p:restoredTop sz="94660"/>
  </p:normalViewPr>
  <p:slideViewPr>
    <p:cSldViewPr snapToGrid="0">
      <p:cViewPr varScale="1">
        <p:scale>
          <a:sx n="81" d="100"/>
          <a:sy n="81" d="100"/>
        </p:scale>
        <p:origin x="504" y="90"/>
      </p:cViewPr>
      <p:guideLst/>
    </p:cSldViewPr>
  </p:slideViewPr>
  <p:notesTextViewPr>
    <p:cViewPr>
      <p:scale>
        <a:sx n="1" d="1"/>
        <a:sy n="1" d="1"/>
      </p:scale>
      <p:origin x="0" y="0"/>
    </p:cViewPr>
  </p:notesTextViewPr>
  <p:sorterViewPr>
    <p:cViewPr>
      <p:scale>
        <a:sx n="100" d="100"/>
        <a:sy n="100" d="100"/>
      </p:scale>
      <p:origin x="0" y="-3485"/>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FCAD5A2-922F-4D7E-8310-541C90E1AE6B}" type="datetimeFigureOut">
              <a:rPr lang="en-US" smtClean="0"/>
              <a:t>6/30/2025</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55A9ECBC-B17E-4772-9658-EC69F957F909}" type="slidenum">
              <a:rPr lang="en-US" smtClean="0"/>
              <a:t>‹#›</a:t>
            </a:fld>
            <a:endParaRPr lang="en-US"/>
          </a:p>
        </p:txBody>
      </p:sp>
    </p:spTree>
    <p:extLst>
      <p:ext uri="{BB962C8B-B14F-4D97-AF65-F5344CB8AC3E}">
        <p14:creationId xmlns:p14="http://schemas.microsoft.com/office/powerpoint/2010/main" val="15728407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E63C8A3-7060-407A-9ABC-6748E4AC0842}" type="datetimeFigureOut">
              <a:rPr lang="en-US" smtClean="0"/>
              <a:t>6/30/2025</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285DD61-36FD-41AD-9C0B-3BFA6D473376}" type="slidenum">
              <a:rPr lang="en-US" smtClean="0"/>
              <a:t>‹#›</a:t>
            </a:fld>
            <a:endParaRPr lang="en-US"/>
          </a:p>
        </p:txBody>
      </p:sp>
    </p:spTree>
    <p:extLst>
      <p:ext uri="{BB962C8B-B14F-4D97-AF65-F5344CB8AC3E}">
        <p14:creationId xmlns:p14="http://schemas.microsoft.com/office/powerpoint/2010/main" val="1650608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39F6EEB7-F4C9-4CF2-867E-5B11975A7095}" type="slidenum">
              <a:rPr lang="en-US" altLang="en-US" smtClean="0">
                <a:latin typeface="Arial" panose="020B0604020202020204" pitchFamily="34" charset="0"/>
              </a:rPr>
              <a:pPr/>
              <a:t>1</a:t>
            </a:fld>
            <a:endParaRPr lang="en-US" altLang="en-US">
              <a:latin typeface="Arial" panose="020B0604020202020204" pitchFamily="34" charset="0"/>
            </a:endParaRPr>
          </a:p>
        </p:txBody>
      </p:sp>
      <p:sp>
        <p:nvSpPr>
          <p:cNvPr id="6147" name="Rectangle 2"/>
          <p:cNvSpPr>
            <a:spLocks noGrp="1" noRot="1" noChangeAspect="1" noChangeArrowheads="1" noTextEdit="1"/>
          </p:cNvSpPr>
          <p:nvPr>
            <p:ph type="sldImg"/>
          </p:nvPr>
        </p:nvSpPr>
        <p:spPr>
          <a:xfrm>
            <a:off x="1106488" y="698500"/>
            <a:ext cx="4648200" cy="3486150"/>
          </a:xfrm>
          <a:ln/>
        </p:spPr>
      </p:sp>
      <p:sp>
        <p:nvSpPr>
          <p:cNvPr id="6148"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i="1">
              <a:latin typeface="Arial" panose="020B0604020202020204" pitchFamily="34" charset="0"/>
            </a:endParaRPr>
          </a:p>
        </p:txBody>
      </p:sp>
    </p:spTree>
    <p:extLst>
      <p:ext uri="{BB962C8B-B14F-4D97-AF65-F5344CB8AC3E}">
        <p14:creationId xmlns:p14="http://schemas.microsoft.com/office/powerpoint/2010/main" val="35593836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8980E8BF-5498-4103-8B9F-67AA9793BA88}" type="slidenum">
              <a:rPr lang="en-US" altLang="en-US" smtClean="0">
                <a:latin typeface="Arial" panose="020B0604020202020204" pitchFamily="34" charset="0"/>
              </a:rPr>
              <a:pPr/>
              <a:t>10</a:t>
            </a:fld>
            <a:endParaRPr lang="en-US" altLang="en-US">
              <a:latin typeface="Arial" panose="020B0604020202020204" pitchFamily="34" charset="0"/>
            </a:endParaRPr>
          </a:p>
        </p:txBody>
      </p:sp>
      <p:sp>
        <p:nvSpPr>
          <p:cNvPr id="30723" name="Rectangle 2"/>
          <p:cNvSpPr>
            <a:spLocks noGrp="1" noRot="1" noChangeAspect="1" noChangeArrowheads="1" noTextEdit="1"/>
          </p:cNvSpPr>
          <p:nvPr>
            <p:ph type="sldImg"/>
          </p:nvPr>
        </p:nvSpPr>
        <p:spPr>
          <a:xfrm>
            <a:off x="1106488" y="698500"/>
            <a:ext cx="4648200" cy="3486150"/>
          </a:xfrm>
          <a:ln/>
        </p:spPr>
      </p:sp>
      <p:sp>
        <p:nvSpPr>
          <p:cNvPr id="30724"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0414795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285DD61-36FD-41AD-9C0B-3BFA6D473376}" type="slidenum">
              <a:rPr lang="en-US" smtClean="0"/>
              <a:t>11</a:t>
            </a:fld>
            <a:endParaRPr lang="en-US"/>
          </a:p>
        </p:txBody>
      </p:sp>
    </p:spTree>
    <p:extLst>
      <p:ext uri="{BB962C8B-B14F-4D97-AF65-F5344CB8AC3E}">
        <p14:creationId xmlns:p14="http://schemas.microsoft.com/office/powerpoint/2010/main" val="20587000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178D427E-35AD-4146-B1AD-BE059DEC9E45}" type="slidenum">
              <a:rPr lang="en-US" altLang="en-US" smtClean="0">
                <a:latin typeface="Arial" panose="020B0604020202020204" pitchFamily="34" charset="0"/>
              </a:rPr>
              <a:pPr/>
              <a:t>12</a:t>
            </a:fld>
            <a:endParaRPr lang="en-US" altLang="en-US">
              <a:latin typeface="Arial" panose="020B0604020202020204" pitchFamily="34" charset="0"/>
            </a:endParaRPr>
          </a:p>
        </p:txBody>
      </p:sp>
      <p:sp>
        <p:nvSpPr>
          <p:cNvPr id="33795" name="Rectangle 2"/>
          <p:cNvSpPr>
            <a:spLocks noGrp="1" noRot="1" noChangeAspect="1" noChangeArrowheads="1" noTextEdit="1"/>
          </p:cNvSpPr>
          <p:nvPr>
            <p:ph type="sldImg"/>
          </p:nvPr>
        </p:nvSpPr>
        <p:spPr>
          <a:xfrm>
            <a:off x="1106488" y="698500"/>
            <a:ext cx="4648200" cy="3486150"/>
          </a:xfrm>
          <a:ln/>
        </p:spPr>
      </p:sp>
      <p:sp>
        <p:nvSpPr>
          <p:cNvPr id="33796"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5154462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6EF539A5-6553-4EB5-8F04-BBF54A6E05A5}" type="slidenum">
              <a:rPr lang="en-US" altLang="en-US" smtClean="0">
                <a:latin typeface="Arial" panose="020B0604020202020204" pitchFamily="34" charset="0"/>
              </a:rPr>
              <a:pPr/>
              <a:t>13</a:t>
            </a:fld>
            <a:endParaRPr lang="en-US" altLang="en-US">
              <a:latin typeface="Arial" panose="020B0604020202020204" pitchFamily="34" charset="0"/>
            </a:endParaRPr>
          </a:p>
        </p:txBody>
      </p:sp>
      <p:sp>
        <p:nvSpPr>
          <p:cNvPr id="35843" name="Rectangle 2"/>
          <p:cNvSpPr>
            <a:spLocks noGrp="1" noRot="1" noChangeAspect="1" noChangeArrowheads="1" noTextEdit="1"/>
          </p:cNvSpPr>
          <p:nvPr>
            <p:ph type="sldImg"/>
          </p:nvPr>
        </p:nvSpPr>
        <p:spPr>
          <a:xfrm>
            <a:off x="1106488" y="698500"/>
            <a:ext cx="4648200" cy="3486150"/>
          </a:xfrm>
          <a:ln/>
        </p:spPr>
      </p:sp>
      <p:sp>
        <p:nvSpPr>
          <p:cNvPr id="35844"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7769987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A062AB00-7418-42DB-9C64-7BCDAD4D11DE}" type="slidenum">
              <a:rPr lang="en-US" altLang="en-US" smtClean="0">
                <a:latin typeface="Arial" panose="020B0604020202020204" pitchFamily="34" charset="0"/>
              </a:rPr>
              <a:pPr/>
              <a:t>14</a:t>
            </a:fld>
            <a:endParaRPr lang="en-US" altLang="en-US">
              <a:latin typeface="Arial" panose="020B0604020202020204" pitchFamily="34" charset="0"/>
            </a:endParaRPr>
          </a:p>
        </p:txBody>
      </p:sp>
      <p:sp>
        <p:nvSpPr>
          <p:cNvPr id="37891" name="Rectangle 2"/>
          <p:cNvSpPr>
            <a:spLocks noGrp="1" noRot="1" noChangeAspect="1" noChangeArrowheads="1" noTextEdit="1"/>
          </p:cNvSpPr>
          <p:nvPr>
            <p:ph type="sldImg"/>
          </p:nvPr>
        </p:nvSpPr>
        <p:spPr>
          <a:xfrm>
            <a:off x="1106488" y="698500"/>
            <a:ext cx="4648200" cy="3486150"/>
          </a:xfrm>
          <a:ln/>
        </p:spPr>
      </p:sp>
      <p:sp>
        <p:nvSpPr>
          <p:cNvPr id="37892"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637404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1F89C7F7-11DC-44BF-8BFC-A9AD3D0F5D94}" type="slidenum">
              <a:rPr lang="en-US" altLang="en-US" smtClean="0">
                <a:latin typeface="Arial" panose="020B0604020202020204" pitchFamily="34" charset="0"/>
              </a:rPr>
              <a:pPr/>
              <a:t>15</a:t>
            </a:fld>
            <a:endParaRPr lang="en-US" altLang="en-US">
              <a:latin typeface="Arial" panose="020B0604020202020204" pitchFamily="34" charset="0"/>
            </a:endParaRPr>
          </a:p>
        </p:txBody>
      </p:sp>
      <p:sp>
        <p:nvSpPr>
          <p:cNvPr id="39939" name="Rectangle 2"/>
          <p:cNvSpPr>
            <a:spLocks noGrp="1" noRot="1" noChangeAspect="1" noChangeArrowheads="1" noTextEdit="1"/>
          </p:cNvSpPr>
          <p:nvPr>
            <p:ph type="sldImg"/>
          </p:nvPr>
        </p:nvSpPr>
        <p:spPr>
          <a:xfrm>
            <a:off x="1106488" y="698500"/>
            <a:ext cx="4648200" cy="3486150"/>
          </a:xfrm>
          <a:ln/>
        </p:spPr>
      </p:sp>
      <p:sp>
        <p:nvSpPr>
          <p:cNvPr id="39940"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4072363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25E78C0E-DF08-45D6-B8ED-CA434C55E073}" type="slidenum">
              <a:rPr lang="en-US" altLang="en-US" smtClean="0">
                <a:latin typeface="Arial" panose="020B0604020202020204" pitchFamily="34" charset="0"/>
              </a:rPr>
              <a:pPr/>
              <a:t>16</a:t>
            </a:fld>
            <a:endParaRPr lang="en-US" altLang="en-US">
              <a:latin typeface="Arial" panose="020B0604020202020204" pitchFamily="34" charset="0"/>
            </a:endParaRPr>
          </a:p>
        </p:txBody>
      </p:sp>
      <p:sp>
        <p:nvSpPr>
          <p:cNvPr id="41987" name="Rectangle 2"/>
          <p:cNvSpPr>
            <a:spLocks noGrp="1" noRot="1" noChangeAspect="1" noChangeArrowheads="1" noTextEdit="1"/>
          </p:cNvSpPr>
          <p:nvPr>
            <p:ph type="sldImg"/>
          </p:nvPr>
        </p:nvSpPr>
        <p:spPr>
          <a:xfrm>
            <a:off x="1106488" y="698500"/>
            <a:ext cx="4648200" cy="3486150"/>
          </a:xfrm>
          <a:ln/>
        </p:spPr>
      </p:sp>
      <p:sp>
        <p:nvSpPr>
          <p:cNvPr id="41988"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4722568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2133348E-6D89-4508-86DD-D5C8033DA3B8}" type="slidenum">
              <a:rPr lang="en-US" altLang="en-US" smtClean="0">
                <a:latin typeface="Arial" panose="020B0604020202020204" pitchFamily="34" charset="0"/>
              </a:rPr>
              <a:pPr/>
              <a:t>17</a:t>
            </a:fld>
            <a:endParaRPr lang="en-US" altLang="en-US">
              <a:latin typeface="Arial" panose="020B0604020202020204" pitchFamily="34" charset="0"/>
            </a:endParaRPr>
          </a:p>
        </p:txBody>
      </p:sp>
      <p:sp>
        <p:nvSpPr>
          <p:cNvPr id="44035" name="Rectangle 2"/>
          <p:cNvSpPr>
            <a:spLocks noGrp="1" noRot="1" noChangeAspect="1" noChangeArrowheads="1" noTextEdit="1"/>
          </p:cNvSpPr>
          <p:nvPr>
            <p:ph type="sldImg"/>
          </p:nvPr>
        </p:nvSpPr>
        <p:spPr>
          <a:xfrm>
            <a:off x="1106488" y="698500"/>
            <a:ext cx="4648200" cy="3486150"/>
          </a:xfrm>
          <a:ln/>
        </p:spPr>
      </p:sp>
      <p:sp>
        <p:nvSpPr>
          <p:cNvPr id="44036"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499293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23A16667-E59E-4927-88D3-2F792A7D1E08}" type="slidenum">
              <a:rPr lang="en-US" altLang="en-US" smtClean="0">
                <a:latin typeface="Arial" panose="020B0604020202020204" pitchFamily="34" charset="0"/>
              </a:rPr>
              <a:pPr/>
              <a:t>18</a:t>
            </a:fld>
            <a:endParaRPr lang="en-US" altLang="en-US">
              <a:latin typeface="Arial" panose="020B0604020202020204" pitchFamily="34" charset="0"/>
            </a:endParaRPr>
          </a:p>
        </p:txBody>
      </p:sp>
      <p:sp>
        <p:nvSpPr>
          <p:cNvPr id="52227" name="Rectangle 2"/>
          <p:cNvSpPr>
            <a:spLocks noGrp="1" noRot="1" noChangeAspect="1" noChangeArrowheads="1" noTextEdit="1"/>
          </p:cNvSpPr>
          <p:nvPr>
            <p:ph type="sldImg"/>
          </p:nvPr>
        </p:nvSpPr>
        <p:spPr>
          <a:xfrm>
            <a:off x="1106488" y="698500"/>
            <a:ext cx="4648200" cy="3486150"/>
          </a:xfrm>
          <a:ln/>
        </p:spPr>
      </p:sp>
      <p:sp>
        <p:nvSpPr>
          <p:cNvPr id="52228"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9331699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4C05B3AF-7F32-4DFE-BEF4-7C0B027DA396}" type="slidenum">
              <a:rPr lang="en-US" altLang="en-US" smtClean="0">
                <a:latin typeface="Arial" panose="020B0604020202020204" pitchFamily="34" charset="0"/>
              </a:rPr>
              <a:pPr/>
              <a:t>19</a:t>
            </a:fld>
            <a:endParaRPr lang="en-US" altLang="en-US">
              <a:latin typeface="Arial" panose="020B0604020202020204" pitchFamily="34" charset="0"/>
            </a:endParaRPr>
          </a:p>
        </p:txBody>
      </p:sp>
      <p:sp>
        <p:nvSpPr>
          <p:cNvPr id="54275" name="Rectangle 2"/>
          <p:cNvSpPr>
            <a:spLocks noGrp="1" noRot="1" noChangeAspect="1" noChangeArrowheads="1" noTextEdit="1"/>
          </p:cNvSpPr>
          <p:nvPr>
            <p:ph type="sldImg"/>
          </p:nvPr>
        </p:nvSpPr>
        <p:spPr>
          <a:xfrm>
            <a:off x="1106488" y="698500"/>
            <a:ext cx="4648200" cy="3486150"/>
          </a:xfrm>
          <a:ln/>
        </p:spPr>
      </p:sp>
      <p:sp>
        <p:nvSpPr>
          <p:cNvPr id="54276"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7967133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5C1F46C1-8591-41CA-B80E-34EC39A52852}" type="slidenum">
              <a:rPr lang="en-US" altLang="en-US" smtClean="0">
                <a:latin typeface="Arial" panose="020B0604020202020204" pitchFamily="34" charset="0"/>
              </a:rPr>
              <a:pPr/>
              <a:t>2</a:t>
            </a:fld>
            <a:endParaRPr lang="en-US" altLang="en-US">
              <a:latin typeface="Arial" panose="020B0604020202020204" pitchFamily="34" charset="0"/>
            </a:endParaRPr>
          </a:p>
        </p:txBody>
      </p:sp>
      <p:sp>
        <p:nvSpPr>
          <p:cNvPr id="8195" name="Rectangle 2"/>
          <p:cNvSpPr>
            <a:spLocks noGrp="1" noRot="1" noChangeAspect="1" noChangeArrowheads="1" noTextEdit="1"/>
          </p:cNvSpPr>
          <p:nvPr>
            <p:ph type="sldImg"/>
          </p:nvPr>
        </p:nvSpPr>
        <p:spPr>
          <a:xfrm>
            <a:off x="1106488" y="698500"/>
            <a:ext cx="4648200" cy="3486150"/>
          </a:xfrm>
          <a:ln/>
        </p:spPr>
      </p:sp>
      <p:sp>
        <p:nvSpPr>
          <p:cNvPr id="8196"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5628326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43E69C86-B307-4168-9502-FED98E1CB020}" type="slidenum">
              <a:rPr lang="en-US" altLang="en-US" smtClean="0">
                <a:latin typeface="Arial" panose="020B0604020202020204" pitchFamily="34" charset="0"/>
              </a:rPr>
              <a:pPr/>
              <a:t>20</a:t>
            </a:fld>
            <a:endParaRPr lang="en-US" altLang="en-US">
              <a:latin typeface="Arial" panose="020B0604020202020204" pitchFamily="34" charset="0"/>
            </a:endParaRPr>
          </a:p>
        </p:txBody>
      </p:sp>
      <p:sp>
        <p:nvSpPr>
          <p:cNvPr id="56323" name="Rectangle 2"/>
          <p:cNvSpPr>
            <a:spLocks noGrp="1" noRot="1" noChangeAspect="1" noChangeArrowheads="1" noTextEdit="1"/>
          </p:cNvSpPr>
          <p:nvPr>
            <p:ph type="sldImg"/>
          </p:nvPr>
        </p:nvSpPr>
        <p:spPr>
          <a:xfrm>
            <a:off x="1106488" y="698500"/>
            <a:ext cx="4648200" cy="3486150"/>
          </a:xfrm>
          <a:ln/>
        </p:spPr>
      </p:sp>
      <p:sp>
        <p:nvSpPr>
          <p:cNvPr id="56324"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664227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E2A9B6E3-3D13-4B58-A7AC-FA3EE6A92E2C}" type="slidenum">
              <a:rPr lang="en-US" altLang="en-US" smtClean="0">
                <a:latin typeface="Arial" panose="020B0604020202020204" pitchFamily="34" charset="0"/>
              </a:rPr>
              <a:pPr/>
              <a:t>21</a:t>
            </a:fld>
            <a:endParaRPr lang="en-US" altLang="en-US">
              <a:latin typeface="Arial" panose="020B0604020202020204" pitchFamily="34" charset="0"/>
            </a:endParaRPr>
          </a:p>
        </p:txBody>
      </p:sp>
      <p:sp>
        <p:nvSpPr>
          <p:cNvPr id="58371" name="Rectangle 2"/>
          <p:cNvSpPr>
            <a:spLocks noGrp="1" noRot="1" noChangeAspect="1" noChangeArrowheads="1" noTextEdit="1"/>
          </p:cNvSpPr>
          <p:nvPr>
            <p:ph type="sldImg"/>
          </p:nvPr>
        </p:nvSpPr>
        <p:spPr>
          <a:xfrm>
            <a:off x="1106488" y="698500"/>
            <a:ext cx="4648200" cy="3486150"/>
          </a:xfrm>
          <a:ln/>
        </p:spPr>
      </p:sp>
      <p:sp>
        <p:nvSpPr>
          <p:cNvPr id="58372"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4870830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E476E539-6F38-4C71-80DB-0EEA8FE579C5}" type="slidenum">
              <a:rPr lang="en-US" altLang="en-US" smtClean="0">
                <a:latin typeface="Arial" panose="020B0604020202020204" pitchFamily="34" charset="0"/>
              </a:rPr>
              <a:pPr/>
              <a:t>22</a:t>
            </a:fld>
            <a:endParaRPr lang="en-US" altLang="en-US">
              <a:latin typeface="Arial" panose="020B0604020202020204" pitchFamily="34" charset="0"/>
            </a:endParaRPr>
          </a:p>
        </p:txBody>
      </p:sp>
      <p:sp>
        <p:nvSpPr>
          <p:cNvPr id="60419" name="Rectangle 2"/>
          <p:cNvSpPr>
            <a:spLocks noGrp="1" noRot="1" noChangeAspect="1" noChangeArrowheads="1" noTextEdit="1"/>
          </p:cNvSpPr>
          <p:nvPr>
            <p:ph type="sldImg"/>
          </p:nvPr>
        </p:nvSpPr>
        <p:spPr>
          <a:xfrm>
            <a:off x="1106488" y="698500"/>
            <a:ext cx="4648200" cy="3486150"/>
          </a:xfrm>
          <a:ln/>
        </p:spPr>
      </p:sp>
      <p:sp>
        <p:nvSpPr>
          <p:cNvPr id="60420"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0480258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AB443CD8-263F-4357-BCB0-5507CE8F7EE5}" type="slidenum">
              <a:rPr lang="en-US" altLang="en-US" smtClean="0">
                <a:latin typeface="Arial" panose="020B0604020202020204" pitchFamily="34" charset="0"/>
              </a:rPr>
              <a:pPr/>
              <a:t>23</a:t>
            </a:fld>
            <a:endParaRPr lang="en-US" altLang="en-US">
              <a:latin typeface="Arial" panose="020B0604020202020204" pitchFamily="34" charset="0"/>
            </a:endParaRPr>
          </a:p>
        </p:txBody>
      </p:sp>
      <p:sp>
        <p:nvSpPr>
          <p:cNvPr id="62467" name="Rectangle 2"/>
          <p:cNvSpPr>
            <a:spLocks noGrp="1" noRot="1" noChangeAspect="1" noChangeArrowheads="1" noTextEdit="1"/>
          </p:cNvSpPr>
          <p:nvPr>
            <p:ph type="sldImg"/>
          </p:nvPr>
        </p:nvSpPr>
        <p:spPr>
          <a:xfrm>
            <a:off x="1106488" y="698500"/>
            <a:ext cx="4648200" cy="3486150"/>
          </a:xfrm>
          <a:ln/>
        </p:spPr>
      </p:sp>
      <p:sp>
        <p:nvSpPr>
          <p:cNvPr id="62468"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4556888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EFDC2B42-BA9E-498A-9C0D-98CED1FCD4F4}" type="slidenum">
              <a:rPr lang="en-US" altLang="en-US" smtClean="0">
                <a:latin typeface="Arial" panose="020B0604020202020204" pitchFamily="34" charset="0"/>
              </a:rPr>
              <a:pPr/>
              <a:t>24</a:t>
            </a:fld>
            <a:endParaRPr lang="en-US" altLang="en-US">
              <a:latin typeface="Arial" panose="020B0604020202020204" pitchFamily="34" charset="0"/>
            </a:endParaRPr>
          </a:p>
        </p:txBody>
      </p:sp>
      <p:sp>
        <p:nvSpPr>
          <p:cNvPr id="64515" name="Rectangle 2"/>
          <p:cNvSpPr>
            <a:spLocks noGrp="1" noRot="1" noChangeAspect="1" noChangeArrowheads="1" noTextEdit="1"/>
          </p:cNvSpPr>
          <p:nvPr>
            <p:ph type="sldImg"/>
          </p:nvPr>
        </p:nvSpPr>
        <p:spPr>
          <a:xfrm>
            <a:off x="1106488" y="698500"/>
            <a:ext cx="4648200" cy="3486150"/>
          </a:xfrm>
          <a:ln/>
        </p:spPr>
      </p:sp>
      <p:sp>
        <p:nvSpPr>
          <p:cNvPr id="64516"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3612289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CFEBE2D8-4911-4A0C-A5C0-52F6A602EC91}" type="slidenum">
              <a:rPr lang="en-US" altLang="en-US" smtClean="0">
                <a:latin typeface="Arial" panose="020B0604020202020204" pitchFamily="34" charset="0"/>
              </a:rPr>
              <a:pPr/>
              <a:t>25</a:t>
            </a:fld>
            <a:endParaRPr lang="en-US" altLang="en-US">
              <a:latin typeface="Arial" panose="020B0604020202020204" pitchFamily="34" charset="0"/>
            </a:endParaRPr>
          </a:p>
        </p:txBody>
      </p:sp>
      <p:sp>
        <p:nvSpPr>
          <p:cNvPr id="68611" name="Rectangle 2"/>
          <p:cNvSpPr>
            <a:spLocks noGrp="1" noRot="1" noChangeAspect="1" noChangeArrowheads="1" noTextEdit="1"/>
          </p:cNvSpPr>
          <p:nvPr>
            <p:ph type="sldImg"/>
          </p:nvPr>
        </p:nvSpPr>
        <p:spPr>
          <a:xfrm>
            <a:off x="1106488" y="698500"/>
            <a:ext cx="4648200" cy="3486150"/>
          </a:xfrm>
          <a:ln/>
        </p:spPr>
      </p:sp>
      <p:sp>
        <p:nvSpPr>
          <p:cNvPr id="68612"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3505514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AE1C0B7E-E575-41A8-BD2F-B3C6CB0036D8}" type="slidenum">
              <a:rPr lang="en-US" altLang="en-US" smtClean="0">
                <a:latin typeface="Arial" panose="020B0604020202020204" pitchFamily="34" charset="0"/>
              </a:rPr>
              <a:pPr/>
              <a:t>26</a:t>
            </a:fld>
            <a:endParaRPr lang="en-US" altLang="en-US">
              <a:latin typeface="Arial" panose="020B0604020202020204" pitchFamily="34" charset="0"/>
            </a:endParaRPr>
          </a:p>
        </p:txBody>
      </p:sp>
      <p:sp>
        <p:nvSpPr>
          <p:cNvPr id="72707" name="Rectangle 2"/>
          <p:cNvSpPr>
            <a:spLocks noGrp="1" noRot="1" noChangeAspect="1" noChangeArrowheads="1" noTextEdit="1"/>
          </p:cNvSpPr>
          <p:nvPr>
            <p:ph type="sldImg"/>
          </p:nvPr>
        </p:nvSpPr>
        <p:spPr>
          <a:xfrm>
            <a:off x="1106488" y="698500"/>
            <a:ext cx="4648200" cy="3486150"/>
          </a:xfrm>
          <a:ln/>
        </p:spPr>
      </p:sp>
      <p:sp>
        <p:nvSpPr>
          <p:cNvPr id="72708"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99739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A501EB5D-9D4A-4FD0-9A2D-ADD2BFF2BCB0}" type="slidenum">
              <a:rPr lang="en-US" altLang="en-US" smtClean="0">
                <a:latin typeface="Arial" panose="020B0604020202020204" pitchFamily="34" charset="0"/>
              </a:rPr>
              <a:pPr/>
              <a:t>3</a:t>
            </a:fld>
            <a:endParaRPr lang="en-US" altLang="en-US">
              <a:latin typeface="Arial" panose="020B0604020202020204" pitchFamily="34" charset="0"/>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994124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285DD61-36FD-41AD-9C0B-3BFA6D473376}" type="slidenum">
              <a:rPr lang="en-US" smtClean="0"/>
              <a:t>4</a:t>
            </a:fld>
            <a:endParaRPr lang="en-US"/>
          </a:p>
        </p:txBody>
      </p:sp>
    </p:spTree>
    <p:extLst>
      <p:ext uri="{BB962C8B-B14F-4D97-AF65-F5344CB8AC3E}">
        <p14:creationId xmlns:p14="http://schemas.microsoft.com/office/powerpoint/2010/main" val="9657604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E0B0089E-BC90-44A4-B23B-B0BACF6BF9E3}" type="slidenum">
              <a:rPr lang="en-US" altLang="en-US" smtClean="0">
                <a:latin typeface="Arial" panose="020B0604020202020204" pitchFamily="34" charset="0"/>
              </a:rPr>
              <a:pPr/>
              <a:t>5</a:t>
            </a:fld>
            <a:endParaRPr lang="en-US" altLang="en-US">
              <a:latin typeface="Arial" panose="020B0604020202020204" pitchFamily="34" charset="0"/>
            </a:endParaRPr>
          </a:p>
        </p:txBody>
      </p:sp>
      <p:sp>
        <p:nvSpPr>
          <p:cNvPr id="12291" name="Rectangle 2"/>
          <p:cNvSpPr>
            <a:spLocks noGrp="1" noRot="1" noChangeAspect="1" noChangeArrowheads="1" noTextEdit="1"/>
          </p:cNvSpPr>
          <p:nvPr>
            <p:ph type="sldImg"/>
          </p:nvPr>
        </p:nvSpPr>
        <p:spPr>
          <a:xfrm>
            <a:off x="1106488" y="698500"/>
            <a:ext cx="4648200" cy="3486150"/>
          </a:xfrm>
          <a:ln/>
        </p:spPr>
      </p:sp>
      <p:sp>
        <p:nvSpPr>
          <p:cNvPr id="12292"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2359203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93DB246B-9901-4B92-AF1C-70952C05F8D1}" type="slidenum">
              <a:rPr lang="en-US" altLang="en-US" smtClean="0">
                <a:latin typeface="Arial" panose="020B0604020202020204" pitchFamily="34" charset="0"/>
              </a:rPr>
              <a:pPr/>
              <a:t>6</a:t>
            </a:fld>
            <a:endParaRPr lang="en-US" altLang="en-US">
              <a:latin typeface="Arial" panose="020B0604020202020204" pitchFamily="34" charset="0"/>
            </a:endParaRPr>
          </a:p>
        </p:txBody>
      </p:sp>
      <p:sp>
        <p:nvSpPr>
          <p:cNvPr id="22531" name="Rectangle 2"/>
          <p:cNvSpPr>
            <a:spLocks noGrp="1" noRot="1" noChangeAspect="1" noChangeArrowheads="1" noTextEdit="1"/>
          </p:cNvSpPr>
          <p:nvPr>
            <p:ph type="sldImg"/>
          </p:nvPr>
        </p:nvSpPr>
        <p:spPr>
          <a:xfrm>
            <a:off x="1106488" y="698500"/>
            <a:ext cx="4648200" cy="3486150"/>
          </a:xfrm>
          <a:ln/>
        </p:spPr>
      </p:sp>
      <p:sp>
        <p:nvSpPr>
          <p:cNvPr id="22532"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343418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4993B1AC-92A8-4CE3-A350-60006DD64F73}" type="slidenum">
              <a:rPr lang="en-US" altLang="en-US" smtClean="0">
                <a:latin typeface="Arial" panose="020B0604020202020204" pitchFamily="34" charset="0"/>
              </a:rPr>
              <a:pPr/>
              <a:t>7</a:t>
            </a:fld>
            <a:endParaRPr lang="en-US" altLang="en-US">
              <a:latin typeface="Arial" panose="020B0604020202020204" pitchFamily="34" charset="0"/>
            </a:endParaRPr>
          </a:p>
        </p:txBody>
      </p:sp>
      <p:sp>
        <p:nvSpPr>
          <p:cNvPr id="24579" name="Rectangle 2"/>
          <p:cNvSpPr>
            <a:spLocks noGrp="1" noRot="1" noChangeAspect="1" noChangeArrowheads="1" noTextEdit="1"/>
          </p:cNvSpPr>
          <p:nvPr>
            <p:ph type="sldImg"/>
          </p:nvPr>
        </p:nvSpPr>
        <p:spPr>
          <a:xfrm>
            <a:off x="1106488" y="698500"/>
            <a:ext cx="4648200" cy="3486150"/>
          </a:xfrm>
          <a:ln/>
        </p:spPr>
      </p:sp>
      <p:sp>
        <p:nvSpPr>
          <p:cNvPr id="24580"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1748787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660C7ADD-000D-46A0-B538-66709EAF1AA5}" type="slidenum">
              <a:rPr lang="en-US" altLang="en-US" smtClean="0">
                <a:latin typeface="Arial" panose="020B0604020202020204" pitchFamily="34" charset="0"/>
              </a:rPr>
              <a:pPr/>
              <a:t>8</a:t>
            </a:fld>
            <a:endParaRPr lang="en-US" altLang="en-US">
              <a:latin typeface="Arial" panose="020B0604020202020204" pitchFamily="34" charset="0"/>
            </a:endParaRPr>
          </a:p>
        </p:txBody>
      </p:sp>
      <p:sp>
        <p:nvSpPr>
          <p:cNvPr id="26627" name="Rectangle 2"/>
          <p:cNvSpPr>
            <a:spLocks noGrp="1" noRot="1" noChangeAspect="1" noChangeArrowheads="1" noTextEdit="1"/>
          </p:cNvSpPr>
          <p:nvPr>
            <p:ph type="sldImg"/>
          </p:nvPr>
        </p:nvSpPr>
        <p:spPr>
          <a:xfrm>
            <a:off x="1106488" y="698500"/>
            <a:ext cx="4648200" cy="3486150"/>
          </a:xfrm>
          <a:ln/>
        </p:spPr>
      </p:sp>
      <p:sp>
        <p:nvSpPr>
          <p:cNvPr id="26628"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905332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7B7C8F93-D117-4B0B-8157-460BFFE609DB}" type="slidenum">
              <a:rPr lang="en-US" altLang="en-US" smtClean="0">
                <a:latin typeface="Arial" panose="020B0604020202020204" pitchFamily="34" charset="0"/>
              </a:rPr>
              <a:pPr/>
              <a:t>9</a:t>
            </a:fld>
            <a:endParaRPr lang="en-US" altLang="en-US">
              <a:latin typeface="Arial" panose="020B0604020202020204" pitchFamily="34" charset="0"/>
            </a:endParaRPr>
          </a:p>
        </p:txBody>
      </p:sp>
      <p:sp>
        <p:nvSpPr>
          <p:cNvPr id="28675" name="Rectangle 2"/>
          <p:cNvSpPr>
            <a:spLocks noGrp="1" noRot="1" noChangeAspect="1" noChangeArrowheads="1" noTextEdit="1"/>
          </p:cNvSpPr>
          <p:nvPr>
            <p:ph type="sldImg"/>
          </p:nvPr>
        </p:nvSpPr>
        <p:spPr>
          <a:xfrm>
            <a:off x="1106488" y="698500"/>
            <a:ext cx="4648200" cy="3486150"/>
          </a:xfrm>
          <a:ln/>
        </p:spPr>
      </p:sp>
      <p:sp>
        <p:nvSpPr>
          <p:cNvPr id="28676"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5412634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8091" y="3085765"/>
            <a:ext cx="8240108"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2" y="990600"/>
            <a:ext cx="7989752" cy="1504844"/>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2" y="2495444"/>
            <a:ext cx="7989752"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pPr>
              <a:defRPr/>
            </a:pPr>
            <a:fld id="{97DFD927-0265-4FD1-AFA2-A78BA56855A2}"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193052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fld id="{AE555FFD-F6E4-4F61-AC6C-760EE4725337}"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76178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6629400" y="599725"/>
            <a:ext cx="2057399"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0" y="675725"/>
            <a:ext cx="1503123"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81192" y="675725"/>
            <a:ext cx="592220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745255" y="5956136"/>
            <a:ext cx="947672" cy="365125"/>
          </a:xfrm>
        </p:spPr>
        <p:txBody>
          <a:bodyPr/>
          <a:lstStyle>
            <a:lvl1pPr>
              <a:defRPr>
                <a:solidFill>
                  <a:schemeClr val="accent1">
                    <a:lumMod val="75000"/>
                    <a:lumOff val="25000"/>
                  </a:schemeClr>
                </a:solidFill>
              </a:defRPr>
            </a:lvl1pPr>
          </a:lstStyle>
          <a:p>
            <a:pPr>
              <a:defRPr/>
            </a:pPr>
            <a:endParaRPr lang="en-US">
              <a:solidFill>
                <a:srgbClr val="000000"/>
              </a:solidFill>
            </a:endParaRPr>
          </a:p>
        </p:txBody>
      </p:sp>
      <p:sp>
        <p:nvSpPr>
          <p:cNvPr id="5" name="Footer Placeholder 4"/>
          <p:cNvSpPr>
            <a:spLocks noGrp="1"/>
          </p:cNvSpPr>
          <p:nvPr>
            <p:ph type="ftr" sz="quarter" idx="11"/>
          </p:nvPr>
        </p:nvSpPr>
        <p:spPr>
          <a:xfrm>
            <a:off x="581192" y="5951810"/>
            <a:ext cx="5922209" cy="365125"/>
          </a:xfrm>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pPr>
              <a:defRPr/>
            </a:pPr>
            <a:fld id="{7F81E17A-E4F9-4AB8-B8E0-0735A59CBC6F}"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976416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581192" y="2228003"/>
            <a:ext cx="7989752" cy="36307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fld id="{5902B11F-7061-4141-9F65-37434A3DBF53}"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672570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52646" y="5141973"/>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36573"/>
            <a:ext cx="7989751" cy="1504844"/>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3" y="4541417"/>
            <a:ext cx="7989751"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pPr>
              <a:defRPr/>
            </a:pPr>
            <a:fld id="{0C7AFA75-9010-48DD-B90A-783CDA0B4CB6}"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710068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81192" y="2228002"/>
            <a:ext cx="3899527"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282" y="2228003"/>
            <a:ext cx="390766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solidFill>
                <a:srgbClr val="000000"/>
              </a:solidFill>
            </a:endParaRPr>
          </a:p>
        </p:txBody>
      </p:sp>
      <p:sp>
        <p:nvSpPr>
          <p:cNvPr id="6" name="Footer Placeholder 5"/>
          <p:cNvSpPr>
            <a:spLocks noGrp="1"/>
          </p:cNvSpPr>
          <p:nvPr>
            <p:ph type="ftr" sz="quarter" idx="11"/>
          </p:nvPr>
        </p:nvSpPr>
        <p:spPr/>
        <p:txBody>
          <a:bodyPr/>
          <a:lstStyle/>
          <a:p>
            <a:pPr>
              <a:defRPr/>
            </a:pPr>
            <a:endParaRPr lang="en-US">
              <a:solidFill>
                <a:srgbClr val="000000"/>
              </a:solidFill>
            </a:endParaRPr>
          </a:p>
        </p:txBody>
      </p:sp>
      <p:sp>
        <p:nvSpPr>
          <p:cNvPr id="7" name="Slide Number Placeholder 6"/>
          <p:cNvSpPr>
            <a:spLocks noGrp="1"/>
          </p:cNvSpPr>
          <p:nvPr>
            <p:ph type="sldNum" sz="quarter" idx="12"/>
          </p:nvPr>
        </p:nvSpPr>
        <p:spPr/>
        <p:txBody>
          <a:bodyPr/>
          <a:lstStyle/>
          <a:p>
            <a:pPr>
              <a:defRPr/>
            </a:pPr>
            <a:fld id="{7F28597A-F0D7-4458-ABBD-F9826020E3C2}"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60693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87219" y="2228003"/>
            <a:ext cx="359350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2" y="2926051"/>
            <a:ext cx="3899527"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69308" y="2228003"/>
            <a:ext cx="3601635"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282" y="2926051"/>
            <a:ext cx="3907662"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solidFill>
                <a:srgbClr val="000000"/>
              </a:solidFill>
            </a:endParaRPr>
          </a:p>
        </p:txBody>
      </p:sp>
      <p:sp>
        <p:nvSpPr>
          <p:cNvPr id="8" name="Footer Placeholder 7"/>
          <p:cNvSpPr>
            <a:spLocks noGrp="1"/>
          </p:cNvSpPr>
          <p:nvPr>
            <p:ph type="ftr" sz="quarter" idx="11"/>
          </p:nvPr>
        </p:nvSpPr>
        <p:spPr/>
        <p:txBody>
          <a:bodyPr/>
          <a:lstStyle/>
          <a:p>
            <a:pPr>
              <a:defRPr/>
            </a:pPr>
            <a:endParaRPr lang="en-US">
              <a:solidFill>
                <a:srgbClr val="000000"/>
              </a:solidFill>
            </a:endParaRPr>
          </a:p>
        </p:txBody>
      </p:sp>
      <p:sp>
        <p:nvSpPr>
          <p:cNvPr id="9" name="Slide Number Placeholder 8"/>
          <p:cNvSpPr>
            <a:spLocks noGrp="1"/>
          </p:cNvSpPr>
          <p:nvPr>
            <p:ph type="sldNum" sz="quarter" idx="12"/>
          </p:nvPr>
        </p:nvSpPr>
        <p:spPr/>
        <p:txBody>
          <a:bodyPr/>
          <a:lstStyle/>
          <a:p>
            <a:pPr>
              <a:defRPr/>
            </a:pPr>
            <a:fld id="{7D39FA19-3F11-462C-8151-E7AA145150C3}"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141622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solidFill>
                <a:srgbClr val="000000"/>
              </a:solidFill>
            </a:endParaRPr>
          </a:p>
        </p:txBody>
      </p:sp>
      <p:sp>
        <p:nvSpPr>
          <p:cNvPr id="4" name="Footer Placeholder 3"/>
          <p:cNvSpPr>
            <a:spLocks noGrp="1"/>
          </p:cNvSpPr>
          <p:nvPr>
            <p:ph type="ftr" sz="quarter" idx="11"/>
          </p:nvPr>
        </p:nvSpPr>
        <p:spPr/>
        <p:txBody>
          <a:bodyPr/>
          <a:lstStyle/>
          <a:p>
            <a:pPr>
              <a:defRPr/>
            </a:pPr>
            <a:endParaRPr lang="en-US">
              <a:solidFill>
                <a:srgbClr val="000000"/>
              </a:solidFill>
            </a:endParaRPr>
          </a:p>
        </p:txBody>
      </p:sp>
      <p:sp>
        <p:nvSpPr>
          <p:cNvPr id="5" name="Slide Number Placeholder 4"/>
          <p:cNvSpPr>
            <a:spLocks noGrp="1"/>
          </p:cNvSpPr>
          <p:nvPr>
            <p:ph type="sldNum" sz="quarter" idx="12"/>
          </p:nvPr>
        </p:nvSpPr>
        <p:spPr/>
        <p:txBody>
          <a:bodyPr/>
          <a:lstStyle/>
          <a:p>
            <a:pPr>
              <a:defRPr/>
            </a:pPr>
            <a:fld id="{D21605ED-EC4A-4488-9043-33BE833858C9}"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623726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solidFill>
                <a:srgbClr val="000000"/>
              </a:solidFill>
            </a:endParaRPr>
          </a:p>
        </p:txBody>
      </p:sp>
      <p:sp>
        <p:nvSpPr>
          <p:cNvPr id="3" name="Footer Placeholder 2"/>
          <p:cNvSpPr>
            <a:spLocks noGrp="1"/>
          </p:cNvSpPr>
          <p:nvPr>
            <p:ph type="ftr" sz="quarter" idx="11"/>
          </p:nvPr>
        </p:nvSpPr>
        <p:spPr/>
        <p:txBody>
          <a:bodyPr/>
          <a:lstStyle/>
          <a:p>
            <a:pPr>
              <a:defRPr/>
            </a:pPr>
            <a:endParaRPr lang="en-US">
              <a:solidFill>
                <a:srgbClr val="000000"/>
              </a:solidFill>
            </a:endParaRPr>
          </a:p>
        </p:txBody>
      </p:sp>
      <p:sp>
        <p:nvSpPr>
          <p:cNvPr id="4" name="Slide Number Placeholder 3"/>
          <p:cNvSpPr>
            <a:spLocks noGrp="1"/>
          </p:cNvSpPr>
          <p:nvPr>
            <p:ph type="sldNum" sz="quarter" idx="12"/>
          </p:nvPr>
        </p:nvSpPr>
        <p:spPr/>
        <p:txBody>
          <a:bodyPr/>
          <a:lstStyle/>
          <a:p>
            <a:pPr>
              <a:defRPr/>
            </a:pPr>
            <a:fld id="{B2DE847D-FF82-46BE-ADF5-8FC20E754682}"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998003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52646"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2" y="5262296"/>
            <a:ext cx="353662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6399" y="601200"/>
            <a:ext cx="824040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305617" y="5262295"/>
            <a:ext cx="426532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pPr>
              <a:defRPr/>
            </a:pPr>
            <a:endParaRPr lang="en-US">
              <a:solidFill>
                <a:srgbClr val="000000"/>
              </a:solidFill>
            </a:endParaRP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pPr>
              <a:defRPr/>
            </a:pPr>
            <a:endParaRPr lang="en-US">
              <a:solidFill>
                <a:srgbClr val="000000"/>
              </a:solidFill>
            </a:endParaRP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pPr>
              <a:defRPr/>
            </a:pPr>
            <a:fld id="{53A9E746-384A-47A6-96CF-1655721C8F38}"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780491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2" y="4693389"/>
            <a:ext cx="7989752"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8093" y="599725"/>
            <a:ext cx="8238706"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6"/>
            <a:ext cx="7989752"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solidFill>
                <a:srgbClr val="000000"/>
              </a:solidFill>
            </a:endParaRPr>
          </a:p>
        </p:txBody>
      </p:sp>
      <p:sp>
        <p:nvSpPr>
          <p:cNvPr id="6" name="Footer Placeholder 5"/>
          <p:cNvSpPr>
            <a:spLocks noGrp="1"/>
          </p:cNvSpPr>
          <p:nvPr>
            <p:ph type="ftr" sz="quarter" idx="11"/>
          </p:nvPr>
        </p:nvSpPr>
        <p:spPr/>
        <p:txBody>
          <a:bodyPr/>
          <a:lstStyle/>
          <a:p>
            <a:pPr>
              <a:defRPr/>
            </a:pPr>
            <a:endParaRPr lang="en-US">
              <a:solidFill>
                <a:srgbClr val="000000"/>
              </a:solidFill>
            </a:endParaRPr>
          </a:p>
        </p:txBody>
      </p:sp>
      <p:sp>
        <p:nvSpPr>
          <p:cNvPr id="7" name="Slide Number Placeholder 6"/>
          <p:cNvSpPr>
            <a:spLocks noGrp="1"/>
          </p:cNvSpPr>
          <p:nvPr>
            <p:ph type="sldNum" sz="quarter" idx="12"/>
          </p:nvPr>
        </p:nvSpPr>
        <p:spPr/>
        <p:txBody>
          <a:bodyPr/>
          <a:lstStyle/>
          <a:p>
            <a:pPr>
              <a:defRPr/>
            </a:pPr>
            <a:fld id="{9134864D-374D-4132-B720-10A68C8DE79B}"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714686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687474"/>
            <a:ext cx="7989752" cy="1083329"/>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228003"/>
            <a:ext cx="7989752" cy="3630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559327" y="5956136"/>
            <a:ext cx="2133600" cy="365125"/>
          </a:xfrm>
          <a:prstGeom prst="rect">
            <a:avLst/>
          </a:prstGeom>
        </p:spPr>
        <p:txBody>
          <a:bodyPr vert="horz" lIns="91440" tIns="45720" rIns="91440" bIns="45720" rtlCol="0" anchor="ctr"/>
          <a:lstStyle>
            <a:lvl1pPr algn="r">
              <a:defRPr sz="900">
                <a:solidFill>
                  <a:schemeClr val="accent2"/>
                </a:solidFill>
              </a:defRPr>
            </a:lvl1pPr>
          </a:lstStyle>
          <a:p>
            <a:pPr fontAlgn="base">
              <a:spcBef>
                <a:spcPct val="0"/>
              </a:spcBef>
              <a:spcAft>
                <a:spcPct val="0"/>
              </a:spcAft>
              <a:defRPr/>
            </a:pPr>
            <a:endParaRPr lang="en-US">
              <a:solidFill>
                <a:srgbClr val="000000"/>
              </a:solidFill>
            </a:endParaRPr>
          </a:p>
        </p:txBody>
      </p:sp>
      <p:sp>
        <p:nvSpPr>
          <p:cNvPr id="5" name="Footer Placeholder 4"/>
          <p:cNvSpPr>
            <a:spLocks noGrp="1"/>
          </p:cNvSpPr>
          <p:nvPr>
            <p:ph type="ftr" sz="quarter" idx="3"/>
          </p:nvPr>
        </p:nvSpPr>
        <p:spPr>
          <a:xfrm>
            <a:off x="581192" y="5951810"/>
            <a:ext cx="4870585" cy="365125"/>
          </a:xfrm>
          <a:prstGeom prst="rect">
            <a:avLst/>
          </a:prstGeom>
        </p:spPr>
        <p:txBody>
          <a:bodyPr vert="horz" lIns="91440" tIns="45720" rIns="91440" bIns="45720" rtlCol="0" anchor="ctr"/>
          <a:lstStyle>
            <a:lvl1pPr algn="l">
              <a:defRPr sz="900" cap="all">
                <a:solidFill>
                  <a:schemeClr val="accent2"/>
                </a:solidFill>
              </a:defRPr>
            </a:lvl1pPr>
          </a:lstStyle>
          <a:p>
            <a:pPr fontAlgn="base">
              <a:spcBef>
                <a:spcPct val="0"/>
              </a:spcBef>
              <a:spcAft>
                <a:spcPct val="0"/>
              </a:spcAft>
              <a:defRPr/>
            </a:pPr>
            <a:endParaRPr lang="en-US">
              <a:solidFill>
                <a:srgbClr val="000000"/>
              </a:solidFill>
            </a:endParaRPr>
          </a:p>
        </p:txBody>
      </p:sp>
      <p:sp>
        <p:nvSpPr>
          <p:cNvPr id="6" name="Slide Number Placeholder 5"/>
          <p:cNvSpPr>
            <a:spLocks noGrp="1"/>
          </p:cNvSpPr>
          <p:nvPr>
            <p:ph type="sldNum" sz="quarter" idx="4"/>
          </p:nvPr>
        </p:nvSpPr>
        <p:spPr>
          <a:xfrm>
            <a:off x="7800476" y="5956136"/>
            <a:ext cx="770468" cy="365125"/>
          </a:xfrm>
          <a:prstGeom prst="rect">
            <a:avLst/>
          </a:prstGeom>
        </p:spPr>
        <p:txBody>
          <a:bodyPr vert="horz" lIns="91440" tIns="45720" rIns="91440" bIns="45720" rtlCol="0" anchor="ctr"/>
          <a:lstStyle>
            <a:lvl1pPr algn="r">
              <a:defRPr sz="900">
                <a:solidFill>
                  <a:schemeClr val="accent2"/>
                </a:solidFill>
              </a:defRPr>
            </a:lvl1pPr>
          </a:lstStyle>
          <a:p>
            <a:pPr fontAlgn="base">
              <a:spcBef>
                <a:spcPct val="0"/>
              </a:spcBef>
              <a:spcAft>
                <a:spcPct val="0"/>
              </a:spcAft>
              <a:defRPr/>
            </a:pPr>
            <a:fld id="{7FF921C2-A4D3-4C20-BB9D-AD29E2DFDF1B}"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
        <p:nvSpPr>
          <p:cNvPr id="9" name="Rectangle 8"/>
          <p:cNvSpPr/>
          <p:nvPr/>
        </p:nvSpPr>
        <p:spPr>
          <a:xfrm>
            <a:off x="448091"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83039607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childTnLst>
                                </p:cTn>
                              </p:par>
                              <p:par>
                                <p:cTn id="15" presetID="23" presetClass="entr" presetSubtype="16"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1" end="1"/>
                                            </p:txEl>
                                          </p:spTgt>
                                        </p:tgtEl>
                                        <p:attrNameLst>
                                          <p:attrName>ppt_h</p:attrName>
                                        </p:attrNameLst>
                                      </p:cBhvr>
                                      <p:tavLst>
                                        <p:tav tm="0">
                                          <p:val>
                                            <p:fltVal val="0"/>
                                          </p:val>
                                        </p:tav>
                                        <p:tav tm="100000">
                                          <p:val>
                                            <p:strVal val="#ppt_h"/>
                                          </p:val>
                                        </p:tav>
                                      </p:tavLst>
                                    </p:anim>
                                  </p:childTnLst>
                                </p:cTn>
                              </p:par>
                              <p:par>
                                <p:cTn id="19" presetID="23" presetClass="entr" presetSubtype="16"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childTnLst>
                                </p:cTn>
                              </p:par>
                              <p:par>
                                <p:cTn id="23" presetID="23" presetClass="entr" presetSubtype="16"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par>
                                <p:cTn id="27" presetID="23" presetClass="entr" presetSubtype="16"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p:cTn id="2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hf sldNum="0"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policies.siu.edu/personnel-policies/chapter6/leaves-absences-all-employees.php#military"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ilga.gov/legislation/ilcs/ilcs3.asp?ActID=2734&amp;ChapterID=68"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policies.siu.edu/personnel-policies/chapter6/leaves-absences-civil-service.php#sick"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hr.siu.edu/_common/documents/forms/employee-medical-leave-guidelines.pd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policies.siu.edu/personnel-policies/chapter6/leaves-absences-all-employees.php#family"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policies.siu.edu/policies/vessa.php"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ryland.howell@siu.edu"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mailto:tmoore@siu.edu" TargetMode="External"/><Relationship Id="rId4" Type="http://schemas.openxmlformats.org/officeDocument/2006/relationships/hyperlink" Target="mailto:willie.troupe@siu.edu"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policies.siu.edu/personnel-policies/chapter6/leaves-absences-all-employees.php#school"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eforms.siu.edu/siuforms/info/hro1052.php"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s://policies.siu.edu/employees-handbook/chapter8/tuition-waiver-employees.php"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eforms.siu.edu/siuforms/info/hro1053.php"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hyperlink" Target="https://policies.siu.edu/employees-handbook/chapter8/tuition-waiver-seven-year-employees.php"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policies.siu.edu/employees-handbook/chapter8/tuition-waiver-dependents.php"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policies.siu.edu/"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laborrelations.siu.edu/labor-contract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eforms.siu.edu/"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policies.siu.edu/personnel-policies/chapter6/leaves-absences-all-employees.php#disaster"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policies.siu.edu/personnel-policies/chapter6/leaves-absences-all-employees.php#bereavement"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policies.siu.edu/personnel-policies/chapter6/leaves-absences-all-employees.php#jury"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normAutofit fontScale="90000"/>
          </a:bodyPr>
          <a:lstStyle/>
          <a:p>
            <a:pPr algn="ctr" eaLnBrk="1" hangingPunct="1"/>
            <a:r>
              <a:rPr lang="en-US" altLang="en-US" sz="4800" dirty="0"/>
              <a:t>SIU New Employee Orientation</a:t>
            </a:r>
          </a:p>
        </p:txBody>
      </p:sp>
      <p:sp>
        <p:nvSpPr>
          <p:cNvPr id="5123" name="Rectangle 3"/>
          <p:cNvSpPr>
            <a:spLocks noGrp="1" noChangeArrowheads="1"/>
          </p:cNvSpPr>
          <p:nvPr>
            <p:ph type="subTitle" idx="1"/>
          </p:nvPr>
        </p:nvSpPr>
        <p:spPr/>
        <p:txBody>
          <a:bodyPr>
            <a:normAutofit fontScale="55000" lnSpcReduction="20000"/>
          </a:bodyPr>
          <a:lstStyle/>
          <a:p>
            <a:pPr algn="ctr" eaLnBrk="1" hangingPunct="1"/>
            <a:r>
              <a:rPr lang="en-US" altLang="en-US" sz="7000" dirty="0">
                <a:solidFill>
                  <a:schemeClr val="tx2"/>
                </a:solidFill>
                <a:latin typeface="+mj-lt"/>
              </a:rPr>
              <a:t>Fringe Benefits</a:t>
            </a:r>
          </a:p>
        </p:txBody>
      </p:sp>
    </p:spTree>
    <p:extLst>
      <p:ext uri="{BB962C8B-B14F-4D97-AF65-F5344CB8AC3E}">
        <p14:creationId xmlns:p14="http://schemas.microsoft.com/office/powerpoint/2010/main" val="20546343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sz="2400"/>
              <a:t>Leaves with Pay</a:t>
            </a:r>
            <a:br>
              <a:rPr lang="en-US" altLang="en-US" sz="2400"/>
            </a:br>
            <a:r>
              <a:rPr lang="en-US" altLang="en-US"/>
              <a:t>Military Service</a:t>
            </a:r>
          </a:p>
        </p:txBody>
      </p:sp>
      <p:sp>
        <p:nvSpPr>
          <p:cNvPr id="29699" name="Rectangle 3"/>
          <p:cNvSpPr>
            <a:spLocks noGrp="1" noChangeArrowheads="1"/>
          </p:cNvSpPr>
          <p:nvPr>
            <p:ph idx="1"/>
          </p:nvPr>
        </p:nvSpPr>
        <p:spPr>
          <a:xfrm>
            <a:off x="685800" y="1976438"/>
            <a:ext cx="7772400" cy="4122737"/>
          </a:xfrm>
        </p:spPr>
        <p:txBody>
          <a:bodyPr>
            <a:normAutofit fontScale="77500" lnSpcReduction="20000"/>
          </a:bodyPr>
          <a:lstStyle/>
          <a:p>
            <a:r>
              <a:rPr lang="en-US" altLang="en-US" sz="2800" dirty="0"/>
              <a:t>For annual military obligations in any component of the US armed forces</a:t>
            </a:r>
          </a:p>
          <a:p>
            <a:pPr lvl="1"/>
            <a:r>
              <a:rPr lang="en-US" altLang="en-US" sz="2600" dirty="0"/>
              <a:t>SIUC grants a leave with pay of up to 10 days, or as defined by state law, for the fulfillment of an employee’s annual obligation in any component of the armed forces</a:t>
            </a:r>
          </a:p>
          <a:p>
            <a:pPr lvl="1"/>
            <a:r>
              <a:rPr lang="en-US" altLang="en-US" sz="2400" dirty="0"/>
              <a:t>A copy of your orders mush be provided to your department as well as Human Resources</a:t>
            </a:r>
          </a:p>
          <a:p>
            <a:pPr lvl="1"/>
            <a:r>
              <a:rPr lang="en-US" altLang="en-US" sz="2400" dirty="0"/>
              <a:t>Differential pay is applied in circumstances specified by the Illinois Service Member Employment &amp; Reemployment Rights Act</a:t>
            </a:r>
          </a:p>
          <a:p>
            <a:r>
              <a:rPr lang="en-US" altLang="en-US" sz="2800" dirty="0"/>
              <a:t>If activated due to civil disturbance, disaster or local emergency</a:t>
            </a:r>
          </a:p>
          <a:p>
            <a:pPr lvl="1"/>
            <a:r>
              <a:rPr lang="en-US" altLang="en-US" sz="2800" dirty="0"/>
              <a:t>Cumulative maximum of 20 working days per fiscal year</a:t>
            </a:r>
            <a:endParaRPr lang="en-US" altLang="en-US" sz="2600" dirty="0"/>
          </a:p>
          <a:p>
            <a:r>
              <a:rPr lang="en-US" altLang="en-US" sz="2300" dirty="0"/>
              <a:t>Policy: </a:t>
            </a:r>
            <a:r>
              <a:rPr lang="en-US" altLang="en-US" sz="2300" dirty="0">
                <a:hlinkClick r:id="rId3"/>
              </a:rPr>
              <a:t>Military Service</a:t>
            </a:r>
            <a:endParaRPr lang="en-US" altLang="en-US" sz="2300" dirty="0"/>
          </a:p>
        </p:txBody>
      </p:sp>
    </p:spTree>
    <p:extLst>
      <p:ext uri="{BB962C8B-B14F-4D97-AF65-F5344CB8AC3E}">
        <p14:creationId xmlns:p14="http://schemas.microsoft.com/office/powerpoint/2010/main" val="1821109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737795"/>
            <a:ext cx="8229600" cy="1524000"/>
          </a:xfrm>
        </p:spPr>
        <p:txBody>
          <a:bodyPr/>
          <a:lstStyle/>
          <a:p>
            <a:br>
              <a:rPr lang="en-US" altLang="en-US" u="sng" dirty="0"/>
            </a:br>
            <a:r>
              <a:rPr lang="en-US" altLang="en-US" sz="3600" dirty="0"/>
              <a:t>Family Military Leave Act</a:t>
            </a:r>
            <a:br>
              <a:rPr lang="en-US" altLang="en-US" dirty="0"/>
            </a:br>
            <a:endParaRPr lang="en-US" altLang="en-US" dirty="0"/>
          </a:p>
        </p:txBody>
      </p:sp>
      <p:sp>
        <p:nvSpPr>
          <p:cNvPr id="31747" name="Content Placeholder 2"/>
          <p:cNvSpPr>
            <a:spLocks noGrp="1"/>
          </p:cNvSpPr>
          <p:nvPr>
            <p:ph idx="1"/>
          </p:nvPr>
        </p:nvSpPr>
        <p:spPr>
          <a:xfrm>
            <a:off x="457200" y="1947134"/>
            <a:ext cx="8458200" cy="4302125"/>
          </a:xfrm>
        </p:spPr>
        <p:txBody>
          <a:bodyPr/>
          <a:lstStyle/>
          <a:p>
            <a:r>
              <a:rPr lang="en-US" altLang="en-US" sz="2000" dirty="0"/>
              <a:t>Southern Illinois University Carbondale is committed to full compliance with the Illinois Family Military Leave Act.  This provides an eligible employee who is the spouse, parent, child or grandparent of an eligible service member time off work in the event of a deployment of greater than 30 days.  The full act, along with eligibility requirements, is located here,</a:t>
            </a:r>
            <a:r>
              <a:rPr lang="en-US" altLang="en-US" u="sng" dirty="0"/>
              <a:t> </a:t>
            </a:r>
            <a:r>
              <a:rPr lang="en-US" altLang="en-US" u="sng" dirty="0">
                <a:hlinkClick r:id="rId3"/>
              </a:rPr>
              <a:t>http://www.ilga.gov/legislation/ilcs/ilcs3.asp?ActID=2734&amp;ChapterID=68</a:t>
            </a:r>
            <a:r>
              <a:rPr lang="en-US" altLang="en-US" u="sng" dirty="0"/>
              <a:t>.  </a:t>
            </a:r>
            <a:endParaRPr lang="en-US" altLang="en-US" dirty="0"/>
          </a:p>
          <a:p>
            <a:endParaRPr lang="en-US" altLang="en-US" dirty="0"/>
          </a:p>
        </p:txBody>
      </p:sp>
    </p:spTree>
    <p:extLst>
      <p:ext uri="{BB962C8B-B14F-4D97-AF65-F5344CB8AC3E}">
        <p14:creationId xmlns:p14="http://schemas.microsoft.com/office/powerpoint/2010/main" val="40272510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rmAutofit fontScale="90000"/>
          </a:bodyPr>
          <a:lstStyle/>
          <a:p>
            <a:pPr eaLnBrk="1" hangingPunct="1"/>
            <a:r>
              <a:rPr lang="en-US" altLang="en-US" sz="2400" dirty="0"/>
              <a:t>Leaves with Pay</a:t>
            </a:r>
            <a:br>
              <a:rPr lang="en-US" altLang="en-US" sz="4000" dirty="0"/>
            </a:br>
            <a:r>
              <a:rPr lang="en-US" altLang="en-US" sz="3600" dirty="0"/>
              <a:t>Extended Sick Leave (Civil Service)</a:t>
            </a:r>
          </a:p>
        </p:txBody>
      </p:sp>
      <p:sp>
        <p:nvSpPr>
          <p:cNvPr id="32771" name="Rectangle 3"/>
          <p:cNvSpPr>
            <a:spLocks noGrp="1" noChangeArrowheads="1"/>
          </p:cNvSpPr>
          <p:nvPr>
            <p:ph idx="1"/>
          </p:nvPr>
        </p:nvSpPr>
        <p:spPr>
          <a:xfrm>
            <a:off x="581192" y="2221993"/>
            <a:ext cx="7989752" cy="4572000"/>
          </a:xfrm>
        </p:spPr>
        <p:txBody>
          <a:bodyPr>
            <a:normAutofit fontScale="55000" lnSpcReduction="20000"/>
          </a:bodyPr>
          <a:lstStyle/>
          <a:p>
            <a:pPr marL="533400" indent="-533400"/>
            <a:r>
              <a:rPr lang="en-US" altLang="en-US" sz="2800" dirty="0"/>
              <a:t>Up to 20 days* w/pay for any FMLA qualifying reason of the </a:t>
            </a:r>
            <a:r>
              <a:rPr lang="en-US" altLang="en-US" sz="2800" b="1" i="1" dirty="0"/>
              <a:t>Civil Service employee</a:t>
            </a:r>
            <a:r>
              <a:rPr lang="en-US" altLang="en-US" sz="2800" dirty="0"/>
              <a:t>, spouse, civil union partner, child, parent or member of the employee’s household.  Household includes anyone maintaining a family relationship living in the household.  (*20 day benefit is proportionate to full-time equivalent)</a:t>
            </a:r>
          </a:p>
          <a:p>
            <a:pPr marL="533400" indent="-533400"/>
            <a:r>
              <a:rPr lang="en-US" altLang="en-US" sz="2800" dirty="0"/>
              <a:t>Must be employed for 6 months</a:t>
            </a:r>
          </a:p>
          <a:p>
            <a:pPr marL="533400" indent="-533400"/>
            <a:r>
              <a:rPr lang="en-US" altLang="en-US" sz="2800" dirty="0"/>
              <a:t>This leave requires a completed certification from a doctor to be submitted to Human Resources Records and is subject to approval by Human Resources Fringe Benefits.</a:t>
            </a:r>
          </a:p>
          <a:p>
            <a:pPr marL="533400" indent="-533400"/>
            <a:r>
              <a:rPr lang="en-US" altLang="en-US" sz="2800" dirty="0"/>
              <a:t>This leave will be counted towards the 12-week FML allotment, if applicable.</a:t>
            </a:r>
          </a:p>
          <a:p>
            <a:pPr marL="533400" indent="-533400"/>
            <a:r>
              <a:rPr lang="en-US" altLang="en-US" sz="2800" dirty="0"/>
              <a:t>This leave is granted based on the fiscal year and cannot be carried over from one fiscal year into the next.</a:t>
            </a:r>
          </a:p>
          <a:p>
            <a:pPr marL="533400" indent="-533400"/>
            <a:r>
              <a:rPr lang="en-US" altLang="en-US" sz="2800" dirty="0"/>
              <a:t>If ESL crosses over fiscal years, the employee must return to work before becoming eligible for an additional 20 days in the next fiscal year</a:t>
            </a:r>
          </a:p>
          <a:p>
            <a:pPr marL="533400" indent="-533400"/>
            <a:r>
              <a:rPr lang="en-US" altLang="en-US" sz="2800" dirty="0"/>
              <a:t>BEFORE returning from leave for your own illness, you must provide your department and Human Resources a return to work release from your doctor.</a:t>
            </a:r>
          </a:p>
          <a:p>
            <a:pPr marL="533400" indent="-533400"/>
            <a:r>
              <a:rPr lang="en-US" altLang="en-US" sz="2800" dirty="0"/>
              <a:t>If you do not exhaust the complete 20 days, any unused portion can be available for use in the event of a second illness or injury occurring in the same fiscal year.</a:t>
            </a:r>
          </a:p>
          <a:p>
            <a:pPr marL="533400" indent="-533400"/>
            <a:r>
              <a:rPr lang="en-US" altLang="en-US" sz="2800" dirty="0"/>
              <a:t>Policy: </a:t>
            </a:r>
            <a:r>
              <a:rPr lang="en-US" altLang="en-US" sz="2800" dirty="0">
                <a:hlinkClick r:id="rId3"/>
              </a:rPr>
              <a:t>Extended Sick Leave</a:t>
            </a:r>
            <a:r>
              <a:rPr lang="en-US" altLang="en-US" sz="2800" dirty="0"/>
              <a:t>, (see B)</a:t>
            </a:r>
          </a:p>
          <a:p>
            <a:pPr marL="914400" lvl="1" indent="-442913" eaLnBrk="1" hangingPunct="1">
              <a:buFont typeface="Wingdings" panose="05000000000000000000" pitchFamily="2" charset="2"/>
              <a:buNone/>
            </a:pPr>
            <a:endParaRPr lang="en-US" altLang="en-US" sz="2100" dirty="0"/>
          </a:p>
          <a:p>
            <a:pPr marL="533400" indent="-533400" eaLnBrk="1" hangingPunct="1">
              <a:buFont typeface="Wingdings" panose="05000000000000000000" pitchFamily="2" charset="2"/>
              <a:buNone/>
            </a:pPr>
            <a:endParaRPr lang="en-US" altLang="en-US" sz="2800" dirty="0"/>
          </a:p>
          <a:p>
            <a:pPr marL="533400" indent="-533400" eaLnBrk="1" hangingPunct="1"/>
            <a:endParaRPr lang="en-US" altLang="en-US" sz="2800" dirty="0"/>
          </a:p>
        </p:txBody>
      </p:sp>
    </p:spTree>
    <p:extLst>
      <p:ext uri="{BB962C8B-B14F-4D97-AF65-F5344CB8AC3E}">
        <p14:creationId xmlns:p14="http://schemas.microsoft.com/office/powerpoint/2010/main" val="788517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838200"/>
            <a:ext cx="8229600" cy="838200"/>
          </a:xfrm>
        </p:spPr>
        <p:txBody>
          <a:bodyPr>
            <a:normAutofit fontScale="90000"/>
          </a:bodyPr>
          <a:lstStyle/>
          <a:p>
            <a:pPr eaLnBrk="1" hangingPunct="1"/>
            <a:r>
              <a:rPr lang="en-US" altLang="en-US" sz="2400" dirty="0"/>
              <a:t>Leaves with Pay</a:t>
            </a:r>
            <a:br>
              <a:rPr lang="en-US" altLang="en-US" sz="2000" dirty="0"/>
            </a:br>
            <a:r>
              <a:rPr lang="en-US" altLang="en-US" sz="3600" dirty="0"/>
              <a:t>Extended Sick Leave (Civil Service)</a:t>
            </a:r>
          </a:p>
        </p:txBody>
      </p:sp>
      <p:sp>
        <p:nvSpPr>
          <p:cNvPr id="34819" name="Rectangle 3"/>
          <p:cNvSpPr>
            <a:spLocks noGrp="1" noChangeArrowheads="1"/>
          </p:cNvSpPr>
          <p:nvPr>
            <p:ph idx="1"/>
          </p:nvPr>
        </p:nvSpPr>
        <p:spPr/>
        <p:txBody>
          <a:bodyPr>
            <a:normAutofit fontScale="92500" lnSpcReduction="10000"/>
          </a:bodyPr>
          <a:lstStyle/>
          <a:p>
            <a:pPr eaLnBrk="1" hangingPunct="1">
              <a:lnSpc>
                <a:spcPct val="80000"/>
              </a:lnSpc>
            </a:pPr>
            <a:r>
              <a:rPr lang="en-US" altLang="en-US" sz="2800"/>
              <a:t>ESL will be counted towards the 12 week FMLA allotment</a:t>
            </a:r>
          </a:p>
          <a:p>
            <a:pPr eaLnBrk="1" hangingPunct="1">
              <a:lnSpc>
                <a:spcPct val="80000"/>
              </a:lnSpc>
            </a:pPr>
            <a:r>
              <a:rPr lang="en-US" altLang="en-US" sz="2800"/>
              <a:t>Any unused portion of the 20 days is available for use during that fiscal year but cannot be carried over into the next fiscal year</a:t>
            </a:r>
          </a:p>
          <a:p>
            <a:pPr eaLnBrk="1" hangingPunct="1">
              <a:lnSpc>
                <a:spcPct val="80000"/>
              </a:lnSpc>
            </a:pPr>
            <a:r>
              <a:rPr lang="en-US" altLang="en-US" sz="2800"/>
              <a:t>If ESL crosses over fiscal years, the employee must return to work before becoming eligible for an additional 20 days in the next fiscal year</a:t>
            </a:r>
          </a:p>
          <a:p>
            <a:pPr eaLnBrk="1" hangingPunct="1">
              <a:lnSpc>
                <a:spcPct val="80000"/>
              </a:lnSpc>
            </a:pPr>
            <a:r>
              <a:rPr lang="en-US" altLang="en-US" sz="2800"/>
              <a:t>Employee must provide a medical release to their department and Human Resources BEFORE returning to work from leave for their own illness</a:t>
            </a:r>
          </a:p>
        </p:txBody>
      </p:sp>
    </p:spTree>
    <p:extLst>
      <p:ext uri="{BB962C8B-B14F-4D97-AF65-F5344CB8AC3E}">
        <p14:creationId xmlns:p14="http://schemas.microsoft.com/office/powerpoint/2010/main" val="42380551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altLang="en-US"/>
              <a:t>Leaves without Pay</a:t>
            </a:r>
          </a:p>
        </p:txBody>
      </p:sp>
      <p:sp>
        <p:nvSpPr>
          <p:cNvPr id="36867" name="Rectangle 3"/>
          <p:cNvSpPr>
            <a:spLocks noGrp="1" noChangeArrowheads="1"/>
          </p:cNvSpPr>
          <p:nvPr>
            <p:ph idx="1"/>
          </p:nvPr>
        </p:nvSpPr>
        <p:spPr>
          <a:xfrm>
            <a:off x="457200" y="1881699"/>
            <a:ext cx="8229600" cy="3894747"/>
          </a:xfrm>
        </p:spPr>
        <p:txBody>
          <a:bodyPr/>
          <a:lstStyle/>
          <a:p>
            <a:pPr marL="0" indent="0">
              <a:buNone/>
            </a:pPr>
            <a:r>
              <a:rPr lang="en-US" altLang="en-US" dirty="0"/>
              <a:t>Note: at any time you plan for an unpaid leave, the Employee BENEFITS (618-453-6668) office must also be contacted regarding insurance benefits while on leave</a:t>
            </a:r>
          </a:p>
          <a:p>
            <a:pPr marL="0" indent="0">
              <a:buNone/>
            </a:pPr>
            <a:endParaRPr lang="en-US" altLang="en-US" dirty="0"/>
          </a:p>
          <a:p>
            <a:r>
              <a:rPr lang="en-US" altLang="en-US" dirty="0"/>
              <a:t>Family &amp; Medical Leave (FMLA)</a:t>
            </a:r>
          </a:p>
          <a:p>
            <a:r>
              <a:rPr lang="en-US" altLang="en-US" dirty="0"/>
              <a:t>Victims’ Economic Security &amp; Safety Leave (VESSA)</a:t>
            </a:r>
          </a:p>
          <a:p>
            <a:r>
              <a:rPr lang="en-US" altLang="en-US" dirty="0"/>
              <a:t>School Visitation Leave</a:t>
            </a:r>
          </a:p>
          <a:p>
            <a:r>
              <a:rPr lang="en-US" altLang="en-US" dirty="0"/>
              <a:t>Voting in Elections</a:t>
            </a:r>
          </a:p>
          <a:p>
            <a:r>
              <a:rPr lang="en-US" altLang="en-US" dirty="0"/>
              <a:t>Personal Leaves</a:t>
            </a:r>
          </a:p>
          <a:p>
            <a:pPr marL="0" indent="0" eaLnBrk="1" hangingPunct="1">
              <a:buNone/>
            </a:pPr>
            <a:endParaRPr lang="en-US" altLang="en-US" dirty="0"/>
          </a:p>
          <a:p>
            <a:pPr eaLnBrk="1" hangingPunct="1">
              <a:buFont typeface="Wingdings" panose="05000000000000000000" pitchFamily="2" charset="2"/>
              <a:buNone/>
            </a:pPr>
            <a:endParaRPr lang="en-US" altLang="en-US" dirty="0"/>
          </a:p>
        </p:txBody>
      </p:sp>
    </p:spTree>
    <p:extLst>
      <p:ext uri="{BB962C8B-B14F-4D97-AF65-F5344CB8AC3E}">
        <p14:creationId xmlns:p14="http://schemas.microsoft.com/office/powerpoint/2010/main" val="38552310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altLang="en-US" sz="2400"/>
              <a:t>Leaves without Pay</a:t>
            </a:r>
            <a:br>
              <a:rPr lang="en-US" altLang="en-US"/>
            </a:br>
            <a:r>
              <a:rPr lang="en-US" altLang="en-US"/>
              <a:t>Family &amp; Medical Leave (FMLA)</a:t>
            </a:r>
          </a:p>
        </p:txBody>
      </p:sp>
      <p:sp>
        <p:nvSpPr>
          <p:cNvPr id="38915" name="Rectangle 3"/>
          <p:cNvSpPr>
            <a:spLocks noGrp="1" noChangeArrowheads="1"/>
          </p:cNvSpPr>
          <p:nvPr>
            <p:ph idx="1"/>
          </p:nvPr>
        </p:nvSpPr>
        <p:spPr>
          <a:xfrm>
            <a:off x="581192" y="2228003"/>
            <a:ext cx="7989752" cy="4145365"/>
          </a:xfrm>
        </p:spPr>
        <p:txBody>
          <a:bodyPr>
            <a:normAutofit lnSpcReduction="10000"/>
          </a:bodyPr>
          <a:lstStyle/>
          <a:p>
            <a:r>
              <a:rPr lang="en-US" altLang="en-US" b="1" u="sng" dirty="0"/>
              <a:t>Unpaid</a:t>
            </a:r>
            <a:r>
              <a:rPr lang="en-US" altLang="en-US" dirty="0"/>
              <a:t> family &amp; medical leave benefits to eligible employees</a:t>
            </a:r>
          </a:p>
          <a:p>
            <a:r>
              <a:rPr lang="en-US" altLang="en-US" dirty="0"/>
              <a:t>Eligibility - must have worked for 12 months or one academic year AND must have worked at least 1250 pay status hours during the preceding 12 month period</a:t>
            </a:r>
          </a:p>
          <a:p>
            <a:r>
              <a:rPr lang="en-US" altLang="en-US" dirty="0"/>
              <a:t>May be granted for:</a:t>
            </a:r>
          </a:p>
          <a:p>
            <a:pPr lvl="1"/>
            <a:r>
              <a:rPr lang="en-US" altLang="en-US" dirty="0"/>
              <a:t>serious illness or injury preventing employee from performing his or her job</a:t>
            </a:r>
          </a:p>
          <a:p>
            <a:pPr lvl="1"/>
            <a:r>
              <a:rPr lang="en-US" altLang="en-US" dirty="0"/>
              <a:t>care of spouse, child </a:t>
            </a:r>
            <a:r>
              <a:rPr lang="en-US" altLang="en-US" sz="1200" dirty="0"/>
              <a:t>(under 18 unless permanently disabled)</a:t>
            </a:r>
            <a:r>
              <a:rPr lang="en-US" altLang="en-US" dirty="0"/>
              <a:t>, parent, with serious health condition</a:t>
            </a:r>
          </a:p>
          <a:p>
            <a:pPr lvl="1"/>
            <a:r>
              <a:rPr lang="en-US" altLang="en-US" dirty="0"/>
              <a:t>birth of a child (mother or father), or placement of a child with employee for adoption or foster care</a:t>
            </a:r>
          </a:p>
          <a:p>
            <a:pPr lvl="1"/>
            <a:r>
              <a:rPr lang="en-US" altLang="en-US" dirty="0"/>
              <a:t>any qualifying exigency arising out of covered active duty or call to active duty status of spouse, son, daughter, or parent</a:t>
            </a:r>
          </a:p>
          <a:p>
            <a:r>
              <a:rPr lang="en-US" altLang="en-US" dirty="0"/>
              <a:t>Maximum of 12 work weeks once every 12 months</a:t>
            </a:r>
          </a:p>
        </p:txBody>
      </p:sp>
    </p:spTree>
    <p:extLst>
      <p:ext uri="{BB962C8B-B14F-4D97-AF65-F5344CB8AC3E}">
        <p14:creationId xmlns:p14="http://schemas.microsoft.com/office/powerpoint/2010/main" val="20146624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altLang="en-US" sz="2400"/>
              <a:t>Leaves without Pay</a:t>
            </a:r>
            <a:br>
              <a:rPr lang="en-US" altLang="en-US" sz="2400"/>
            </a:br>
            <a:r>
              <a:rPr lang="en-US" altLang="en-US"/>
              <a:t>Family &amp; Medical Leave (FMLA)</a:t>
            </a:r>
          </a:p>
        </p:txBody>
      </p:sp>
      <p:sp>
        <p:nvSpPr>
          <p:cNvPr id="40963" name="Rectangle 3"/>
          <p:cNvSpPr>
            <a:spLocks noGrp="1" noChangeArrowheads="1"/>
          </p:cNvSpPr>
          <p:nvPr>
            <p:ph idx="1"/>
          </p:nvPr>
        </p:nvSpPr>
        <p:spPr>
          <a:xfrm>
            <a:off x="581192" y="2228003"/>
            <a:ext cx="7989752" cy="4163653"/>
          </a:xfrm>
        </p:spPr>
        <p:txBody>
          <a:bodyPr>
            <a:normAutofit fontScale="92500" lnSpcReduction="10000"/>
          </a:bodyPr>
          <a:lstStyle/>
          <a:p>
            <a:r>
              <a:rPr lang="en-US" altLang="en-US" dirty="0"/>
              <a:t>Medical information received by Human Resources is kept confidential and not shared with your department.</a:t>
            </a:r>
          </a:p>
          <a:p>
            <a:r>
              <a:rPr lang="en-US" altLang="en-US" dirty="0"/>
              <a:t>You will be notified in writing by Human Resources whether your request for leave was approved</a:t>
            </a:r>
          </a:p>
          <a:p>
            <a:r>
              <a:rPr lang="en-US" altLang="en-US" dirty="0"/>
              <a:t>During your leave, you must be in contact with your supervisor at least once every two weeks</a:t>
            </a:r>
          </a:p>
          <a:p>
            <a:r>
              <a:rPr lang="en-US" altLang="en-US" dirty="0"/>
              <a:t>Before returning to work for your own illness or injury, a release must be provided to Human Resources and the employing department</a:t>
            </a:r>
          </a:p>
          <a:p>
            <a:r>
              <a:rPr lang="en-US" altLang="en-US" dirty="0"/>
              <a:t>Any available sick leave may be used; otherwise the leave will be without pay</a:t>
            </a:r>
          </a:p>
          <a:p>
            <a:r>
              <a:rPr lang="en-US" altLang="en-US" dirty="0"/>
              <a:t>The information Human Resources receives is kept separate from your personnel file and shredded after 3 years. </a:t>
            </a:r>
            <a:endParaRPr lang="en-US" altLang="en-US" dirty="0">
              <a:highlight>
                <a:srgbClr val="FFFF00"/>
              </a:highlight>
            </a:endParaRPr>
          </a:p>
          <a:p>
            <a:r>
              <a:rPr lang="en-US" altLang="en-US" dirty="0"/>
              <a:t>See employee guidelines for medical leave posted here: </a:t>
            </a:r>
            <a:r>
              <a:rPr lang="en-US" altLang="en-US" dirty="0">
                <a:hlinkClick r:id="rId3"/>
              </a:rPr>
              <a:t>Employee guidelines</a:t>
            </a:r>
            <a:endParaRPr lang="en-US" altLang="en-US" dirty="0"/>
          </a:p>
          <a:p>
            <a:r>
              <a:rPr lang="en-US" altLang="en-US" dirty="0"/>
              <a:t>Policy:  </a:t>
            </a:r>
            <a:r>
              <a:rPr lang="en-US" altLang="en-US" dirty="0">
                <a:hlinkClick r:id="rId4"/>
              </a:rPr>
              <a:t>FMLA</a:t>
            </a:r>
            <a:endParaRPr lang="en-US" altLang="en-US" dirty="0"/>
          </a:p>
        </p:txBody>
      </p:sp>
    </p:spTree>
    <p:extLst>
      <p:ext uri="{BB962C8B-B14F-4D97-AF65-F5344CB8AC3E}">
        <p14:creationId xmlns:p14="http://schemas.microsoft.com/office/powerpoint/2010/main" val="12415130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normAutofit fontScale="90000"/>
          </a:bodyPr>
          <a:lstStyle/>
          <a:p>
            <a:r>
              <a:rPr lang="en-US" altLang="en-US" sz="2000" dirty="0"/>
              <a:t>Leaves without Pay</a:t>
            </a:r>
            <a:br>
              <a:rPr lang="en-US" altLang="en-US" sz="2000" dirty="0"/>
            </a:br>
            <a:r>
              <a:rPr lang="en-US" altLang="en-US" sz="2400" dirty="0"/>
              <a:t>Family &amp; Medical Leave (FMLA – Military provisions</a:t>
            </a:r>
            <a:r>
              <a:rPr lang="en-US" altLang="en-US" dirty="0"/>
              <a:t>)</a:t>
            </a:r>
          </a:p>
        </p:txBody>
      </p:sp>
      <p:sp>
        <p:nvSpPr>
          <p:cNvPr id="43011" name="Rectangle 3"/>
          <p:cNvSpPr>
            <a:spLocks noGrp="1" noChangeArrowheads="1"/>
          </p:cNvSpPr>
          <p:nvPr>
            <p:ph idx="1"/>
          </p:nvPr>
        </p:nvSpPr>
        <p:spPr/>
        <p:txBody>
          <a:bodyPr/>
          <a:lstStyle/>
          <a:p>
            <a:r>
              <a:rPr lang="en-US" altLang="en-US" dirty="0"/>
              <a:t>Can also be granted to care for a child, spouse, domestic partner, parent or next of kin (as defined by FMLA regulations) who is a covered service member or covered veteran undergoing treatment or recuperating from a serious illness or injury incurred in the line of duty</a:t>
            </a:r>
          </a:p>
          <a:p>
            <a:pPr lvl="3"/>
            <a:r>
              <a:rPr lang="en-US" altLang="en-US" sz="2000" dirty="0"/>
              <a:t>This leave is for up to 26 weeks in a 12 month period</a:t>
            </a:r>
          </a:p>
          <a:p>
            <a:pPr lvl="4"/>
            <a:r>
              <a:rPr lang="en-US" altLang="en-US" sz="1400" dirty="0"/>
              <a:t>This is the </a:t>
            </a:r>
            <a:r>
              <a:rPr lang="en-US" altLang="en-US" sz="1400" i="1" dirty="0"/>
              <a:t>only</a:t>
            </a:r>
            <a:r>
              <a:rPr lang="en-US" altLang="en-US" sz="1400" dirty="0"/>
              <a:t> qualifying reason allowing up to 26 weeks</a:t>
            </a:r>
          </a:p>
        </p:txBody>
      </p:sp>
    </p:spTree>
    <p:extLst>
      <p:ext uri="{BB962C8B-B14F-4D97-AF65-F5344CB8AC3E}">
        <p14:creationId xmlns:p14="http://schemas.microsoft.com/office/powerpoint/2010/main" val="30589566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609600"/>
            <a:ext cx="8229600" cy="1133139"/>
          </a:xfrm>
        </p:spPr>
        <p:txBody>
          <a:bodyPr>
            <a:normAutofit fontScale="90000"/>
          </a:bodyPr>
          <a:lstStyle/>
          <a:p>
            <a:pPr eaLnBrk="1" hangingPunct="1"/>
            <a:r>
              <a:rPr lang="en-US" altLang="en-US" sz="2000" dirty="0"/>
              <a:t>Leaves without Pay</a:t>
            </a:r>
            <a:br>
              <a:rPr lang="en-US" altLang="en-US" sz="2000" dirty="0"/>
            </a:br>
            <a:r>
              <a:rPr lang="en-US" altLang="en-US" sz="2800" dirty="0"/>
              <a:t>Victims’ Economic Security &amp; Safety Leave (VESSA)</a:t>
            </a:r>
          </a:p>
        </p:txBody>
      </p:sp>
      <p:sp>
        <p:nvSpPr>
          <p:cNvPr id="51203" name="Rectangle 3"/>
          <p:cNvSpPr>
            <a:spLocks noGrp="1" noChangeArrowheads="1"/>
          </p:cNvSpPr>
          <p:nvPr>
            <p:ph idx="1"/>
          </p:nvPr>
        </p:nvSpPr>
        <p:spPr>
          <a:xfrm>
            <a:off x="457200" y="2133600"/>
            <a:ext cx="8229600" cy="4302125"/>
          </a:xfrm>
        </p:spPr>
        <p:txBody>
          <a:bodyPr/>
          <a:lstStyle/>
          <a:p>
            <a:r>
              <a:rPr lang="en-US" altLang="en-US" dirty="0"/>
              <a:t>The Illinois VESSA Act allows for employees to request unpaid leave to seek service, assistance, safety or legal remedies to address domestic violence, stalking or sexual assault </a:t>
            </a:r>
          </a:p>
          <a:p>
            <a:r>
              <a:rPr lang="en-US" altLang="en-US" dirty="0"/>
              <a:t>Policy: </a:t>
            </a:r>
            <a:r>
              <a:rPr lang="en-US" altLang="en-US" dirty="0">
                <a:hlinkClick r:id="rId3"/>
              </a:rPr>
              <a:t>https://policies.siu.edu/policies/vessa.php</a:t>
            </a:r>
            <a:r>
              <a:rPr lang="en-US" altLang="en-US" dirty="0"/>
              <a:t> </a:t>
            </a:r>
          </a:p>
        </p:txBody>
      </p:sp>
    </p:spTree>
    <p:extLst>
      <p:ext uri="{BB962C8B-B14F-4D97-AF65-F5344CB8AC3E}">
        <p14:creationId xmlns:p14="http://schemas.microsoft.com/office/powerpoint/2010/main" val="42337325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609600"/>
            <a:ext cx="8229600" cy="1143896"/>
          </a:xfrm>
        </p:spPr>
        <p:txBody>
          <a:bodyPr>
            <a:normAutofit fontScale="90000"/>
          </a:bodyPr>
          <a:lstStyle/>
          <a:p>
            <a:pPr eaLnBrk="1" hangingPunct="1"/>
            <a:r>
              <a:rPr lang="en-US" altLang="en-US" sz="2000" dirty="0"/>
              <a:t>Leaves without Pay</a:t>
            </a:r>
            <a:br>
              <a:rPr lang="en-US" altLang="en-US" sz="4000" dirty="0"/>
            </a:br>
            <a:r>
              <a:rPr lang="en-US" altLang="en-US" sz="2800" dirty="0"/>
              <a:t>Victims’ Economic Security &amp; Safety Leave (VESSA)</a:t>
            </a:r>
          </a:p>
        </p:txBody>
      </p:sp>
      <p:sp>
        <p:nvSpPr>
          <p:cNvPr id="53251" name="Rectangle 3"/>
          <p:cNvSpPr>
            <a:spLocks noGrp="1" noChangeArrowheads="1"/>
          </p:cNvSpPr>
          <p:nvPr>
            <p:ph idx="1"/>
          </p:nvPr>
        </p:nvSpPr>
        <p:spPr/>
        <p:txBody>
          <a:bodyPr/>
          <a:lstStyle/>
          <a:p>
            <a:pPr eaLnBrk="1" hangingPunct="1"/>
            <a:r>
              <a:rPr lang="en-US" altLang="en-US"/>
              <a:t>Maximum of 12 weeks per 12 month period</a:t>
            </a:r>
          </a:p>
          <a:p>
            <a:pPr eaLnBrk="1" hangingPunct="1">
              <a:buFont typeface="Wingdings" panose="05000000000000000000" pitchFamily="2" charset="2"/>
              <a:buNone/>
            </a:pPr>
            <a:endParaRPr lang="en-US" altLang="en-US"/>
          </a:p>
          <a:p>
            <a:pPr eaLnBrk="1" hangingPunct="1"/>
            <a:r>
              <a:rPr lang="en-US" altLang="en-US"/>
              <a:t>Used for employee, or member of employee’s family or household</a:t>
            </a:r>
          </a:p>
          <a:p>
            <a:pPr eaLnBrk="1" hangingPunct="1"/>
            <a:endParaRPr lang="en-US" altLang="en-US"/>
          </a:p>
          <a:p>
            <a:pPr eaLnBrk="1" hangingPunct="1"/>
            <a:r>
              <a:rPr lang="en-US" altLang="en-US"/>
              <a:t>Sick or vacation may be used, otherwise leave will be without pay</a:t>
            </a:r>
          </a:p>
        </p:txBody>
      </p:sp>
    </p:spTree>
    <p:extLst>
      <p:ext uri="{BB962C8B-B14F-4D97-AF65-F5344CB8AC3E}">
        <p14:creationId xmlns:p14="http://schemas.microsoft.com/office/powerpoint/2010/main" val="2697569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ctr" eaLnBrk="1" hangingPunct="1"/>
            <a:r>
              <a:rPr lang="en-US" altLang="en-US" dirty="0"/>
              <a:t>Employee Records Staff</a:t>
            </a:r>
          </a:p>
        </p:txBody>
      </p:sp>
      <p:sp>
        <p:nvSpPr>
          <p:cNvPr id="7171" name="Rectangle 3"/>
          <p:cNvSpPr>
            <a:spLocks noGrp="1" noChangeArrowheads="1"/>
          </p:cNvSpPr>
          <p:nvPr>
            <p:ph idx="1"/>
          </p:nvPr>
        </p:nvSpPr>
        <p:spPr/>
        <p:txBody>
          <a:bodyPr>
            <a:normAutofit/>
          </a:bodyPr>
          <a:lstStyle/>
          <a:p>
            <a:pPr>
              <a:lnSpc>
                <a:spcPct val="80000"/>
              </a:lnSpc>
            </a:pPr>
            <a:r>
              <a:rPr lang="en-US" altLang="en-US" sz="2100" b="1" dirty="0"/>
              <a:t>Ryland Howell  </a:t>
            </a:r>
            <a:r>
              <a:rPr lang="en-US" altLang="en-US" sz="2100" b="1" dirty="0">
                <a:hlinkClick r:id="rId3"/>
              </a:rPr>
              <a:t>ryland.howell@siu.edu</a:t>
            </a:r>
            <a:r>
              <a:rPr lang="en-US" altLang="en-US" sz="2100" b="1" dirty="0"/>
              <a:t>, 618-453-6696</a:t>
            </a:r>
          </a:p>
          <a:p>
            <a:pPr lvl="1">
              <a:lnSpc>
                <a:spcPct val="80000"/>
              </a:lnSpc>
            </a:pPr>
            <a:r>
              <a:rPr lang="en-US" altLang="en-US" sz="1800" dirty="0"/>
              <a:t>Human Resource Officer: Civil Service leave benefits, </a:t>
            </a:r>
            <a:r>
              <a:rPr lang="en-US" altLang="en-US" sz="1800" dirty="0" err="1"/>
              <a:t>unemployments</a:t>
            </a:r>
            <a:endParaRPr lang="en-US" altLang="en-US" sz="1800" dirty="0"/>
          </a:p>
          <a:p>
            <a:pPr>
              <a:lnSpc>
                <a:spcPct val="80000"/>
              </a:lnSpc>
            </a:pPr>
            <a:r>
              <a:rPr lang="en-US" altLang="en-US" sz="2100" b="1" dirty="0"/>
              <a:t>Willie Troupe- </a:t>
            </a:r>
            <a:r>
              <a:rPr lang="en-US" altLang="en-US" sz="2100" b="1" dirty="0">
                <a:hlinkClick r:id="rId4"/>
              </a:rPr>
              <a:t>willie.troupe@siu.edu</a:t>
            </a:r>
            <a:r>
              <a:rPr lang="en-US" altLang="en-US" sz="2100" b="1" dirty="0"/>
              <a:t>, 618-453-6685	</a:t>
            </a:r>
          </a:p>
          <a:p>
            <a:pPr lvl="1">
              <a:lnSpc>
                <a:spcPct val="80000"/>
              </a:lnSpc>
            </a:pPr>
            <a:r>
              <a:rPr lang="en-US" altLang="en-US" dirty="0"/>
              <a:t>Human Resource Officer: Faculty/AP leave benefits, tuition waivers</a:t>
            </a:r>
          </a:p>
          <a:p>
            <a:pPr>
              <a:lnSpc>
                <a:spcPct val="80000"/>
              </a:lnSpc>
            </a:pPr>
            <a:r>
              <a:rPr lang="en-US" altLang="en-US" sz="2100" b="1" dirty="0"/>
              <a:t>Tara Moore 	- </a:t>
            </a:r>
            <a:r>
              <a:rPr lang="en-US" altLang="en-US" sz="2100" b="1" dirty="0">
                <a:hlinkClick r:id="rId5"/>
              </a:rPr>
              <a:t>tmoore@siu.edu</a:t>
            </a:r>
            <a:r>
              <a:rPr lang="en-US" altLang="en-US" sz="2100" b="1" dirty="0"/>
              <a:t>, 618-453-6609</a:t>
            </a:r>
          </a:p>
          <a:p>
            <a:pPr lvl="1">
              <a:lnSpc>
                <a:spcPct val="80000"/>
              </a:lnSpc>
            </a:pPr>
            <a:r>
              <a:rPr lang="en-US" altLang="en-US" sz="1800" dirty="0"/>
              <a:t>Human Resource Representative: Seniority, tuition waivers, military leaves</a:t>
            </a:r>
          </a:p>
          <a:p>
            <a:pPr marL="0" indent="0" eaLnBrk="1" hangingPunct="1">
              <a:lnSpc>
                <a:spcPct val="80000"/>
              </a:lnSpc>
              <a:buNone/>
            </a:pPr>
            <a:endParaRPr lang="en-US" altLang="en-US" sz="2400" dirty="0"/>
          </a:p>
        </p:txBody>
      </p:sp>
    </p:spTree>
    <p:extLst>
      <p:ext uri="{BB962C8B-B14F-4D97-AF65-F5344CB8AC3E}">
        <p14:creationId xmlns:p14="http://schemas.microsoft.com/office/powerpoint/2010/main" val="7443830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457200" y="654050"/>
            <a:ext cx="8229600" cy="1088689"/>
          </a:xfrm>
        </p:spPr>
        <p:txBody>
          <a:bodyPr/>
          <a:lstStyle/>
          <a:p>
            <a:pPr eaLnBrk="1" hangingPunct="1"/>
            <a:r>
              <a:rPr lang="en-US" altLang="en-US" sz="2000" dirty="0"/>
              <a:t>Leaves without Pay</a:t>
            </a:r>
            <a:br>
              <a:rPr lang="en-US" altLang="en-US" sz="2000" dirty="0"/>
            </a:br>
            <a:r>
              <a:rPr lang="en-US" altLang="en-US" sz="4000" dirty="0"/>
              <a:t>School Visitation</a:t>
            </a:r>
          </a:p>
        </p:txBody>
      </p:sp>
      <p:sp>
        <p:nvSpPr>
          <p:cNvPr id="55299" name="Rectangle 3"/>
          <p:cNvSpPr>
            <a:spLocks noGrp="1" noChangeArrowheads="1"/>
          </p:cNvSpPr>
          <p:nvPr>
            <p:ph idx="1"/>
          </p:nvPr>
        </p:nvSpPr>
        <p:spPr>
          <a:xfrm>
            <a:off x="685800" y="1906588"/>
            <a:ext cx="7772400" cy="4192587"/>
          </a:xfrm>
        </p:spPr>
        <p:txBody>
          <a:bodyPr/>
          <a:lstStyle/>
          <a:p>
            <a:r>
              <a:rPr lang="en-US" altLang="en-US" dirty="0"/>
              <a:t>When the employee’s attendance is required at their child’s school for conferences and classroom activities during normal working hours, he/she will be granted a leave without pay subject to certain conditions (see policy)</a:t>
            </a:r>
          </a:p>
          <a:p>
            <a:r>
              <a:rPr lang="en-US" altLang="en-US" dirty="0"/>
              <a:t>Policy: </a:t>
            </a:r>
            <a:r>
              <a:rPr lang="en-US" altLang="en-US" dirty="0">
                <a:hlinkClick r:id="rId3"/>
              </a:rPr>
              <a:t>School Visitation</a:t>
            </a:r>
            <a:endParaRPr lang="en-US" altLang="en-US" dirty="0"/>
          </a:p>
          <a:p>
            <a:pPr lvl="1" eaLnBrk="1" hangingPunct="1"/>
            <a:endParaRPr lang="en-US" altLang="en-US" dirty="0"/>
          </a:p>
        </p:txBody>
      </p:sp>
    </p:spTree>
    <p:extLst>
      <p:ext uri="{BB962C8B-B14F-4D97-AF65-F5344CB8AC3E}">
        <p14:creationId xmlns:p14="http://schemas.microsoft.com/office/powerpoint/2010/main" val="17919199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US" altLang="en-US" sz="2400"/>
              <a:t>Leaves without Pay</a:t>
            </a:r>
            <a:br>
              <a:rPr lang="en-US" altLang="en-US" sz="2400"/>
            </a:br>
            <a:r>
              <a:rPr lang="en-US" altLang="en-US"/>
              <a:t>Voting in Elections</a:t>
            </a:r>
          </a:p>
        </p:txBody>
      </p:sp>
      <p:sp>
        <p:nvSpPr>
          <p:cNvPr id="57347" name="Rectangle 3"/>
          <p:cNvSpPr>
            <a:spLocks noGrp="1" noChangeArrowheads="1"/>
          </p:cNvSpPr>
          <p:nvPr>
            <p:ph idx="1"/>
          </p:nvPr>
        </p:nvSpPr>
        <p:spPr/>
        <p:txBody>
          <a:bodyPr/>
          <a:lstStyle/>
          <a:p>
            <a:r>
              <a:rPr lang="en-US" altLang="en-US" dirty="0"/>
              <a:t>If you are scheduled to work on Election Day, you can be excused without pay for a maximum of 2 hours.</a:t>
            </a:r>
          </a:p>
          <a:p>
            <a:r>
              <a:rPr lang="en-US" altLang="en-US" dirty="0"/>
              <a:t>You must be scheduled to work more than 4 hours during polling time, and time off does not apply to election judges.</a:t>
            </a:r>
          </a:p>
          <a:p>
            <a:pPr marL="0" indent="0" eaLnBrk="1" hangingPunct="1">
              <a:buNone/>
            </a:pPr>
            <a:endParaRPr lang="en-US" altLang="en-US" dirty="0"/>
          </a:p>
        </p:txBody>
      </p:sp>
    </p:spTree>
    <p:extLst>
      <p:ext uri="{BB962C8B-B14F-4D97-AF65-F5344CB8AC3E}">
        <p14:creationId xmlns:p14="http://schemas.microsoft.com/office/powerpoint/2010/main" val="20378720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n-US" altLang="en-US" sz="2400"/>
              <a:t>Leaves without Pay</a:t>
            </a:r>
            <a:br>
              <a:rPr lang="en-US" altLang="en-US" sz="2400"/>
            </a:br>
            <a:r>
              <a:rPr lang="en-US" altLang="en-US"/>
              <a:t>Personal Leaves</a:t>
            </a:r>
          </a:p>
        </p:txBody>
      </p:sp>
      <p:sp>
        <p:nvSpPr>
          <p:cNvPr id="59395" name="Rectangle 3"/>
          <p:cNvSpPr>
            <a:spLocks noGrp="1" noChangeArrowheads="1"/>
          </p:cNvSpPr>
          <p:nvPr>
            <p:ph idx="1"/>
          </p:nvPr>
        </p:nvSpPr>
        <p:spPr/>
        <p:txBody>
          <a:bodyPr/>
          <a:lstStyle/>
          <a:p>
            <a:r>
              <a:rPr lang="en-US" altLang="en-US" dirty="0"/>
              <a:t>A personal leave without pay may be granted for numerous personal reasons and are managed on a case-by-case basis</a:t>
            </a:r>
          </a:p>
          <a:p>
            <a:r>
              <a:rPr lang="en-US" altLang="en-US" dirty="0"/>
              <a:t>Contact HR Benefits at 618-453-6668 for more information if you would like to request a personal leave.  Employees will also need to discuss insurance premium payment options during the leave.</a:t>
            </a:r>
          </a:p>
          <a:p>
            <a:pPr eaLnBrk="1" hangingPunct="1">
              <a:buFont typeface="Wingdings" panose="05000000000000000000" pitchFamily="2" charset="2"/>
              <a:buNone/>
            </a:pPr>
            <a:endParaRPr lang="en-US" altLang="en-US" dirty="0"/>
          </a:p>
        </p:txBody>
      </p:sp>
    </p:spTree>
    <p:extLst>
      <p:ext uri="{BB962C8B-B14F-4D97-AF65-F5344CB8AC3E}">
        <p14:creationId xmlns:p14="http://schemas.microsoft.com/office/powerpoint/2010/main" val="8779728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altLang="en-US" dirty="0"/>
              <a:t>Tuition Waiver Benefits</a:t>
            </a:r>
            <a:br>
              <a:rPr lang="en-US" altLang="en-US" dirty="0"/>
            </a:br>
            <a:r>
              <a:rPr lang="en-US" altLang="en-US" dirty="0"/>
              <a:t>Employee</a:t>
            </a:r>
          </a:p>
        </p:txBody>
      </p:sp>
      <p:sp>
        <p:nvSpPr>
          <p:cNvPr id="61443" name="Rectangle 3"/>
          <p:cNvSpPr>
            <a:spLocks noGrp="1" noChangeArrowheads="1"/>
          </p:cNvSpPr>
          <p:nvPr>
            <p:ph idx="1"/>
          </p:nvPr>
        </p:nvSpPr>
        <p:spPr>
          <a:xfrm>
            <a:off x="581192" y="2350008"/>
            <a:ext cx="7989752" cy="4288536"/>
          </a:xfrm>
        </p:spPr>
        <p:txBody>
          <a:bodyPr>
            <a:normAutofit fontScale="85000" lnSpcReduction="20000"/>
          </a:bodyPr>
          <a:lstStyle/>
          <a:p>
            <a:pPr lvl="0">
              <a:lnSpc>
                <a:spcPct val="90000"/>
              </a:lnSpc>
              <a:buClr>
                <a:srgbClr val="903163"/>
              </a:buClr>
            </a:pPr>
            <a:endParaRPr lang="en-US" altLang="en-US" sz="3500" dirty="0">
              <a:solidFill>
                <a:srgbClr val="3D3D3D"/>
              </a:solidFill>
            </a:endParaRPr>
          </a:p>
          <a:p>
            <a:pPr lvl="0">
              <a:lnSpc>
                <a:spcPct val="90000"/>
              </a:lnSpc>
              <a:buClr>
                <a:srgbClr val="903163"/>
              </a:buClr>
            </a:pPr>
            <a:r>
              <a:rPr lang="en-US" altLang="en-US" sz="3500" dirty="0">
                <a:solidFill>
                  <a:srgbClr val="3D3D3D"/>
                </a:solidFill>
              </a:rPr>
              <a:t>Employee Tuition Waiver</a:t>
            </a:r>
          </a:p>
          <a:p>
            <a:pPr lvl="1">
              <a:lnSpc>
                <a:spcPct val="90000"/>
              </a:lnSpc>
              <a:buClr>
                <a:srgbClr val="903163"/>
              </a:buClr>
            </a:pPr>
            <a:r>
              <a:rPr lang="en-US" altLang="en-US" sz="3200" dirty="0">
                <a:solidFill>
                  <a:srgbClr val="3D3D3D"/>
                </a:solidFill>
              </a:rPr>
              <a:t>A full waiver of tuition is granted, </a:t>
            </a:r>
            <a:r>
              <a:rPr lang="en-US" altLang="en-US" sz="3500" dirty="0">
                <a:solidFill>
                  <a:srgbClr val="3D3D3D"/>
                </a:solidFill>
              </a:rPr>
              <a:t>for all SIUC employees on pay status, SIUC retirees, and employees on leave or layoff.  </a:t>
            </a:r>
          </a:p>
          <a:p>
            <a:pPr lvl="1">
              <a:lnSpc>
                <a:spcPct val="90000"/>
              </a:lnSpc>
              <a:buClr>
                <a:srgbClr val="903163"/>
              </a:buClr>
            </a:pPr>
            <a:r>
              <a:rPr lang="en-US" altLang="en-US" sz="3200" dirty="0">
                <a:solidFill>
                  <a:srgbClr val="3D3D3D"/>
                </a:solidFill>
              </a:rPr>
              <a:t>Application fee may also be waived for new, undergraduate students</a:t>
            </a:r>
          </a:p>
          <a:p>
            <a:pPr lvl="1">
              <a:lnSpc>
                <a:spcPct val="90000"/>
              </a:lnSpc>
              <a:buClr>
                <a:srgbClr val="903163"/>
              </a:buClr>
            </a:pPr>
            <a:r>
              <a:rPr lang="en-US" altLang="en-US" sz="3200" dirty="0">
                <a:solidFill>
                  <a:srgbClr val="3D3D3D"/>
                </a:solidFill>
              </a:rPr>
              <a:t>Form: </a:t>
            </a:r>
            <a:r>
              <a:rPr lang="en-US" altLang="en-US" sz="3200" dirty="0">
                <a:solidFill>
                  <a:srgbClr val="3D3D3D"/>
                </a:solidFill>
                <a:hlinkClick r:id="rId3"/>
              </a:rPr>
              <a:t>https://eforms.siu.edu/siuforms/info/hro1052.php</a:t>
            </a:r>
            <a:r>
              <a:rPr lang="en-US" altLang="en-US" sz="3200" dirty="0">
                <a:solidFill>
                  <a:srgbClr val="3D3D3D"/>
                </a:solidFill>
              </a:rPr>
              <a:t> </a:t>
            </a:r>
          </a:p>
          <a:p>
            <a:pPr lvl="1">
              <a:lnSpc>
                <a:spcPct val="90000"/>
              </a:lnSpc>
              <a:buClr>
                <a:srgbClr val="903163"/>
              </a:buClr>
            </a:pPr>
            <a:r>
              <a:rPr lang="en-US" altLang="en-US" sz="3500" dirty="0">
                <a:solidFill>
                  <a:srgbClr val="3D3D3D"/>
                </a:solidFill>
              </a:rPr>
              <a:t>Policy: </a:t>
            </a:r>
            <a:r>
              <a:rPr lang="en-US" altLang="en-US" sz="3500" dirty="0">
                <a:solidFill>
                  <a:srgbClr val="3D3D3D"/>
                </a:solidFill>
                <a:hlinkClick r:id="rId4"/>
              </a:rPr>
              <a:t>Employee Tuition Waiver</a:t>
            </a:r>
            <a:endParaRPr lang="en-US" altLang="en-US" sz="3200" dirty="0">
              <a:solidFill>
                <a:srgbClr val="3D3D3D"/>
              </a:solidFill>
            </a:endParaRPr>
          </a:p>
          <a:p>
            <a:pPr lvl="1" eaLnBrk="1" hangingPunct="1">
              <a:lnSpc>
                <a:spcPct val="90000"/>
              </a:lnSpc>
              <a:buFont typeface="Wingdings" panose="05000000000000000000" pitchFamily="2" charset="2"/>
              <a:buNone/>
            </a:pPr>
            <a:endParaRPr lang="en-US" altLang="en-US" dirty="0"/>
          </a:p>
          <a:p>
            <a:pPr lvl="1" eaLnBrk="1" hangingPunct="1">
              <a:lnSpc>
                <a:spcPct val="90000"/>
              </a:lnSpc>
              <a:buFont typeface="Wingdings" panose="05000000000000000000" pitchFamily="2" charset="2"/>
              <a:buNone/>
            </a:pPr>
            <a:endParaRPr lang="en-US" altLang="en-US" sz="2000" dirty="0"/>
          </a:p>
          <a:p>
            <a:pPr eaLnBrk="1" hangingPunct="1">
              <a:lnSpc>
                <a:spcPct val="90000"/>
              </a:lnSpc>
              <a:buFont typeface="Wingdings" panose="05000000000000000000" pitchFamily="2" charset="2"/>
              <a:buNone/>
            </a:pPr>
            <a:endParaRPr lang="en-US" altLang="en-US" sz="2400" dirty="0"/>
          </a:p>
          <a:p>
            <a:pPr eaLnBrk="1" hangingPunct="1">
              <a:lnSpc>
                <a:spcPct val="90000"/>
              </a:lnSpc>
            </a:pPr>
            <a:endParaRPr lang="en-US" altLang="en-US" sz="2400" dirty="0"/>
          </a:p>
          <a:p>
            <a:pPr eaLnBrk="1" hangingPunct="1">
              <a:lnSpc>
                <a:spcPct val="90000"/>
              </a:lnSpc>
            </a:pPr>
            <a:endParaRPr lang="en-US" altLang="en-US" sz="2400" dirty="0"/>
          </a:p>
          <a:p>
            <a:pPr eaLnBrk="1" hangingPunct="1">
              <a:lnSpc>
                <a:spcPct val="90000"/>
              </a:lnSpc>
            </a:pPr>
            <a:endParaRPr lang="en-US" altLang="en-US" sz="2400" dirty="0"/>
          </a:p>
        </p:txBody>
      </p:sp>
    </p:spTree>
    <p:extLst>
      <p:ext uri="{BB962C8B-B14F-4D97-AF65-F5344CB8AC3E}">
        <p14:creationId xmlns:p14="http://schemas.microsoft.com/office/powerpoint/2010/main" val="29997533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altLang="en-US" sz="2000" dirty="0"/>
              <a:t>Tuition Wavier Benefits</a:t>
            </a:r>
            <a:br>
              <a:rPr lang="en-US" altLang="en-US" sz="2400" dirty="0"/>
            </a:br>
            <a:r>
              <a:rPr lang="en-US" altLang="en-US" sz="2400" dirty="0"/>
              <a:t>child of Employee Tuition Waiver</a:t>
            </a:r>
            <a:endParaRPr lang="en-US" altLang="en-US" dirty="0"/>
          </a:p>
        </p:txBody>
      </p:sp>
      <p:sp>
        <p:nvSpPr>
          <p:cNvPr id="31747" name="Rectangle 3"/>
          <p:cNvSpPr>
            <a:spLocks noGrp="1" noChangeArrowheads="1"/>
          </p:cNvSpPr>
          <p:nvPr>
            <p:ph idx="1"/>
          </p:nvPr>
        </p:nvSpPr>
        <p:spPr>
          <a:xfrm>
            <a:off x="473037" y="2041190"/>
            <a:ext cx="7989752" cy="3630795"/>
          </a:xfrm>
        </p:spPr>
        <p:txBody>
          <a:bodyPr>
            <a:normAutofit fontScale="85000" lnSpcReduction="20000"/>
          </a:bodyPr>
          <a:lstStyle/>
          <a:p>
            <a:pPr>
              <a:lnSpc>
                <a:spcPct val="90000"/>
              </a:lnSpc>
            </a:pPr>
            <a:r>
              <a:rPr lang="en-US" altLang="en-US" sz="2400" b="1" dirty="0" err="1"/>
              <a:t>Interinstitutional</a:t>
            </a:r>
            <a:r>
              <a:rPr lang="en-US" altLang="en-US" sz="2400" b="1" dirty="0"/>
              <a:t> Undergraduate Tuition Waiver</a:t>
            </a:r>
          </a:p>
          <a:p>
            <a:pPr lvl="1">
              <a:lnSpc>
                <a:spcPct val="90000"/>
              </a:lnSpc>
            </a:pPr>
            <a:r>
              <a:rPr lang="en-US" altLang="en-US" sz="2400" dirty="0"/>
              <a:t>Available for 50% tuition waiver of children of 7-year IL university employees in active status</a:t>
            </a:r>
          </a:p>
          <a:p>
            <a:pPr lvl="1">
              <a:lnSpc>
                <a:spcPct val="90000"/>
              </a:lnSpc>
            </a:pPr>
            <a:r>
              <a:rPr lang="en-US" altLang="en-US" sz="2400" dirty="0"/>
              <a:t>Form: </a:t>
            </a:r>
            <a:r>
              <a:rPr lang="en-US" altLang="en-US" sz="2400" dirty="0">
                <a:hlinkClick r:id="rId3"/>
              </a:rPr>
              <a:t>https://eforms.siu.edu/siuforms/info/hro1053.php</a:t>
            </a:r>
            <a:r>
              <a:rPr lang="en-US" altLang="en-US" sz="2400" dirty="0"/>
              <a:t> </a:t>
            </a:r>
          </a:p>
          <a:p>
            <a:pPr lvl="1">
              <a:lnSpc>
                <a:spcPct val="90000"/>
              </a:lnSpc>
            </a:pPr>
            <a:r>
              <a:rPr lang="en-US" altLang="en-US" sz="2400" dirty="0"/>
              <a:t>Can be used at SIUC or other qualifying public 4-year IL universities</a:t>
            </a:r>
            <a:br>
              <a:rPr lang="en-US" altLang="en-US" sz="2400" dirty="0"/>
            </a:br>
            <a:endParaRPr lang="en-US" altLang="en-US" sz="2400" dirty="0"/>
          </a:p>
          <a:p>
            <a:pPr lvl="1">
              <a:lnSpc>
                <a:spcPct val="90000"/>
              </a:lnSpc>
            </a:pPr>
            <a:r>
              <a:rPr lang="en-US" altLang="en-US" sz="2400" dirty="0"/>
              <a:t>Policy: </a:t>
            </a:r>
            <a:r>
              <a:rPr lang="en-US" altLang="en-US" sz="2400" dirty="0">
                <a:hlinkClick r:id="rId4"/>
              </a:rPr>
              <a:t>Interinstitutional Child Tuition Waiver</a:t>
            </a:r>
            <a:endParaRPr lang="en-US" altLang="en-US" sz="2400" dirty="0"/>
          </a:p>
          <a:p>
            <a:pPr>
              <a:lnSpc>
                <a:spcPct val="90000"/>
              </a:lnSpc>
            </a:pPr>
            <a:r>
              <a:rPr lang="en-US" altLang="en-US" sz="2400" b="1" dirty="0"/>
              <a:t>SIU Undergraduate Tuition Waiver</a:t>
            </a:r>
          </a:p>
          <a:p>
            <a:pPr lvl="1">
              <a:lnSpc>
                <a:spcPct val="90000"/>
              </a:lnSpc>
            </a:pPr>
            <a:r>
              <a:rPr lang="en-US" altLang="en-US" sz="2400" dirty="0"/>
              <a:t>Extends benefit to include SIUC employees who are retired, on permanent layoff, or the natural or adopted child of a civil union partner – available within SIUC system only</a:t>
            </a:r>
          </a:p>
          <a:p>
            <a:pPr lvl="1">
              <a:lnSpc>
                <a:spcPct val="90000"/>
              </a:lnSpc>
            </a:pPr>
            <a:r>
              <a:rPr lang="en-US" altLang="en-US" sz="2400" dirty="0"/>
              <a:t>Policy: (see link above)</a:t>
            </a:r>
          </a:p>
        </p:txBody>
      </p:sp>
    </p:spTree>
    <p:extLst>
      <p:ext uri="{BB962C8B-B14F-4D97-AF65-F5344CB8AC3E}">
        <p14:creationId xmlns:p14="http://schemas.microsoft.com/office/powerpoint/2010/main" val="40780221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457200" y="533400"/>
            <a:ext cx="8229600" cy="1295400"/>
          </a:xfrm>
        </p:spPr>
        <p:txBody>
          <a:bodyPr>
            <a:normAutofit/>
          </a:bodyPr>
          <a:lstStyle/>
          <a:p>
            <a:r>
              <a:rPr lang="en-US" altLang="en-US" sz="2400" dirty="0"/>
              <a:t>Tuition Waiver for Dependents of Deceased Employees</a:t>
            </a:r>
          </a:p>
        </p:txBody>
      </p:sp>
      <p:sp>
        <p:nvSpPr>
          <p:cNvPr id="67587" name="Rectangle 3"/>
          <p:cNvSpPr>
            <a:spLocks noGrp="1" noChangeArrowheads="1"/>
          </p:cNvSpPr>
          <p:nvPr>
            <p:ph idx="1"/>
          </p:nvPr>
        </p:nvSpPr>
        <p:spPr>
          <a:xfrm>
            <a:off x="457200" y="1979408"/>
            <a:ext cx="8229600" cy="4302125"/>
          </a:xfrm>
        </p:spPr>
        <p:txBody>
          <a:bodyPr/>
          <a:lstStyle/>
          <a:p>
            <a:pPr>
              <a:lnSpc>
                <a:spcPct val="90000"/>
              </a:lnSpc>
            </a:pPr>
            <a:r>
              <a:rPr lang="en-US" altLang="en-US" dirty="0"/>
              <a:t>Surviving spouses and dependent children of deceased SIUC employees who was in active, retirement or disability status at the time of death.</a:t>
            </a:r>
          </a:p>
          <a:p>
            <a:pPr>
              <a:lnSpc>
                <a:spcPct val="90000"/>
              </a:lnSpc>
            </a:pPr>
            <a:r>
              <a:rPr lang="en-US" altLang="en-US" dirty="0"/>
              <a:t>Employee must have worked for at least 5 years full-time</a:t>
            </a:r>
          </a:p>
          <a:p>
            <a:pPr>
              <a:lnSpc>
                <a:spcPct val="90000"/>
              </a:lnSpc>
            </a:pPr>
            <a:r>
              <a:rPr lang="en-US" altLang="en-US" dirty="0"/>
              <a:t>Maximum of 8 semesters</a:t>
            </a:r>
          </a:p>
          <a:p>
            <a:pPr>
              <a:lnSpc>
                <a:spcPct val="90000"/>
              </a:lnSpc>
            </a:pPr>
            <a:r>
              <a:rPr lang="en-US" altLang="en-US" dirty="0"/>
              <a:t>Excludes fees</a:t>
            </a:r>
          </a:p>
          <a:p>
            <a:pPr>
              <a:lnSpc>
                <a:spcPct val="90000"/>
              </a:lnSpc>
            </a:pPr>
            <a:r>
              <a:rPr lang="en-US" altLang="en-US" sz="1200" dirty="0"/>
              <a:t>(other restrictions apply – contact SIUC HR Records for more information)</a:t>
            </a:r>
          </a:p>
          <a:p>
            <a:pPr>
              <a:lnSpc>
                <a:spcPct val="90000"/>
              </a:lnSpc>
            </a:pPr>
            <a:r>
              <a:rPr lang="en-US" altLang="en-US" dirty="0"/>
              <a:t>Policy:  </a:t>
            </a:r>
            <a:r>
              <a:rPr lang="en-US" altLang="en-US" dirty="0">
                <a:hlinkClick r:id="rId3"/>
              </a:rPr>
              <a:t>Dependents of Deceased Employees</a:t>
            </a:r>
            <a:endParaRPr lang="en-US" altLang="en-US" dirty="0"/>
          </a:p>
        </p:txBody>
      </p:sp>
    </p:spTree>
    <p:extLst>
      <p:ext uri="{BB962C8B-B14F-4D97-AF65-F5344CB8AC3E}">
        <p14:creationId xmlns:p14="http://schemas.microsoft.com/office/powerpoint/2010/main" val="4556635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normAutofit fontScale="90000"/>
          </a:bodyPr>
          <a:lstStyle/>
          <a:p>
            <a:pPr eaLnBrk="1" hangingPunct="1"/>
            <a:r>
              <a:rPr lang="en-US" altLang="en-US" sz="3900"/>
              <a:t>Spouse or Civil Union Partner Card</a:t>
            </a:r>
          </a:p>
        </p:txBody>
      </p:sp>
      <p:sp>
        <p:nvSpPr>
          <p:cNvPr id="71683" name="Rectangle 3"/>
          <p:cNvSpPr>
            <a:spLocks noGrp="1" noChangeArrowheads="1"/>
          </p:cNvSpPr>
          <p:nvPr>
            <p:ph idx="1"/>
          </p:nvPr>
        </p:nvSpPr>
        <p:spPr/>
        <p:txBody>
          <a:bodyPr>
            <a:normAutofit/>
          </a:bodyPr>
          <a:lstStyle/>
          <a:p>
            <a:r>
              <a:rPr lang="en-US" altLang="en-US" sz="2800" dirty="0"/>
              <a:t>Permits a spouse or civil union partner to gain access to select university facilities and services</a:t>
            </a:r>
          </a:p>
          <a:p>
            <a:r>
              <a:rPr lang="en-US" altLang="en-US" sz="2800" dirty="0"/>
              <a:t>Must be renewed for each fiscal year or appointment period</a:t>
            </a:r>
          </a:p>
          <a:p>
            <a:r>
              <a:rPr lang="en-US" altLang="en-US" sz="2800" dirty="0"/>
              <a:t>Employee must present proper ID to Employee Records at Woody Hall</a:t>
            </a:r>
          </a:p>
          <a:p>
            <a:r>
              <a:rPr lang="en-US" altLang="en-US" sz="2800" dirty="0"/>
              <a:t>Contact 618-453-6698 for more information</a:t>
            </a:r>
          </a:p>
        </p:txBody>
      </p:sp>
    </p:spTree>
    <p:extLst>
      <p:ext uri="{BB962C8B-B14F-4D97-AF65-F5344CB8AC3E}">
        <p14:creationId xmlns:p14="http://schemas.microsoft.com/office/powerpoint/2010/main" val="3666906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447338"/>
            <a:ext cx="8229600" cy="1295401"/>
          </a:xfrm>
        </p:spPr>
        <p:txBody>
          <a:bodyPr/>
          <a:lstStyle/>
          <a:p>
            <a:pPr eaLnBrk="1" hangingPunct="1"/>
            <a:r>
              <a:rPr lang="en-US" altLang="en-US" dirty="0"/>
              <a:t>Fringe Benefit Section Agenda</a:t>
            </a:r>
          </a:p>
        </p:txBody>
      </p:sp>
      <p:sp>
        <p:nvSpPr>
          <p:cNvPr id="9219" name="Rectangle 3"/>
          <p:cNvSpPr>
            <a:spLocks noGrp="1" noChangeArrowheads="1"/>
          </p:cNvSpPr>
          <p:nvPr>
            <p:ph idx="1"/>
          </p:nvPr>
        </p:nvSpPr>
        <p:spPr>
          <a:xfrm>
            <a:off x="457200" y="2505456"/>
            <a:ext cx="8229600" cy="3722288"/>
          </a:xfrm>
        </p:spPr>
        <p:txBody>
          <a:bodyPr>
            <a:normAutofit lnSpcReduction="10000"/>
          </a:bodyPr>
          <a:lstStyle/>
          <a:p>
            <a:pPr eaLnBrk="1" hangingPunct="1"/>
            <a:r>
              <a:rPr lang="en-US" altLang="en-US" sz="3200" dirty="0"/>
              <a:t>Employee Records Staff</a:t>
            </a:r>
          </a:p>
          <a:p>
            <a:pPr eaLnBrk="1" hangingPunct="1"/>
            <a:r>
              <a:rPr lang="en-US" altLang="en-US" sz="3200" dirty="0"/>
              <a:t>Absences and Benefits</a:t>
            </a:r>
          </a:p>
          <a:p>
            <a:pPr eaLnBrk="1" hangingPunct="1"/>
            <a:r>
              <a:rPr lang="en-US" altLang="en-US" sz="3200" dirty="0"/>
              <a:t>Leaves with Pay</a:t>
            </a:r>
          </a:p>
          <a:p>
            <a:pPr eaLnBrk="1" hangingPunct="1"/>
            <a:r>
              <a:rPr lang="en-US" altLang="en-US" sz="3200" dirty="0"/>
              <a:t>Leaves without Pay</a:t>
            </a:r>
          </a:p>
          <a:p>
            <a:pPr eaLnBrk="1" hangingPunct="1"/>
            <a:r>
              <a:rPr lang="en-US" altLang="en-US" sz="3200" dirty="0"/>
              <a:t>Tuition Waiver Benefits</a:t>
            </a:r>
          </a:p>
          <a:p>
            <a:pPr eaLnBrk="1" hangingPunct="1"/>
            <a:r>
              <a:rPr lang="en-US" altLang="en-US" sz="3200" dirty="0"/>
              <a:t>Spouse or Civil Union Partner cards</a:t>
            </a:r>
          </a:p>
          <a:p>
            <a:pPr eaLnBrk="1" hangingPunct="1">
              <a:buFont typeface="Wingdings" panose="05000000000000000000" pitchFamily="2" charset="2"/>
              <a:buNone/>
            </a:pPr>
            <a:endParaRPr lang="en-US" altLang="en-US" sz="3600" dirty="0"/>
          </a:p>
          <a:p>
            <a:pPr eaLnBrk="1" hangingPunct="1"/>
            <a:endParaRPr lang="en-US" altLang="en-US" dirty="0"/>
          </a:p>
        </p:txBody>
      </p:sp>
    </p:spTree>
    <p:extLst>
      <p:ext uri="{BB962C8B-B14F-4D97-AF65-F5344CB8AC3E}">
        <p14:creationId xmlns:p14="http://schemas.microsoft.com/office/powerpoint/2010/main" val="1242437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304D5-10D3-4FDE-A5EA-B163E957DE59}"/>
              </a:ext>
            </a:extLst>
          </p:cNvPr>
          <p:cNvSpPr>
            <a:spLocks noGrp="1"/>
          </p:cNvSpPr>
          <p:nvPr>
            <p:ph type="title"/>
          </p:nvPr>
        </p:nvSpPr>
        <p:spPr/>
        <p:txBody>
          <a:bodyPr/>
          <a:lstStyle/>
          <a:p>
            <a:r>
              <a:rPr lang="en-US" dirty="0"/>
              <a:t>SIUC Policies</a:t>
            </a:r>
          </a:p>
        </p:txBody>
      </p:sp>
      <p:sp>
        <p:nvSpPr>
          <p:cNvPr id="3" name="Content Placeholder 2">
            <a:extLst>
              <a:ext uri="{FF2B5EF4-FFF2-40B4-BE49-F238E27FC236}">
                <a16:creationId xmlns:a16="http://schemas.microsoft.com/office/drawing/2014/main" id="{DDCA2F8B-4C52-4DE4-83A3-3F08F4A1D631}"/>
              </a:ext>
            </a:extLst>
          </p:cNvPr>
          <p:cNvSpPr>
            <a:spLocks noGrp="1"/>
          </p:cNvSpPr>
          <p:nvPr>
            <p:ph idx="1"/>
          </p:nvPr>
        </p:nvSpPr>
        <p:spPr/>
        <p:txBody>
          <a:bodyPr/>
          <a:lstStyle/>
          <a:p>
            <a:r>
              <a:rPr lang="en-US" dirty="0"/>
              <a:t>Please note: all benefits discussed in this section are based on university policy. Please refer to your applicable collective bargaining agreement if you are represented by a union</a:t>
            </a:r>
          </a:p>
          <a:p>
            <a:r>
              <a:rPr lang="en-US" dirty="0"/>
              <a:t>A complete listing of university policy can be found here: </a:t>
            </a:r>
            <a:r>
              <a:rPr lang="en-US" dirty="0">
                <a:hlinkClick r:id="rId3"/>
              </a:rPr>
              <a:t>https://policies.siu.edu/</a:t>
            </a:r>
            <a:r>
              <a:rPr lang="en-US" dirty="0"/>
              <a:t> </a:t>
            </a:r>
          </a:p>
          <a:p>
            <a:r>
              <a:rPr lang="en-US" dirty="0"/>
              <a:t>Union agreements posted online can be found here: </a:t>
            </a:r>
            <a:r>
              <a:rPr lang="en-US" dirty="0">
                <a:hlinkClick r:id="rId4"/>
              </a:rPr>
              <a:t>https://laborrelations.siu.edu/labor-contracts/</a:t>
            </a:r>
            <a:r>
              <a:rPr lang="en-US" dirty="0"/>
              <a:t> </a:t>
            </a:r>
          </a:p>
        </p:txBody>
      </p:sp>
    </p:spTree>
    <p:extLst>
      <p:ext uri="{BB962C8B-B14F-4D97-AF65-F5344CB8AC3E}">
        <p14:creationId xmlns:p14="http://schemas.microsoft.com/office/powerpoint/2010/main" val="3075477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sz="2400" dirty="0"/>
              <a:t>Absences and Benefits</a:t>
            </a:r>
            <a:br>
              <a:rPr lang="en-US" altLang="en-US" dirty="0"/>
            </a:br>
            <a:r>
              <a:rPr lang="en-US" altLang="en-US" dirty="0"/>
              <a:t>Reporting Absences</a:t>
            </a:r>
          </a:p>
        </p:txBody>
      </p:sp>
      <p:sp>
        <p:nvSpPr>
          <p:cNvPr id="11267" name="Rectangle 3"/>
          <p:cNvSpPr>
            <a:spLocks noGrp="1" noChangeArrowheads="1"/>
          </p:cNvSpPr>
          <p:nvPr>
            <p:ph idx="1"/>
          </p:nvPr>
        </p:nvSpPr>
        <p:spPr>
          <a:xfrm>
            <a:off x="581192" y="1883665"/>
            <a:ext cx="7989752" cy="4974336"/>
          </a:xfrm>
        </p:spPr>
        <p:txBody>
          <a:bodyPr>
            <a:normAutofit/>
          </a:bodyPr>
          <a:lstStyle/>
          <a:p>
            <a:r>
              <a:rPr lang="en-US" altLang="en-US" dirty="0"/>
              <a:t>Guidelines: when an employee finds it is necessary to be absent from work during the scheduled work period, an absence slip must be completed documenting the time off. These slips are obtained at the department or following link: </a:t>
            </a:r>
            <a:r>
              <a:rPr lang="en-US" altLang="en-US" dirty="0">
                <a:hlinkClick r:id="rId3"/>
              </a:rPr>
              <a:t>https://eforms.siu.edu/</a:t>
            </a:r>
            <a:r>
              <a:rPr lang="en-US" altLang="en-US" dirty="0"/>
              <a:t> (please find either civil service or faculty/AP)</a:t>
            </a:r>
          </a:p>
          <a:p>
            <a:r>
              <a:rPr lang="en-US" altLang="en-US" dirty="0"/>
              <a:t>Absence Slips: should include the employee’s AIS ID#, department, dates and times off, and type of leave taken.  Absence slips should be submitted to your supervisor for approval.</a:t>
            </a:r>
          </a:p>
          <a:p>
            <a:r>
              <a:rPr lang="en-US" altLang="en-US" dirty="0"/>
              <a:t>Keep copy for your records</a:t>
            </a:r>
          </a:p>
          <a:p>
            <a:r>
              <a:rPr lang="en-US" altLang="en-US" dirty="0"/>
              <a:t>Contact SIUC HR Records for any questions</a:t>
            </a:r>
          </a:p>
          <a:p>
            <a:r>
              <a:rPr lang="en-US" altLang="en-US" dirty="0"/>
              <a:t>(See also Sick &amp; Vacation time use information &amp; policies provided by SIUC HR Records)</a:t>
            </a:r>
          </a:p>
        </p:txBody>
      </p:sp>
    </p:spTree>
    <p:extLst>
      <p:ext uri="{BB962C8B-B14F-4D97-AF65-F5344CB8AC3E}">
        <p14:creationId xmlns:p14="http://schemas.microsoft.com/office/powerpoint/2010/main" val="388054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a:t>Leaves with Pay</a:t>
            </a:r>
          </a:p>
        </p:txBody>
      </p:sp>
      <p:sp>
        <p:nvSpPr>
          <p:cNvPr id="21507" name="Rectangle 3"/>
          <p:cNvSpPr>
            <a:spLocks noGrp="1" noChangeArrowheads="1"/>
          </p:cNvSpPr>
          <p:nvPr>
            <p:ph idx="1"/>
          </p:nvPr>
        </p:nvSpPr>
        <p:spPr/>
        <p:txBody>
          <a:bodyPr>
            <a:normAutofit fontScale="92500" lnSpcReduction="20000"/>
          </a:bodyPr>
          <a:lstStyle/>
          <a:p>
            <a:pPr eaLnBrk="1" hangingPunct="1">
              <a:lnSpc>
                <a:spcPct val="80000"/>
              </a:lnSpc>
            </a:pPr>
            <a:r>
              <a:rPr lang="en-US" altLang="en-US" sz="2800"/>
              <a:t>Disaster Relief</a:t>
            </a:r>
          </a:p>
          <a:p>
            <a:pPr eaLnBrk="1" hangingPunct="1">
              <a:lnSpc>
                <a:spcPct val="80000"/>
              </a:lnSpc>
            </a:pPr>
            <a:endParaRPr lang="en-US" altLang="en-US" sz="2800"/>
          </a:p>
          <a:p>
            <a:pPr eaLnBrk="1" hangingPunct="1">
              <a:lnSpc>
                <a:spcPct val="80000"/>
              </a:lnSpc>
            </a:pPr>
            <a:r>
              <a:rPr lang="en-US" altLang="en-US" sz="2800"/>
              <a:t>Bereavement</a:t>
            </a:r>
          </a:p>
          <a:p>
            <a:pPr eaLnBrk="1" hangingPunct="1">
              <a:lnSpc>
                <a:spcPct val="80000"/>
              </a:lnSpc>
            </a:pPr>
            <a:endParaRPr lang="en-US" altLang="en-US" sz="2800"/>
          </a:p>
          <a:p>
            <a:pPr eaLnBrk="1" hangingPunct="1">
              <a:lnSpc>
                <a:spcPct val="80000"/>
              </a:lnSpc>
            </a:pPr>
            <a:r>
              <a:rPr lang="en-US" altLang="en-US" sz="2800"/>
              <a:t>Jury Duty</a:t>
            </a:r>
          </a:p>
          <a:p>
            <a:pPr eaLnBrk="1" hangingPunct="1">
              <a:lnSpc>
                <a:spcPct val="80000"/>
              </a:lnSpc>
            </a:pPr>
            <a:endParaRPr lang="en-US" altLang="en-US" sz="2800"/>
          </a:p>
          <a:p>
            <a:pPr eaLnBrk="1" hangingPunct="1">
              <a:lnSpc>
                <a:spcPct val="80000"/>
              </a:lnSpc>
            </a:pPr>
            <a:r>
              <a:rPr lang="en-US" altLang="en-US" sz="2800"/>
              <a:t>Military Service</a:t>
            </a:r>
          </a:p>
          <a:p>
            <a:pPr eaLnBrk="1" hangingPunct="1">
              <a:lnSpc>
                <a:spcPct val="80000"/>
              </a:lnSpc>
            </a:pPr>
            <a:endParaRPr lang="en-US" altLang="en-US" sz="2800"/>
          </a:p>
          <a:p>
            <a:pPr eaLnBrk="1" hangingPunct="1">
              <a:lnSpc>
                <a:spcPct val="80000"/>
              </a:lnSpc>
            </a:pPr>
            <a:r>
              <a:rPr lang="en-US" altLang="en-US" sz="2800"/>
              <a:t>Extended Sick Leave (Civil Service)</a:t>
            </a:r>
          </a:p>
          <a:p>
            <a:pPr eaLnBrk="1" hangingPunct="1">
              <a:lnSpc>
                <a:spcPct val="80000"/>
              </a:lnSpc>
              <a:buFont typeface="Wingdings" panose="05000000000000000000" pitchFamily="2" charset="2"/>
              <a:buNone/>
            </a:pPr>
            <a:endParaRPr lang="en-US" altLang="en-US" sz="2800"/>
          </a:p>
        </p:txBody>
      </p:sp>
    </p:spTree>
    <p:extLst>
      <p:ext uri="{BB962C8B-B14F-4D97-AF65-F5344CB8AC3E}">
        <p14:creationId xmlns:p14="http://schemas.microsoft.com/office/powerpoint/2010/main" val="2560615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sz="2400"/>
              <a:t>Leaves with Pay</a:t>
            </a:r>
            <a:br>
              <a:rPr lang="en-US" altLang="en-US"/>
            </a:br>
            <a:r>
              <a:rPr lang="en-US" altLang="en-US"/>
              <a:t>Disaster Relief</a:t>
            </a:r>
          </a:p>
        </p:txBody>
      </p:sp>
      <p:sp>
        <p:nvSpPr>
          <p:cNvPr id="23555" name="Rectangle 3"/>
          <p:cNvSpPr>
            <a:spLocks noGrp="1" noChangeArrowheads="1"/>
          </p:cNvSpPr>
          <p:nvPr>
            <p:ph idx="1"/>
          </p:nvPr>
        </p:nvSpPr>
        <p:spPr/>
        <p:txBody>
          <a:bodyPr>
            <a:normAutofit fontScale="62500" lnSpcReduction="20000"/>
          </a:bodyPr>
          <a:lstStyle/>
          <a:p>
            <a:r>
              <a:rPr lang="en-US" altLang="en-US" sz="2800" dirty="0"/>
              <a:t>Up to 20 days in 12-month period</a:t>
            </a:r>
          </a:p>
          <a:p>
            <a:pPr>
              <a:buNone/>
            </a:pPr>
            <a:endParaRPr lang="en-US" altLang="en-US" sz="2800" dirty="0"/>
          </a:p>
          <a:p>
            <a:r>
              <a:rPr lang="en-US" altLang="en-US" sz="2800" dirty="0"/>
              <a:t>Must be a certified disaster service volunteer with  American Red Cross or assigned to Illinois Emergency Management Agency</a:t>
            </a:r>
          </a:p>
          <a:p>
            <a:pPr>
              <a:buNone/>
            </a:pPr>
            <a:endParaRPr lang="en-US" altLang="en-US" sz="2800" dirty="0"/>
          </a:p>
          <a:p>
            <a:r>
              <a:rPr lang="en-US" altLang="en-US" sz="2800" dirty="0"/>
              <a:t>Must be a disaster that occurred within the United States or its territories</a:t>
            </a:r>
          </a:p>
          <a:p>
            <a:pPr marL="0" indent="0">
              <a:buNone/>
            </a:pPr>
            <a:endParaRPr lang="en-US" altLang="en-US" sz="2800" dirty="0"/>
          </a:p>
          <a:p>
            <a:r>
              <a:rPr lang="en-US" altLang="en-US" sz="2800" dirty="0"/>
              <a:t>To apply, you must contact your respective HR Officer and provide necessary documentation</a:t>
            </a:r>
          </a:p>
          <a:p>
            <a:r>
              <a:rPr lang="en-US" altLang="en-US" sz="2800" dirty="0"/>
              <a:t>Policy: </a:t>
            </a:r>
            <a:r>
              <a:rPr lang="en-US" altLang="en-US" sz="2800" dirty="0">
                <a:hlinkClick r:id="rId3"/>
              </a:rPr>
              <a:t>Disaster Relief</a:t>
            </a:r>
            <a:r>
              <a:rPr lang="en-US" altLang="en-US" sz="2800" b="1" dirty="0"/>
              <a:t>  </a:t>
            </a:r>
          </a:p>
          <a:p>
            <a:endParaRPr lang="en-US" altLang="en-US" sz="2800" dirty="0"/>
          </a:p>
        </p:txBody>
      </p:sp>
    </p:spTree>
    <p:extLst>
      <p:ext uri="{BB962C8B-B14F-4D97-AF65-F5344CB8AC3E}">
        <p14:creationId xmlns:p14="http://schemas.microsoft.com/office/powerpoint/2010/main" val="3667104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83650" y="763587"/>
            <a:ext cx="7714200" cy="989013"/>
          </a:xfrm>
        </p:spPr>
        <p:txBody>
          <a:bodyPr>
            <a:normAutofit fontScale="90000"/>
          </a:bodyPr>
          <a:lstStyle/>
          <a:p>
            <a:pPr eaLnBrk="1" hangingPunct="1"/>
            <a:r>
              <a:rPr lang="en-US" altLang="en-US" sz="2400" dirty="0"/>
              <a:t>Leaves with Pay</a:t>
            </a:r>
            <a:br>
              <a:rPr lang="en-US" altLang="en-US" sz="2000" dirty="0"/>
            </a:br>
            <a:r>
              <a:rPr lang="en-US" altLang="en-US" sz="3600" dirty="0"/>
              <a:t>Bereavement</a:t>
            </a:r>
          </a:p>
        </p:txBody>
      </p:sp>
      <p:sp>
        <p:nvSpPr>
          <p:cNvPr id="25603" name="Rectangle 3"/>
          <p:cNvSpPr>
            <a:spLocks noGrp="1" noChangeArrowheads="1"/>
          </p:cNvSpPr>
          <p:nvPr>
            <p:ph idx="1"/>
          </p:nvPr>
        </p:nvSpPr>
        <p:spPr>
          <a:xfrm>
            <a:off x="483650" y="1866585"/>
            <a:ext cx="7974550" cy="4815707"/>
          </a:xfrm>
        </p:spPr>
        <p:txBody>
          <a:bodyPr/>
          <a:lstStyle/>
          <a:p>
            <a:r>
              <a:rPr lang="en-US" altLang="en-US" dirty="0"/>
              <a:t>Up to 3 days to attend the funeral or memorial service, related travel or bereavement time of immediate family or household.  </a:t>
            </a:r>
            <a:endParaRPr lang="en-US" altLang="en-US" dirty="0">
              <a:highlight>
                <a:srgbClr val="FFFF00"/>
              </a:highlight>
            </a:endParaRPr>
          </a:p>
          <a:p>
            <a:pPr lvl="1"/>
            <a:r>
              <a:rPr lang="en-US" altLang="en-US" dirty="0"/>
              <a:t>For these purposes immediate family is defined as: spouse/civil-union partner, child, parent, brother, sister, grandparent, grandchild, corresponding in-laws, and immediate family of civil union partners; this includes step-parent.</a:t>
            </a:r>
          </a:p>
          <a:p>
            <a:pPr lvl="1"/>
            <a:r>
              <a:rPr lang="en-US" altLang="en-US" dirty="0"/>
              <a:t>Household is defined as anyone maintaining a family relationship living in the home.</a:t>
            </a:r>
          </a:p>
          <a:p>
            <a:r>
              <a:rPr lang="en-US" altLang="en-US" dirty="0"/>
              <a:t>One day granted to attend the funeral for a relative outside the immediate family</a:t>
            </a:r>
          </a:p>
          <a:p>
            <a:pPr lvl="1"/>
            <a:r>
              <a:rPr lang="en-US" altLang="en-US" dirty="0"/>
              <a:t>This includes aunts, uncles, nieces, nephews, cousins, corresponding in-laws or to serve as pallbearer</a:t>
            </a:r>
          </a:p>
          <a:p>
            <a:r>
              <a:rPr lang="en-US" altLang="en-US" dirty="0"/>
              <a:t>There is also an expanded time period of unpaid time in the event of a loss of a child</a:t>
            </a:r>
          </a:p>
          <a:p>
            <a:r>
              <a:rPr lang="en-US" altLang="en-US" dirty="0"/>
              <a:t>Bereavement also allows for employees to use additional sick and/or vacation time for bereavement purposes in special circumstances</a:t>
            </a:r>
          </a:p>
          <a:p>
            <a:r>
              <a:rPr lang="en-US" altLang="en-US" sz="1600" dirty="0"/>
              <a:t>Policy: </a:t>
            </a:r>
            <a:r>
              <a:rPr lang="en-US" altLang="en-US" sz="1600" dirty="0">
                <a:hlinkClick r:id="rId3"/>
              </a:rPr>
              <a:t>Bereavement</a:t>
            </a:r>
            <a:r>
              <a:rPr lang="en-US" altLang="en-US" sz="1600" dirty="0"/>
              <a:t> </a:t>
            </a:r>
          </a:p>
          <a:p>
            <a:pPr lvl="1" eaLnBrk="1" hangingPunct="1">
              <a:buFont typeface="Wingdings" panose="05000000000000000000" pitchFamily="2" charset="2"/>
              <a:buNone/>
            </a:pPr>
            <a:endParaRPr lang="en-US" altLang="en-US" dirty="0"/>
          </a:p>
        </p:txBody>
      </p:sp>
    </p:spTree>
    <p:extLst>
      <p:ext uri="{BB962C8B-B14F-4D97-AF65-F5344CB8AC3E}">
        <p14:creationId xmlns:p14="http://schemas.microsoft.com/office/powerpoint/2010/main" val="18621374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en-US" sz="2400"/>
              <a:t>Leaves with Pay</a:t>
            </a:r>
            <a:br>
              <a:rPr lang="en-US" altLang="en-US" sz="2400"/>
            </a:br>
            <a:r>
              <a:rPr lang="en-US" altLang="en-US"/>
              <a:t>Jury Duty</a:t>
            </a:r>
          </a:p>
        </p:txBody>
      </p:sp>
      <p:sp>
        <p:nvSpPr>
          <p:cNvPr id="27651" name="Rectangle 3"/>
          <p:cNvSpPr>
            <a:spLocks noGrp="1" noChangeArrowheads="1"/>
          </p:cNvSpPr>
          <p:nvPr>
            <p:ph idx="1"/>
          </p:nvPr>
        </p:nvSpPr>
        <p:spPr/>
        <p:txBody>
          <a:bodyPr/>
          <a:lstStyle/>
          <a:p>
            <a:pPr>
              <a:lnSpc>
                <a:spcPct val="90000"/>
              </a:lnSpc>
            </a:pPr>
            <a:r>
              <a:rPr lang="en-US" altLang="en-US" dirty="0"/>
              <a:t>Jury Duty or Subpoena - leave with pay</a:t>
            </a:r>
          </a:p>
          <a:p>
            <a:pPr lvl="1">
              <a:lnSpc>
                <a:spcPct val="90000"/>
              </a:lnSpc>
            </a:pPr>
            <a:r>
              <a:rPr lang="en-US" altLang="en-US" dirty="0"/>
              <a:t>If you are subpoenaed by any legislative, judicial or administrative tribunal, a leave with pay is granted while you are in court.</a:t>
            </a:r>
          </a:p>
          <a:p>
            <a:pPr>
              <a:lnSpc>
                <a:spcPct val="90000"/>
              </a:lnSpc>
            </a:pPr>
            <a:r>
              <a:rPr lang="en-US" altLang="en-US" dirty="0"/>
              <a:t>When court is not in session, employee must return to work</a:t>
            </a:r>
          </a:p>
          <a:p>
            <a:pPr>
              <a:lnSpc>
                <a:spcPct val="90000"/>
              </a:lnSpc>
            </a:pPr>
            <a:r>
              <a:rPr lang="en-US" altLang="en-US" dirty="0"/>
              <a:t>Leave does not apply if required to appear as defendant or plaintiff for personal civil or criminal lawsuit</a:t>
            </a:r>
          </a:p>
          <a:p>
            <a:pPr>
              <a:lnSpc>
                <a:spcPct val="90000"/>
              </a:lnSpc>
            </a:pPr>
            <a:r>
              <a:rPr lang="en-US" altLang="en-US" dirty="0"/>
              <a:t>Jury duty compensation does not have to be reported to SIUC</a:t>
            </a:r>
          </a:p>
          <a:p>
            <a:pPr>
              <a:lnSpc>
                <a:spcPct val="90000"/>
              </a:lnSpc>
            </a:pPr>
            <a:r>
              <a:rPr lang="en-US" altLang="en-US" sz="1600" dirty="0"/>
              <a:t>Policy: </a:t>
            </a:r>
            <a:r>
              <a:rPr lang="en-US" altLang="en-US" sz="1600" dirty="0">
                <a:hlinkClick r:id="rId3"/>
              </a:rPr>
              <a:t>Jury Duty</a:t>
            </a:r>
            <a:endParaRPr lang="en-US" altLang="en-US" sz="1600" dirty="0"/>
          </a:p>
        </p:txBody>
      </p:sp>
    </p:spTree>
    <p:extLst>
      <p:ext uri="{BB962C8B-B14F-4D97-AF65-F5344CB8AC3E}">
        <p14:creationId xmlns:p14="http://schemas.microsoft.com/office/powerpoint/2010/main" val="3297759837"/>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1292</TotalTime>
  <Words>2146</Words>
  <Application>Microsoft Office PowerPoint</Application>
  <PresentationFormat>On-screen Show (4:3)</PresentationFormat>
  <Paragraphs>193</Paragraphs>
  <Slides>26</Slides>
  <Notes>26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Gill Sans MT</vt:lpstr>
      <vt:lpstr>Wingdings</vt:lpstr>
      <vt:lpstr>Wingdings 2</vt:lpstr>
      <vt:lpstr>Dividend</vt:lpstr>
      <vt:lpstr>SIU New Employee Orientation</vt:lpstr>
      <vt:lpstr>Employee Records Staff</vt:lpstr>
      <vt:lpstr>Fringe Benefit Section Agenda</vt:lpstr>
      <vt:lpstr>SIUC Policies</vt:lpstr>
      <vt:lpstr>Absences and Benefits Reporting Absences</vt:lpstr>
      <vt:lpstr>Leaves with Pay</vt:lpstr>
      <vt:lpstr>Leaves with Pay Disaster Relief</vt:lpstr>
      <vt:lpstr>Leaves with Pay Bereavement</vt:lpstr>
      <vt:lpstr>Leaves with Pay Jury Duty</vt:lpstr>
      <vt:lpstr>Leaves with Pay Military Service</vt:lpstr>
      <vt:lpstr> Family Military Leave Act </vt:lpstr>
      <vt:lpstr>Leaves with Pay Extended Sick Leave (Civil Service)</vt:lpstr>
      <vt:lpstr>Leaves with Pay Extended Sick Leave (Civil Service)</vt:lpstr>
      <vt:lpstr>Leaves without Pay</vt:lpstr>
      <vt:lpstr>Leaves without Pay Family &amp; Medical Leave (FMLA)</vt:lpstr>
      <vt:lpstr>Leaves without Pay Family &amp; Medical Leave (FMLA)</vt:lpstr>
      <vt:lpstr>Leaves without Pay Family &amp; Medical Leave (FMLA – Military provisions)</vt:lpstr>
      <vt:lpstr>Leaves without Pay Victims’ Economic Security &amp; Safety Leave (VESSA)</vt:lpstr>
      <vt:lpstr>Leaves without Pay Victims’ Economic Security &amp; Safety Leave (VESSA)</vt:lpstr>
      <vt:lpstr>Leaves without Pay School Visitation</vt:lpstr>
      <vt:lpstr>Leaves without Pay Voting in Elections</vt:lpstr>
      <vt:lpstr>Leaves without Pay Personal Leaves</vt:lpstr>
      <vt:lpstr>Tuition Waiver Benefits Employee</vt:lpstr>
      <vt:lpstr>Tuition Wavier Benefits child of Employee Tuition Waiver</vt:lpstr>
      <vt:lpstr>Tuition Waiver for Dependents of Deceased Employees</vt:lpstr>
      <vt:lpstr>Spouse or Civil Union Partner Card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SIU New Employee Orientation</dc:title>
  <dc:creator>Makayla R Hartmann</dc:creator>
  <cp:lastModifiedBy>Bennett, Tracy A</cp:lastModifiedBy>
  <cp:revision>105</cp:revision>
  <cp:lastPrinted>2025-04-17T14:34:49Z</cp:lastPrinted>
  <dcterms:created xsi:type="dcterms:W3CDTF">2017-07-17T15:03:43Z</dcterms:created>
  <dcterms:modified xsi:type="dcterms:W3CDTF">2025-06-30T15:25:56Z</dcterms:modified>
</cp:coreProperties>
</file>