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2"/>
  </p:notesMasterIdLst>
  <p:handoutMasterIdLst>
    <p:handoutMasterId r:id="rId43"/>
  </p:handoutMasterIdLst>
  <p:sldIdLst>
    <p:sldId id="257" r:id="rId2"/>
    <p:sldId id="258" r:id="rId3"/>
    <p:sldId id="259" r:id="rId4"/>
    <p:sldId id="260" r:id="rId5"/>
    <p:sldId id="261" r:id="rId6"/>
    <p:sldId id="262" r:id="rId7"/>
    <p:sldId id="263" r:id="rId8"/>
    <p:sldId id="339" r:id="rId9"/>
    <p:sldId id="265" r:id="rId10"/>
    <p:sldId id="340" r:id="rId11"/>
    <p:sldId id="338" r:id="rId12"/>
    <p:sldId id="335" r:id="rId13"/>
    <p:sldId id="337" r:id="rId14"/>
    <p:sldId id="269" r:id="rId15"/>
    <p:sldId id="270" r:id="rId16"/>
    <p:sldId id="271" r:id="rId17"/>
    <p:sldId id="272" r:id="rId18"/>
    <p:sldId id="273" r:id="rId19"/>
    <p:sldId id="274" r:id="rId20"/>
    <p:sldId id="341" r:id="rId21"/>
    <p:sldId id="275" r:id="rId22"/>
    <p:sldId id="276" r:id="rId23"/>
    <p:sldId id="277" r:id="rId24"/>
    <p:sldId id="279" r:id="rId25"/>
    <p:sldId id="280"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5" r:id="rId39"/>
    <p:sldId id="298" r:id="rId40"/>
    <p:sldId id="299" r:id="rId4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6" autoAdjust="0"/>
    <p:restoredTop sz="83898" autoAdjust="0"/>
  </p:normalViewPr>
  <p:slideViewPr>
    <p:cSldViewPr snapToGrid="0">
      <p:cViewPr varScale="1">
        <p:scale>
          <a:sx n="93" d="100"/>
          <a:sy n="93" d="100"/>
        </p:scale>
        <p:origin x="1878" y="78"/>
      </p:cViewPr>
      <p:guideLst/>
    </p:cSldViewPr>
  </p:slideViewPr>
  <p:notesTextViewPr>
    <p:cViewPr>
      <p:scale>
        <a:sx n="1" d="1"/>
        <a:sy n="1" d="1"/>
      </p:scale>
      <p:origin x="0" y="0"/>
    </p:cViewPr>
  </p:notesTextViewPr>
  <p:sorterViewPr>
    <p:cViewPr>
      <p:scale>
        <a:sx n="100" d="100"/>
        <a:sy n="100" d="100"/>
      </p:scale>
      <p:origin x="0" y="-348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 Heather N" userId="a027854e-481d-438b-8444-45d93cfaddde" providerId="ADAL" clId="{B29621AE-4FC4-4843-AED3-4A14100B006D}"/>
    <pc:docChg chg="undo custSel addSld delSld">
      <pc:chgData name="Rich, Heather N" userId="a027854e-481d-438b-8444-45d93cfaddde" providerId="ADAL" clId="{B29621AE-4FC4-4843-AED3-4A14100B006D}" dt="2026-09-10T13:28:21.500" v="27" actId="47"/>
      <pc:docMkLst>
        <pc:docMk/>
      </pc:docMkLst>
      <pc:sldChg chg="del">
        <pc:chgData name="Rich, Heather N" userId="a027854e-481d-438b-8444-45d93cfaddde" providerId="ADAL" clId="{B29621AE-4FC4-4843-AED3-4A14100B006D}" dt="2026-09-10T13:27:43.611" v="0" actId="47"/>
        <pc:sldMkLst>
          <pc:docMk/>
          <pc:sldMk cId="2054634368" sldId="300"/>
        </pc:sldMkLst>
      </pc:sldChg>
      <pc:sldChg chg="add del">
        <pc:chgData name="Rich, Heather N" userId="a027854e-481d-438b-8444-45d93cfaddde" providerId="ADAL" clId="{B29621AE-4FC4-4843-AED3-4A14100B006D}" dt="2026-09-10T13:28:21.500" v="27" actId="47"/>
        <pc:sldMkLst>
          <pc:docMk/>
          <pc:sldMk cId="744383069" sldId="301"/>
        </pc:sldMkLst>
      </pc:sldChg>
      <pc:sldChg chg="del">
        <pc:chgData name="Rich, Heather N" userId="a027854e-481d-438b-8444-45d93cfaddde" providerId="ADAL" clId="{B29621AE-4FC4-4843-AED3-4A14100B006D}" dt="2026-09-10T13:28:10.144" v="24" actId="47"/>
        <pc:sldMkLst>
          <pc:docMk/>
          <pc:sldMk cId="1242437313" sldId="302"/>
        </pc:sldMkLst>
      </pc:sldChg>
      <pc:sldChg chg="del">
        <pc:chgData name="Rich, Heather N" userId="a027854e-481d-438b-8444-45d93cfaddde" providerId="ADAL" clId="{B29621AE-4FC4-4843-AED3-4A14100B006D}" dt="2026-09-10T13:28:06.998" v="21" actId="47"/>
        <pc:sldMkLst>
          <pc:docMk/>
          <pc:sldMk cId="388054796" sldId="303"/>
        </pc:sldMkLst>
      </pc:sldChg>
      <pc:sldChg chg="del">
        <pc:chgData name="Rich, Heather N" userId="a027854e-481d-438b-8444-45d93cfaddde" providerId="ADAL" clId="{B29621AE-4FC4-4843-AED3-4A14100B006D}" dt="2026-09-10T13:28:07.871" v="22" actId="47"/>
        <pc:sldMkLst>
          <pc:docMk/>
          <pc:sldMk cId="2560615007" sldId="308"/>
        </pc:sldMkLst>
      </pc:sldChg>
      <pc:sldChg chg="del">
        <pc:chgData name="Rich, Heather N" userId="a027854e-481d-438b-8444-45d93cfaddde" providerId="ADAL" clId="{B29621AE-4FC4-4843-AED3-4A14100B006D}" dt="2026-09-10T13:28:04.442" v="17" actId="47"/>
        <pc:sldMkLst>
          <pc:docMk/>
          <pc:sldMk cId="3667104312" sldId="309"/>
        </pc:sldMkLst>
      </pc:sldChg>
      <pc:sldChg chg="del">
        <pc:chgData name="Rich, Heather N" userId="a027854e-481d-438b-8444-45d93cfaddde" providerId="ADAL" clId="{B29621AE-4FC4-4843-AED3-4A14100B006D}" dt="2026-09-10T13:28:03.363" v="16" actId="47"/>
        <pc:sldMkLst>
          <pc:docMk/>
          <pc:sldMk cId="1862137402" sldId="310"/>
        </pc:sldMkLst>
      </pc:sldChg>
      <pc:sldChg chg="del">
        <pc:chgData name="Rich, Heather N" userId="a027854e-481d-438b-8444-45d93cfaddde" providerId="ADAL" clId="{B29621AE-4FC4-4843-AED3-4A14100B006D}" dt="2026-09-10T13:28:02.975" v="15" actId="47"/>
        <pc:sldMkLst>
          <pc:docMk/>
          <pc:sldMk cId="3297759837" sldId="311"/>
        </pc:sldMkLst>
      </pc:sldChg>
      <pc:sldChg chg="del">
        <pc:chgData name="Rich, Heather N" userId="a027854e-481d-438b-8444-45d93cfaddde" providerId="ADAL" clId="{B29621AE-4FC4-4843-AED3-4A14100B006D}" dt="2026-09-10T13:28:02.262" v="14" actId="47"/>
        <pc:sldMkLst>
          <pc:docMk/>
          <pc:sldMk cId="1821109509" sldId="312"/>
        </pc:sldMkLst>
      </pc:sldChg>
      <pc:sldChg chg="del">
        <pc:chgData name="Rich, Heather N" userId="a027854e-481d-438b-8444-45d93cfaddde" providerId="ADAL" clId="{B29621AE-4FC4-4843-AED3-4A14100B006D}" dt="2026-09-10T13:28:01.741" v="13" actId="47"/>
        <pc:sldMkLst>
          <pc:docMk/>
          <pc:sldMk cId="4027251091" sldId="313"/>
        </pc:sldMkLst>
      </pc:sldChg>
      <pc:sldChg chg="del">
        <pc:chgData name="Rich, Heather N" userId="a027854e-481d-438b-8444-45d93cfaddde" providerId="ADAL" clId="{B29621AE-4FC4-4843-AED3-4A14100B006D}" dt="2026-09-10T13:28:01.205" v="12" actId="47"/>
        <pc:sldMkLst>
          <pc:docMk/>
          <pc:sldMk cId="3855231006" sldId="316"/>
        </pc:sldMkLst>
      </pc:sldChg>
      <pc:sldChg chg="del">
        <pc:chgData name="Rich, Heather N" userId="a027854e-481d-438b-8444-45d93cfaddde" providerId="ADAL" clId="{B29621AE-4FC4-4843-AED3-4A14100B006D}" dt="2026-09-10T13:28:00.407" v="11" actId="47"/>
        <pc:sldMkLst>
          <pc:docMk/>
          <pc:sldMk cId="2014662466" sldId="317"/>
        </pc:sldMkLst>
      </pc:sldChg>
      <pc:sldChg chg="del">
        <pc:chgData name="Rich, Heather N" userId="a027854e-481d-438b-8444-45d93cfaddde" providerId="ADAL" clId="{B29621AE-4FC4-4843-AED3-4A14100B006D}" dt="2026-09-10T13:27:59.213" v="10" actId="47"/>
        <pc:sldMkLst>
          <pc:docMk/>
          <pc:sldMk cId="1241513062" sldId="318"/>
        </pc:sldMkLst>
      </pc:sldChg>
      <pc:sldChg chg="del">
        <pc:chgData name="Rich, Heather N" userId="a027854e-481d-438b-8444-45d93cfaddde" providerId="ADAL" clId="{B29621AE-4FC4-4843-AED3-4A14100B006D}" dt="2026-09-10T13:27:58.705" v="9" actId="47"/>
        <pc:sldMkLst>
          <pc:docMk/>
          <pc:sldMk cId="3058956632" sldId="319"/>
        </pc:sldMkLst>
      </pc:sldChg>
      <pc:sldChg chg="del">
        <pc:chgData name="Rich, Heather N" userId="a027854e-481d-438b-8444-45d93cfaddde" providerId="ADAL" clId="{B29621AE-4FC4-4843-AED3-4A14100B006D}" dt="2026-09-10T13:27:57.879" v="8" actId="47"/>
        <pc:sldMkLst>
          <pc:docMk/>
          <pc:sldMk cId="4233732569" sldId="322"/>
        </pc:sldMkLst>
      </pc:sldChg>
      <pc:sldChg chg="del">
        <pc:chgData name="Rich, Heather N" userId="a027854e-481d-438b-8444-45d93cfaddde" providerId="ADAL" clId="{B29621AE-4FC4-4843-AED3-4A14100B006D}" dt="2026-09-10T13:27:57.846" v="7" actId="47"/>
        <pc:sldMkLst>
          <pc:docMk/>
          <pc:sldMk cId="1791919967" sldId="324"/>
        </pc:sldMkLst>
      </pc:sldChg>
      <pc:sldChg chg="del">
        <pc:chgData name="Rich, Heather N" userId="a027854e-481d-438b-8444-45d93cfaddde" providerId="ADAL" clId="{B29621AE-4FC4-4843-AED3-4A14100B006D}" dt="2026-09-10T13:27:54.958" v="6" actId="47"/>
        <pc:sldMkLst>
          <pc:docMk/>
          <pc:sldMk cId="2037872032" sldId="325"/>
        </pc:sldMkLst>
      </pc:sldChg>
      <pc:sldChg chg="del">
        <pc:chgData name="Rich, Heather N" userId="a027854e-481d-438b-8444-45d93cfaddde" providerId="ADAL" clId="{B29621AE-4FC4-4843-AED3-4A14100B006D}" dt="2026-09-10T13:27:54.326" v="5" actId="47"/>
        <pc:sldMkLst>
          <pc:docMk/>
          <pc:sldMk cId="877972855" sldId="326"/>
        </pc:sldMkLst>
      </pc:sldChg>
      <pc:sldChg chg="del">
        <pc:chgData name="Rich, Heather N" userId="a027854e-481d-438b-8444-45d93cfaddde" providerId="ADAL" clId="{B29621AE-4FC4-4843-AED3-4A14100B006D}" dt="2026-09-10T13:27:53.716" v="4" actId="47"/>
        <pc:sldMkLst>
          <pc:docMk/>
          <pc:sldMk cId="2999753323" sldId="327"/>
        </pc:sldMkLst>
      </pc:sldChg>
      <pc:sldChg chg="del">
        <pc:chgData name="Rich, Heather N" userId="a027854e-481d-438b-8444-45d93cfaddde" providerId="ADAL" clId="{B29621AE-4FC4-4843-AED3-4A14100B006D}" dt="2026-09-10T13:27:53.147" v="3" actId="47"/>
        <pc:sldMkLst>
          <pc:docMk/>
          <pc:sldMk cId="4078022188" sldId="328"/>
        </pc:sldMkLst>
      </pc:sldChg>
      <pc:sldChg chg="del">
        <pc:chgData name="Rich, Heather N" userId="a027854e-481d-438b-8444-45d93cfaddde" providerId="ADAL" clId="{B29621AE-4FC4-4843-AED3-4A14100B006D}" dt="2026-09-10T13:27:52.357" v="2" actId="47"/>
        <pc:sldMkLst>
          <pc:docMk/>
          <pc:sldMk cId="455663572" sldId="330"/>
        </pc:sldMkLst>
      </pc:sldChg>
      <pc:sldChg chg="del">
        <pc:chgData name="Rich, Heather N" userId="a027854e-481d-438b-8444-45d93cfaddde" providerId="ADAL" clId="{B29621AE-4FC4-4843-AED3-4A14100B006D}" dt="2026-09-10T13:27:50.102" v="1" actId="47"/>
        <pc:sldMkLst>
          <pc:docMk/>
          <pc:sldMk cId="3666906142" sldId="332"/>
        </pc:sldMkLst>
      </pc:sldChg>
      <pc:sldChg chg="del">
        <pc:chgData name="Rich, Heather N" userId="a027854e-481d-438b-8444-45d93cfaddde" providerId="ADAL" clId="{B29621AE-4FC4-4843-AED3-4A14100B006D}" dt="2026-09-10T13:28:08.757" v="23" actId="47"/>
        <pc:sldMkLst>
          <pc:docMk/>
          <pc:sldMk cId="3075477872" sldId="342"/>
        </pc:sldMkLst>
      </pc:sldChg>
      <pc:sldChg chg="del">
        <pc:chgData name="Rich, Heather N" userId="a027854e-481d-438b-8444-45d93cfaddde" providerId="ADAL" clId="{B29621AE-4FC4-4843-AED3-4A14100B006D}" dt="2026-09-10T13:28:06.293" v="20" actId="47"/>
        <pc:sldMkLst>
          <pc:docMk/>
          <pc:sldMk cId="2097986736" sldId="343"/>
        </pc:sldMkLst>
      </pc:sldChg>
      <pc:sldChg chg="del">
        <pc:chgData name="Rich, Heather N" userId="a027854e-481d-438b-8444-45d93cfaddde" providerId="ADAL" clId="{B29621AE-4FC4-4843-AED3-4A14100B006D}" dt="2026-09-10T13:28:05.718" v="19" actId="47"/>
        <pc:sldMkLst>
          <pc:docMk/>
          <pc:sldMk cId="2019275961" sldId="344"/>
        </pc:sldMkLst>
      </pc:sldChg>
      <pc:sldChg chg="del">
        <pc:chgData name="Rich, Heather N" userId="a027854e-481d-438b-8444-45d93cfaddde" providerId="ADAL" clId="{B29621AE-4FC4-4843-AED3-4A14100B006D}" dt="2026-09-10T13:28:04.961" v="18" actId="47"/>
        <pc:sldMkLst>
          <pc:docMk/>
          <pc:sldMk cId="276883339" sldId="34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FCAD5A2-922F-4D7E-8310-541C90E1AE6B}" type="datetimeFigureOut">
              <a:rPr lang="en-US" smtClean="0"/>
              <a:t>9/10/2026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5A9ECBC-B17E-4772-9658-EC69F957F909}" type="slidenum">
              <a:rPr lang="en-US" smtClean="0"/>
              <a:t>‹#›</a:t>
            </a:fld>
            <a:endParaRPr lang="en-US"/>
          </a:p>
        </p:txBody>
      </p:sp>
    </p:spTree>
    <p:extLst>
      <p:ext uri="{BB962C8B-B14F-4D97-AF65-F5344CB8AC3E}">
        <p14:creationId xmlns:p14="http://schemas.microsoft.com/office/powerpoint/2010/main" val="1572840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E63C8A3-7060-407A-9ABC-6748E4AC0842}" type="datetimeFigureOut">
              <a:rPr lang="en-US" smtClean="0"/>
              <a:t>9/10/2026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285DD61-36FD-41AD-9C0B-3BFA6D473376}" type="slidenum">
              <a:rPr lang="en-US" smtClean="0"/>
              <a:t>‹#›</a:t>
            </a:fld>
            <a:endParaRPr lang="en-US"/>
          </a:p>
        </p:txBody>
      </p:sp>
    </p:spTree>
    <p:extLst>
      <p:ext uri="{BB962C8B-B14F-4D97-AF65-F5344CB8AC3E}">
        <p14:creationId xmlns:p14="http://schemas.microsoft.com/office/powerpoint/2010/main" val="1650608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61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A7E00AB4-36CF-4273-B619-D2EBF0324EBE}" type="slidenum">
              <a:rPr lang="en-US" altLang="en-US" i="0" smtClean="0">
                <a:solidFill>
                  <a:srgbClr val="000000"/>
                </a:solidFill>
              </a:rPr>
              <a:pPr/>
              <a:t>1</a:t>
            </a:fld>
            <a:endParaRPr lang="en-US" altLang="en-US" i="0">
              <a:solidFill>
                <a:srgbClr val="000000"/>
              </a:solidFill>
            </a:endParaRPr>
          </a:p>
        </p:txBody>
      </p:sp>
      <p:sp>
        <p:nvSpPr>
          <p:cNvPr id="6148" name="Rectangle 2"/>
          <p:cNvSpPr>
            <a:spLocks noGrp="1" noRot="1" noChangeAspect="1" noChangeArrowheads="1" noTextEdit="1"/>
          </p:cNvSpPr>
          <p:nvPr>
            <p:ph type="sldImg"/>
          </p:nvPr>
        </p:nvSpPr>
        <p:spPr>
          <a:xfrm>
            <a:off x="1414463" y="1162050"/>
            <a:ext cx="4181475" cy="3136900"/>
          </a:xfrm>
          <a:ln/>
        </p:spPr>
      </p:sp>
      <p:sp>
        <p:nvSpPr>
          <p:cNvPr id="61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i="1"/>
          </a:p>
        </p:txBody>
      </p:sp>
    </p:spTree>
    <p:extLst>
      <p:ext uri="{BB962C8B-B14F-4D97-AF65-F5344CB8AC3E}">
        <p14:creationId xmlns:p14="http://schemas.microsoft.com/office/powerpoint/2010/main" val="2352517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81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0AF748A0-35C9-4A24-A02C-1523A1561FA5}" type="slidenum">
              <a:rPr lang="en-US" altLang="en-US" i="0" smtClean="0">
                <a:solidFill>
                  <a:srgbClr val="000000"/>
                </a:solidFill>
              </a:rPr>
              <a:pPr/>
              <a:t>2</a:t>
            </a:fld>
            <a:endParaRPr lang="en-US" altLang="en-US" i="0">
              <a:solidFill>
                <a:srgbClr val="000000"/>
              </a:solidFill>
            </a:endParaRPr>
          </a:p>
        </p:txBody>
      </p:sp>
      <p:sp>
        <p:nvSpPr>
          <p:cNvPr id="8196" name="Rectangle 2"/>
          <p:cNvSpPr>
            <a:spLocks noGrp="1" noRot="1" noChangeAspect="1" noChangeArrowheads="1" noTextEdit="1"/>
          </p:cNvSpPr>
          <p:nvPr>
            <p:ph type="sldImg"/>
          </p:nvPr>
        </p:nvSpPr>
        <p:spPr>
          <a:xfrm>
            <a:off x="1414463" y="1162050"/>
            <a:ext cx="4181475" cy="3136900"/>
          </a:xfrm>
          <a:ln/>
        </p:spPr>
      </p:sp>
      <p:sp>
        <p:nvSpPr>
          <p:cNvPr id="81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011651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102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33114C18-EF9E-47BD-88EE-0F6A6449F997}" type="slidenum">
              <a:rPr lang="en-US" altLang="en-US" i="0" smtClean="0">
                <a:solidFill>
                  <a:srgbClr val="000000"/>
                </a:solidFill>
              </a:rPr>
              <a:pPr/>
              <a:t>3</a:t>
            </a:fld>
            <a:endParaRPr lang="en-US" altLang="en-US" i="0">
              <a:solidFill>
                <a:srgbClr val="000000"/>
              </a:solidFill>
            </a:endParaRPr>
          </a:p>
        </p:txBody>
      </p:sp>
      <p:sp>
        <p:nvSpPr>
          <p:cNvPr id="10244" name="Rectangle 2"/>
          <p:cNvSpPr>
            <a:spLocks noGrp="1" noRot="1" noChangeAspect="1" noChangeArrowheads="1" noTextEdit="1"/>
          </p:cNvSpPr>
          <p:nvPr>
            <p:ph type="sldImg"/>
          </p:nvPr>
        </p:nvSpPr>
        <p:spPr>
          <a:xfrm>
            <a:off x="1414463" y="1162050"/>
            <a:ext cx="4181475" cy="3136900"/>
          </a:xfrm>
          <a:ln/>
        </p:spPr>
      </p:sp>
      <p:sp>
        <p:nvSpPr>
          <p:cNvPr id="102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459876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122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6557DAB8-B2ED-4A14-BB65-737A6325F25B}" type="slidenum">
              <a:rPr lang="en-US" altLang="en-US" i="0" smtClean="0">
                <a:solidFill>
                  <a:srgbClr val="000000"/>
                </a:solidFill>
              </a:rPr>
              <a:pPr/>
              <a:t>4</a:t>
            </a:fld>
            <a:endParaRPr lang="en-US" altLang="en-US" i="0">
              <a:solidFill>
                <a:srgbClr val="000000"/>
              </a:solidFill>
            </a:endParaRPr>
          </a:p>
        </p:txBody>
      </p:sp>
      <p:sp>
        <p:nvSpPr>
          <p:cNvPr id="12292" name="Rectangle 2"/>
          <p:cNvSpPr>
            <a:spLocks noGrp="1" noRot="1" noChangeAspect="1" noChangeArrowheads="1" noTextEdit="1"/>
          </p:cNvSpPr>
          <p:nvPr>
            <p:ph type="sldImg"/>
          </p:nvPr>
        </p:nvSpPr>
        <p:spPr>
          <a:xfrm>
            <a:off x="1414463" y="1162050"/>
            <a:ext cx="4181475" cy="3136900"/>
          </a:xfrm>
          <a:ln/>
        </p:spPr>
      </p:sp>
      <p:sp>
        <p:nvSpPr>
          <p:cNvPr id="122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Most offices at SIU are open from 8:00 a.m. – 4:30 p.m. Monday-Friday.  The basic work week for most employees consists of five consecutive seven and one-half work days (8 – 4:30 with a one hour lunch period) or a total of 37 ½ hours per week.  A small number of employees primarily in skilled crafts classifications such as Carpenter, Electrician, etc. work a 40 hour week.  Also, a number of employees are required to work shifts other than 8:00 a.m. to 4:30 p.m.  In such cases, the work hours are established to meet the needs of the University and are discussed with candidates prior to extending a job offer.</a:t>
            </a:r>
          </a:p>
          <a:p>
            <a:pPr eaLnBrk="1" hangingPunct="1"/>
            <a:endParaRPr lang="en-US" altLang="en-US" dirty="0"/>
          </a:p>
        </p:txBody>
      </p:sp>
    </p:spTree>
    <p:extLst>
      <p:ext uri="{BB962C8B-B14F-4D97-AF65-F5344CB8AC3E}">
        <p14:creationId xmlns:p14="http://schemas.microsoft.com/office/powerpoint/2010/main" val="1908331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143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1903EBE2-9247-4F7E-AEEC-33B66D2FCC25}" type="slidenum">
              <a:rPr lang="en-US" altLang="en-US" i="0" smtClean="0">
                <a:solidFill>
                  <a:srgbClr val="000000"/>
                </a:solidFill>
              </a:rPr>
              <a:pPr/>
              <a:t>5</a:t>
            </a:fld>
            <a:endParaRPr lang="en-US" altLang="en-US" i="0">
              <a:solidFill>
                <a:srgbClr val="000000"/>
              </a:solidFill>
            </a:endParaRPr>
          </a:p>
        </p:txBody>
      </p:sp>
      <p:sp>
        <p:nvSpPr>
          <p:cNvPr id="14340" name="Rectangle 2"/>
          <p:cNvSpPr>
            <a:spLocks noGrp="1" noRot="1" noChangeAspect="1" noChangeArrowheads="1" noTextEdit="1"/>
          </p:cNvSpPr>
          <p:nvPr>
            <p:ph type="sldImg"/>
          </p:nvPr>
        </p:nvSpPr>
        <p:spPr>
          <a:xfrm>
            <a:off x="1414463" y="1162050"/>
            <a:ext cx="4181475" cy="3136900"/>
          </a:xfrm>
          <a:ln/>
        </p:spPr>
      </p:sp>
      <p:sp>
        <p:nvSpPr>
          <p:cNvPr id="143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Flex-time is intended to assure that the University’s goals are accomplished in an orderly and efficient manner, and at the same time, permit employees and their supervisors to establish work schedules which recognize individual needs.  Employees must work the number of hours in their work week, and individual work schedules must be approved in advance by the department head.  Because of the varied nature of university departments, each department head must determine the extent to which flex-time may be used so that full university services are continued.  Work schedules must conform to the needs of the department, and supervisors may require a change in schedule to meet these needs.  If you are interested in using flex-time, ask your supervisor if it is available in your department.</a:t>
            </a:r>
          </a:p>
        </p:txBody>
      </p:sp>
    </p:spTree>
    <p:extLst>
      <p:ext uri="{BB962C8B-B14F-4D97-AF65-F5344CB8AC3E}">
        <p14:creationId xmlns:p14="http://schemas.microsoft.com/office/powerpoint/2010/main" val="3010184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163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3CCF79CC-BDAA-4A7C-8A7A-692873FAA20E}" type="slidenum">
              <a:rPr lang="en-US" altLang="en-US" i="0" smtClean="0">
                <a:solidFill>
                  <a:srgbClr val="000000"/>
                </a:solidFill>
              </a:rPr>
              <a:pPr/>
              <a:t>6</a:t>
            </a:fld>
            <a:endParaRPr lang="en-US" altLang="en-US" i="0">
              <a:solidFill>
                <a:srgbClr val="000000"/>
              </a:solidFill>
            </a:endParaRPr>
          </a:p>
        </p:txBody>
      </p:sp>
      <p:sp>
        <p:nvSpPr>
          <p:cNvPr id="16388" name="Rectangle 2"/>
          <p:cNvSpPr>
            <a:spLocks noGrp="1" noRot="1" noChangeAspect="1" noChangeArrowheads="1" noTextEdit="1"/>
          </p:cNvSpPr>
          <p:nvPr>
            <p:ph type="sldImg"/>
          </p:nvPr>
        </p:nvSpPr>
        <p:spPr>
          <a:xfrm>
            <a:off x="1414463" y="1162050"/>
            <a:ext cx="4181475" cy="3136900"/>
          </a:xfrm>
          <a:ln/>
        </p:spPr>
      </p:sp>
      <p:sp>
        <p:nvSpPr>
          <p:cNvPr id="163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dirty="0"/>
              <a:t>The Fair Labor Standards Act establishes a minimum wage, regulates overtime pay, requires an employer to provide equal pay for equal work, establishes record keeping requirements and establishes child labor standards for employees who are covered by the Act and are not exempt from specific provisions.  Most civil service employees at SIU are within its coverage and not exempt from the requirements.  These are called </a:t>
            </a:r>
            <a:r>
              <a:rPr lang="en-US" altLang="en-US" sz="1000" u="sng" dirty="0"/>
              <a:t>non-exempt</a:t>
            </a:r>
            <a:r>
              <a:rPr lang="en-US" altLang="en-US" sz="1000" dirty="0"/>
              <a:t> employees.  Non-exempt employees are required to keep a time sheet.  These employees are required to maintain a salary time record and must be compensated for overtime worked.  Overtime is generally defined as any hours worked in excess of  7½ hours in a day or 37½ hours in a work-week  unless otherwise defined as an applicable negotiated or prevailing contract.  Hours worked in excess of 7½ hours in a day in accordance with a pre-approved flex-time schedule are not considered overtime.  Overtime may be compensated by cash payment at a rate of one and one-half times the employees’ regular hourly rate or by compensatory time-off in lieu of a cash payment.  Compensatory time-off must also be awarded at a rate of time and one-half.  </a:t>
            </a:r>
            <a:r>
              <a:rPr lang="en-US" altLang="en-US" sz="1000" u="sng" dirty="0"/>
              <a:t>No </a:t>
            </a:r>
            <a:r>
              <a:rPr lang="en-US" altLang="en-US" sz="1000" dirty="0"/>
              <a:t>overtime should be worked without </a:t>
            </a:r>
            <a:r>
              <a:rPr lang="en-US" altLang="en-US" sz="1000" u="sng" dirty="0"/>
              <a:t>prior authorization</a:t>
            </a:r>
            <a:r>
              <a:rPr lang="en-US" altLang="en-US" sz="1000" dirty="0"/>
              <a:t> by the employee’s supervisor, and the method of payment (cash or compensatory time-off) should be discussed in advance.</a:t>
            </a:r>
          </a:p>
          <a:p>
            <a:pPr eaLnBrk="1" hangingPunct="1"/>
            <a:endParaRPr lang="en-US" altLang="en-US" sz="1000" dirty="0"/>
          </a:p>
          <a:p>
            <a:pPr eaLnBrk="1" hangingPunct="1"/>
            <a:r>
              <a:rPr lang="en-US" altLang="en-US" sz="1000" dirty="0"/>
              <a:t>Not all civil service employees at SIU are covered by the overtime provisions of the Fair Labor Standards Act.  These employees are </a:t>
            </a:r>
            <a:r>
              <a:rPr lang="en-US" altLang="en-US" sz="1000" u="sng" dirty="0"/>
              <a:t>exempt</a:t>
            </a:r>
            <a:r>
              <a:rPr lang="en-US" altLang="en-US" sz="1000" dirty="0"/>
              <a:t> based on their duties, level of responsibility and the amount of discretion and independent judgment inherent in their position.  Exempt employees generally fall into 3 major categories:  executive, administrative, and professional.  Exempt employees are required to maintain salary time records but are normally </a:t>
            </a:r>
            <a:r>
              <a:rPr lang="en-US" altLang="en-US" sz="1000" u="sng" dirty="0"/>
              <a:t>not</a:t>
            </a:r>
            <a:r>
              <a:rPr lang="en-US" altLang="en-US" sz="1000" dirty="0"/>
              <a:t> compensated for overtime worked.</a:t>
            </a:r>
          </a:p>
        </p:txBody>
      </p:sp>
    </p:spTree>
    <p:extLst>
      <p:ext uri="{BB962C8B-B14F-4D97-AF65-F5344CB8AC3E}">
        <p14:creationId xmlns:p14="http://schemas.microsoft.com/office/powerpoint/2010/main" val="2525993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184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F079603A-AC9B-4373-AC78-7B7C41AD7A50}" type="slidenum">
              <a:rPr lang="en-US" altLang="en-US" i="0" smtClean="0">
                <a:solidFill>
                  <a:srgbClr val="000000"/>
                </a:solidFill>
              </a:rPr>
              <a:pPr/>
              <a:t>7</a:t>
            </a:fld>
            <a:endParaRPr lang="en-US" altLang="en-US" i="0">
              <a:solidFill>
                <a:srgbClr val="000000"/>
              </a:solidFill>
            </a:endParaRPr>
          </a:p>
        </p:txBody>
      </p:sp>
      <p:sp>
        <p:nvSpPr>
          <p:cNvPr id="18436" name="Rectangle 2"/>
          <p:cNvSpPr>
            <a:spLocks noGrp="1" noRot="1" noChangeAspect="1" noChangeArrowheads="1" noTextEdit="1"/>
          </p:cNvSpPr>
          <p:nvPr>
            <p:ph type="sldImg"/>
          </p:nvPr>
        </p:nvSpPr>
        <p:spPr>
          <a:xfrm>
            <a:off x="1414463" y="1162050"/>
            <a:ext cx="4181475" cy="3136900"/>
          </a:xfrm>
          <a:ln/>
        </p:spPr>
      </p:sp>
      <p:sp>
        <p:nvSpPr>
          <p:cNvPr id="184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a:t>SIUC has three types of pay rates for its employees:  The first type is </a:t>
            </a:r>
            <a:r>
              <a:rPr lang="en-US" altLang="en-US" u="sng"/>
              <a:t>open range</a:t>
            </a:r>
            <a:r>
              <a:rPr lang="en-US" altLang="en-US"/>
              <a:t>.  In this case, salary ranges are determined based on salary surveys for comparable jobs in the recruiting area, comparisons of ranges in effect for the same classification at other universities in the state, and a comparison of skills, efforts, responsibility and working conditions of other classifications.  Another group of classifications has </a:t>
            </a:r>
            <a:r>
              <a:rPr lang="en-US" altLang="en-US" u="sng"/>
              <a:t>negotiated</a:t>
            </a:r>
            <a:r>
              <a:rPr lang="en-US" altLang="en-US"/>
              <a:t> rates.  Rates of pay for employees in these classifications are determined by periodic negotiations between university officials and union representatives.  The third category is </a:t>
            </a:r>
            <a:r>
              <a:rPr lang="en-US" altLang="en-US" u="sng"/>
              <a:t>prevailing</a:t>
            </a:r>
            <a:r>
              <a:rPr lang="en-US" altLang="en-US"/>
              <a:t> rates.  These rates apply when the university is required by state statute to honor the wage rates contained in an area multi-employer contract.  Generally, this occurs in the case of skilled craft classifications such as Carpenters and Electricians.</a:t>
            </a:r>
          </a:p>
          <a:p>
            <a:pPr eaLnBrk="1" hangingPunct="1">
              <a:lnSpc>
                <a:spcPct val="90000"/>
              </a:lnSpc>
            </a:pPr>
            <a:endParaRPr lang="en-US" altLang="en-US"/>
          </a:p>
          <a:p>
            <a:pPr eaLnBrk="1" hangingPunct="1">
              <a:lnSpc>
                <a:spcPct val="90000"/>
              </a:lnSpc>
            </a:pPr>
            <a:r>
              <a:rPr lang="en-US" altLang="en-US"/>
              <a:t>SIU has two payrolls for civil service employees: bi-weekly and semi-monthly.  Employees that are negotiated or prevailing classifications are paid bi-weekly.  This means that they have an hourly rate of pay and are paid every other Friday. </a:t>
            </a:r>
          </a:p>
          <a:p>
            <a:pPr eaLnBrk="1" hangingPunct="1">
              <a:lnSpc>
                <a:spcPct val="90000"/>
              </a:lnSpc>
            </a:pPr>
            <a:endParaRPr lang="en-US" altLang="en-US"/>
          </a:p>
          <a:p>
            <a:pPr eaLnBrk="1" hangingPunct="1">
              <a:lnSpc>
                <a:spcPct val="90000"/>
              </a:lnSpc>
            </a:pPr>
            <a:r>
              <a:rPr lang="en-US" altLang="en-US"/>
              <a:t>Generally, full-time employees in range classifications are paid semi-monthly.  This means that employees will be paid of the 15</a:t>
            </a:r>
            <a:r>
              <a:rPr lang="en-US" altLang="en-US" baseline="30000"/>
              <a:t>th</a:t>
            </a:r>
            <a:r>
              <a:rPr lang="en-US" altLang="en-US"/>
              <a:t> and last day of each month following the date of employment.  If the pay date falls on a weekend or holiday, you will be paid on the last business day prior to your scheduled pay date.  The only exception to this is the last check in December each year which will be paid on the first business day in the new year.  </a:t>
            </a:r>
          </a:p>
          <a:p>
            <a:pPr eaLnBrk="1" hangingPunct="1">
              <a:lnSpc>
                <a:spcPct val="90000"/>
              </a:lnSpc>
            </a:pPr>
            <a:endParaRPr lang="en-US" altLang="en-US"/>
          </a:p>
        </p:txBody>
      </p:sp>
    </p:spTree>
    <p:extLst>
      <p:ext uri="{BB962C8B-B14F-4D97-AF65-F5344CB8AC3E}">
        <p14:creationId xmlns:p14="http://schemas.microsoft.com/office/powerpoint/2010/main" val="2698569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225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1A7660DA-8DC0-4491-A7B7-FF86D376576B}" type="slidenum">
              <a:rPr lang="en-US" altLang="en-US" i="0" smtClean="0">
                <a:solidFill>
                  <a:srgbClr val="000000"/>
                </a:solidFill>
              </a:rPr>
              <a:pPr/>
              <a:t>9</a:t>
            </a:fld>
            <a:endParaRPr lang="en-US" altLang="en-US" i="0">
              <a:solidFill>
                <a:srgbClr val="000000"/>
              </a:solidFill>
            </a:endParaRPr>
          </a:p>
        </p:txBody>
      </p:sp>
      <p:sp>
        <p:nvSpPr>
          <p:cNvPr id="22532" name="Rectangle 2"/>
          <p:cNvSpPr>
            <a:spLocks noGrp="1" noRot="1" noChangeAspect="1" noChangeArrowheads="1" noTextEdit="1"/>
          </p:cNvSpPr>
          <p:nvPr>
            <p:ph type="sldImg"/>
          </p:nvPr>
        </p:nvSpPr>
        <p:spPr>
          <a:xfrm>
            <a:off x="1414463" y="1162050"/>
            <a:ext cx="4181475" cy="3136900"/>
          </a:xfrm>
          <a:ln/>
        </p:spPr>
      </p:sp>
      <p:sp>
        <p:nvSpPr>
          <p:cNvPr id="225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You may see your personnel record file but cannot review that of another employee. If you want to review your file, go to the reception desk here at Miles Hall and present a photo I.D.  Among other items, your application is kept in your file.  You are responsible for keeping your application up-to-date. You may update that here at Human Resources or go online to the HR website under forms and complete an application supplement.  You should update your application every time you change jobs or acquire new skills or education.  Your application is used for various purposes: it is used as documentation that you meet the qualifications to be admitted to a civil service exam; it may be used to assist you when writing an exam to insure dates of employment and education are accurate (failure to provide accurate information may result in voiding the exam); you are requested to take a copy of your application to all interviews; your application is reviewed by an employment counselor when determining your salary for range classifications; and you may want to refer to your application if you pursue job opportunities other than SIU.</a:t>
            </a:r>
          </a:p>
        </p:txBody>
      </p:sp>
    </p:spTree>
    <p:extLst>
      <p:ext uri="{BB962C8B-B14F-4D97-AF65-F5344CB8AC3E}">
        <p14:creationId xmlns:p14="http://schemas.microsoft.com/office/powerpoint/2010/main" val="3441384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307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A147E306-416D-4F17-8360-6F2C4DED7A50}" type="slidenum">
              <a:rPr lang="en-US" altLang="en-US" i="0" smtClean="0">
                <a:solidFill>
                  <a:srgbClr val="000000"/>
                </a:solidFill>
              </a:rPr>
              <a:pPr/>
              <a:t>14</a:t>
            </a:fld>
            <a:endParaRPr lang="en-US" altLang="en-US" i="0">
              <a:solidFill>
                <a:srgbClr val="000000"/>
              </a:solidFill>
            </a:endParaRPr>
          </a:p>
        </p:txBody>
      </p:sp>
      <p:sp>
        <p:nvSpPr>
          <p:cNvPr id="30724" name="Rectangle 2"/>
          <p:cNvSpPr>
            <a:spLocks noGrp="1" noRot="1" noChangeAspect="1" noChangeArrowheads="1" noTextEdit="1"/>
          </p:cNvSpPr>
          <p:nvPr>
            <p:ph type="sldImg"/>
          </p:nvPr>
        </p:nvSpPr>
        <p:spPr>
          <a:xfrm>
            <a:off x="1414463" y="1162050"/>
            <a:ext cx="4181475" cy="3136900"/>
          </a:xfrm>
          <a:ln/>
        </p:spPr>
      </p:sp>
      <p:sp>
        <p:nvSpPr>
          <p:cNvPr id="30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Seniority is a term describing the amount of time worked in a classification or in classifications within the same promotional line after completing the probationary period.  Prior to completing your probation, you can earn service time. </a:t>
            </a:r>
          </a:p>
        </p:txBody>
      </p:sp>
    </p:spTree>
    <p:extLst>
      <p:ext uri="{BB962C8B-B14F-4D97-AF65-F5344CB8AC3E}">
        <p14:creationId xmlns:p14="http://schemas.microsoft.com/office/powerpoint/2010/main" val="1234330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327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6D3B2ADE-CF27-412C-9DC2-3901D5AE7E7B}" type="slidenum">
              <a:rPr lang="en-US" altLang="en-US" i="0" smtClean="0">
                <a:solidFill>
                  <a:srgbClr val="000000"/>
                </a:solidFill>
              </a:rPr>
              <a:pPr/>
              <a:t>15</a:t>
            </a:fld>
            <a:endParaRPr lang="en-US" altLang="en-US" i="0">
              <a:solidFill>
                <a:srgbClr val="000000"/>
              </a:solidFill>
            </a:endParaRPr>
          </a:p>
        </p:txBody>
      </p:sp>
      <p:sp>
        <p:nvSpPr>
          <p:cNvPr id="32772" name="Rectangle 2"/>
          <p:cNvSpPr>
            <a:spLocks noGrp="1" noRot="1" noChangeAspect="1" noChangeArrowheads="1" noTextEdit="1"/>
          </p:cNvSpPr>
          <p:nvPr>
            <p:ph type="sldImg"/>
          </p:nvPr>
        </p:nvSpPr>
        <p:spPr>
          <a:xfrm>
            <a:off x="1414463" y="1162050"/>
            <a:ext cx="4181475" cy="3136900"/>
          </a:xfrm>
          <a:ln/>
        </p:spPr>
      </p:sp>
      <p:sp>
        <p:nvSpPr>
          <p:cNvPr id="32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If you are laid off after probation, and are the least senior employee in your job classification, you will be placed on reemployment and will be recalled based on your seniority.  If you are not the least senior employee in your job classification, you will be relocated in the university to another position in your job classification.</a:t>
            </a:r>
          </a:p>
          <a:p>
            <a:pPr eaLnBrk="1" hangingPunct="1"/>
            <a:endParaRPr lang="en-US" altLang="en-US" dirty="0"/>
          </a:p>
          <a:p>
            <a:pPr eaLnBrk="1" hangingPunct="1"/>
            <a:r>
              <a:rPr lang="en-US" altLang="en-US" dirty="0"/>
              <a:t>If you are laid off during your probation, you will be placed on the restoral register and will be referred to interview for vacant positions as they become available.</a:t>
            </a:r>
          </a:p>
        </p:txBody>
      </p:sp>
    </p:spTree>
    <p:extLst>
      <p:ext uri="{BB962C8B-B14F-4D97-AF65-F5344CB8AC3E}">
        <p14:creationId xmlns:p14="http://schemas.microsoft.com/office/powerpoint/2010/main" val="4015139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348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23C28180-7C24-4B0B-81EB-0F2A2192F1EB}" type="slidenum">
              <a:rPr lang="en-US" altLang="en-US" i="0" smtClean="0">
                <a:solidFill>
                  <a:srgbClr val="000000"/>
                </a:solidFill>
              </a:rPr>
              <a:pPr/>
              <a:t>16</a:t>
            </a:fld>
            <a:endParaRPr lang="en-US" altLang="en-US" i="0">
              <a:solidFill>
                <a:srgbClr val="000000"/>
              </a:solidFill>
            </a:endParaRPr>
          </a:p>
        </p:txBody>
      </p:sp>
      <p:sp>
        <p:nvSpPr>
          <p:cNvPr id="34820" name="Rectangle 2"/>
          <p:cNvSpPr>
            <a:spLocks noGrp="1" noRot="1" noChangeAspect="1" noChangeArrowheads="1" noTextEdit="1"/>
          </p:cNvSpPr>
          <p:nvPr>
            <p:ph type="sldImg"/>
          </p:nvPr>
        </p:nvSpPr>
        <p:spPr>
          <a:xfrm>
            <a:off x="1414463" y="1162050"/>
            <a:ext cx="4181475" cy="3136900"/>
          </a:xfrm>
          <a:ln/>
        </p:spPr>
      </p:sp>
      <p:sp>
        <p:nvSpPr>
          <p:cNvPr id="34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 reassignment may involve a change of department within the same classification to another position usually in another department.  You may request consideration for reassignment by completing a Request for Reassignment form and discussing your situation with an employment counselor.  In order to be eligible for consideration, you must have completed your probation and you must have acceptable performance evaluations.  </a:t>
            </a:r>
          </a:p>
          <a:p>
            <a:pPr eaLnBrk="1" hangingPunct="1"/>
            <a:endParaRPr lang="en-US" altLang="en-US" dirty="0"/>
          </a:p>
          <a:p>
            <a:pPr eaLnBrk="1" hangingPunct="1"/>
            <a:r>
              <a:rPr lang="en-US" altLang="en-US" dirty="0"/>
              <a:t>Hiring departments have three options when they interview.  They may choose to see candidates from the register only; they may choose to see reassignments only; or they may choose to see both.</a:t>
            </a:r>
          </a:p>
          <a:p>
            <a:pPr eaLnBrk="1" hangingPunct="1"/>
            <a:endParaRPr lang="en-US" altLang="en-US" dirty="0"/>
          </a:p>
          <a:p>
            <a:pPr eaLnBrk="1" hangingPunct="1"/>
            <a:r>
              <a:rPr lang="en-US" altLang="en-US" dirty="0"/>
              <a:t>If you are hired as a reassignment, you must give at least two weeks notice to your current department.  You are not required to serve a new probationary period, and you are referred at your current salary.  Unused vacation and sick leave are transferred to the new department, and you retain your seniority. Most of the classifications on campus use the reassignment process except for the BSW’s and Library workers, they use a bid process, so they reassign based on seniority. </a:t>
            </a:r>
          </a:p>
        </p:txBody>
      </p:sp>
    </p:spTree>
    <p:extLst>
      <p:ext uri="{BB962C8B-B14F-4D97-AF65-F5344CB8AC3E}">
        <p14:creationId xmlns:p14="http://schemas.microsoft.com/office/powerpoint/2010/main" val="2128871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368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EA53489B-E3A2-4E01-8F64-787BF384EE03}" type="slidenum">
              <a:rPr lang="en-US" altLang="en-US" i="0" smtClean="0">
                <a:solidFill>
                  <a:srgbClr val="000000"/>
                </a:solidFill>
              </a:rPr>
              <a:pPr/>
              <a:t>17</a:t>
            </a:fld>
            <a:endParaRPr lang="en-US" altLang="en-US" i="0">
              <a:solidFill>
                <a:srgbClr val="000000"/>
              </a:solidFill>
            </a:endParaRPr>
          </a:p>
        </p:txBody>
      </p:sp>
      <p:sp>
        <p:nvSpPr>
          <p:cNvPr id="36868" name="Rectangle 2"/>
          <p:cNvSpPr>
            <a:spLocks noGrp="1" noRot="1" noChangeAspect="1" noChangeArrowheads="1" noTextEdit="1"/>
          </p:cNvSpPr>
          <p:nvPr>
            <p:ph type="sldImg"/>
          </p:nvPr>
        </p:nvSpPr>
        <p:spPr>
          <a:xfrm>
            <a:off x="1414463" y="1162050"/>
            <a:ext cx="4181475" cy="3136900"/>
          </a:xfrm>
          <a:ln/>
        </p:spPr>
      </p:sp>
      <p:sp>
        <p:nvSpPr>
          <p:cNvPr id="36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If you leave the University, or if you move to another position on campus, you are requested to give at least two weeks notice.  If you resign from the University, your department should contact Employee Records, for the procedure to follow and to confirm any unused vacation and sick leave.  On your last day, you will be requested to go through an exit interview and Employee Benefits, Miles Hall, and you can have your questions answered at that time.</a:t>
            </a:r>
          </a:p>
        </p:txBody>
      </p:sp>
    </p:spTree>
    <p:extLst>
      <p:ext uri="{BB962C8B-B14F-4D97-AF65-F5344CB8AC3E}">
        <p14:creationId xmlns:p14="http://schemas.microsoft.com/office/powerpoint/2010/main" val="4096991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r>
              <a:rPr lang="en-US" altLang="en-US" i="0">
                <a:solidFill>
                  <a:srgbClr val="000000"/>
                </a:solidFill>
              </a:rPr>
              <a:t>Civil Service</a:t>
            </a:r>
          </a:p>
        </p:txBody>
      </p:sp>
      <p:sp>
        <p:nvSpPr>
          <p:cNvPr id="389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i="1">
                <a:solidFill>
                  <a:schemeClr val="tx1"/>
                </a:solidFill>
                <a:latin typeface="Times New Roman" panose="02020603050405020304" pitchFamily="18" charset="0"/>
              </a:defRPr>
            </a:lvl1pPr>
            <a:lvl2pPr marL="757066" indent="-291179" defTabSz="947950">
              <a:defRPr i="1">
                <a:solidFill>
                  <a:schemeClr val="tx1"/>
                </a:solidFill>
                <a:latin typeface="Times New Roman" panose="02020603050405020304" pitchFamily="18" charset="0"/>
              </a:defRPr>
            </a:lvl2pPr>
            <a:lvl3pPr marL="1166335" indent="-231326" defTabSz="947950">
              <a:defRPr i="1">
                <a:solidFill>
                  <a:schemeClr val="tx1"/>
                </a:solidFill>
                <a:latin typeface="Times New Roman" panose="02020603050405020304" pitchFamily="18" charset="0"/>
              </a:defRPr>
            </a:lvl3pPr>
            <a:lvl4pPr marL="1632222" indent="-231326" defTabSz="947950">
              <a:defRPr i="1">
                <a:solidFill>
                  <a:schemeClr val="tx1"/>
                </a:solidFill>
                <a:latin typeface="Times New Roman" panose="02020603050405020304" pitchFamily="18" charset="0"/>
              </a:defRPr>
            </a:lvl4pPr>
            <a:lvl5pPr marL="2099726" indent="-231326" defTabSz="947950">
              <a:defRPr i="1">
                <a:solidFill>
                  <a:schemeClr val="tx1"/>
                </a:solidFill>
                <a:latin typeface="Times New Roman" panose="02020603050405020304" pitchFamily="18" charset="0"/>
              </a:defRPr>
            </a:lvl5pPr>
            <a:lvl6pPr marL="2565613" indent="-231326" defTabSz="947950" eaLnBrk="0" fontAlgn="base" hangingPunct="0">
              <a:spcBef>
                <a:spcPct val="0"/>
              </a:spcBef>
              <a:spcAft>
                <a:spcPct val="0"/>
              </a:spcAft>
              <a:defRPr i="1">
                <a:solidFill>
                  <a:schemeClr val="tx1"/>
                </a:solidFill>
                <a:latin typeface="Times New Roman" panose="02020603050405020304" pitchFamily="18" charset="0"/>
              </a:defRPr>
            </a:lvl6pPr>
            <a:lvl7pPr marL="3031500" indent="-231326" defTabSz="947950" eaLnBrk="0" fontAlgn="base" hangingPunct="0">
              <a:spcBef>
                <a:spcPct val="0"/>
              </a:spcBef>
              <a:spcAft>
                <a:spcPct val="0"/>
              </a:spcAft>
              <a:defRPr i="1">
                <a:solidFill>
                  <a:schemeClr val="tx1"/>
                </a:solidFill>
                <a:latin typeface="Times New Roman" panose="02020603050405020304" pitchFamily="18" charset="0"/>
              </a:defRPr>
            </a:lvl7pPr>
            <a:lvl8pPr marL="3497386" indent="-231326" defTabSz="947950" eaLnBrk="0" fontAlgn="base" hangingPunct="0">
              <a:spcBef>
                <a:spcPct val="0"/>
              </a:spcBef>
              <a:spcAft>
                <a:spcPct val="0"/>
              </a:spcAft>
              <a:defRPr i="1">
                <a:solidFill>
                  <a:schemeClr val="tx1"/>
                </a:solidFill>
                <a:latin typeface="Times New Roman" panose="02020603050405020304" pitchFamily="18" charset="0"/>
              </a:defRPr>
            </a:lvl8pPr>
            <a:lvl9pPr marL="3963273" indent="-231326" defTabSz="947950" eaLnBrk="0" fontAlgn="base" hangingPunct="0">
              <a:spcBef>
                <a:spcPct val="0"/>
              </a:spcBef>
              <a:spcAft>
                <a:spcPct val="0"/>
              </a:spcAft>
              <a:defRPr i="1">
                <a:solidFill>
                  <a:schemeClr val="tx1"/>
                </a:solidFill>
                <a:latin typeface="Times New Roman" panose="02020603050405020304" pitchFamily="18" charset="0"/>
              </a:defRPr>
            </a:lvl9pPr>
          </a:lstStyle>
          <a:p>
            <a:fld id="{CAFDF243-C6D8-4B35-B0A3-C6A9C28796C2}" type="slidenum">
              <a:rPr lang="en-US" altLang="en-US" i="0" smtClean="0">
                <a:solidFill>
                  <a:srgbClr val="000000"/>
                </a:solidFill>
              </a:rPr>
              <a:pPr/>
              <a:t>18</a:t>
            </a:fld>
            <a:endParaRPr lang="en-US" altLang="en-US" i="0">
              <a:solidFill>
                <a:srgbClr val="000000"/>
              </a:solidFill>
            </a:endParaRPr>
          </a:p>
        </p:txBody>
      </p:sp>
      <p:sp>
        <p:nvSpPr>
          <p:cNvPr id="38916" name="Rectangle 2"/>
          <p:cNvSpPr>
            <a:spLocks noGrp="1" noRot="1" noChangeAspect="1" noChangeArrowheads="1" noTextEdit="1"/>
          </p:cNvSpPr>
          <p:nvPr>
            <p:ph type="sldImg"/>
          </p:nvPr>
        </p:nvSpPr>
        <p:spPr>
          <a:xfrm>
            <a:off x="1414463" y="1162050"/>
            <a:ext cx="4181475" cy="3136900"/>
          </a:xfrm>
          <a:ln/>
        </p:spPr>
      </p:sp>
      <p:sp>
        <p:nvSpPr>
          <p:cNvPr id="389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Career counseling and development is available by appointment with one of the employment counselors.  The employment counselor will assist in the development of both long and short range career goals and suggest methods to reach your goals.</a:t>
            </a:r>
          </a:p>
        </p:txBody>
      </p:sp>
    </p:spTree>
    <p:extLst>
      <p:ext uri="{BB962C8B-B14F-4D97-AF65-F5344CB8AC3E}">
        <p14:creationId xmlns:p14="http://schemas.microsoft.com/office/powerpoint/2010/main" val="948409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1414463" y="1162050"/>
            <a:ext cx="4181475" cy="3136900"/>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37426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xfrm>
            <a:off x="1414463" y="1162050"/>
            <a:ext cx="4181475" cy="3136900"/>
          </a:xfrm>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Employee should wait at least 2 weeks before getting their Staff ID card in order to ensure that your employee AIS number appears on the card. </a:t>
            </a:r>
          </a:p>
          <a:p>
            <a:pPr eaLnBrk="1" hangingPunct="1"/>
            <a:endParaRPr lang="en-US" altLang="en-US" dirty="0"/>
          </a:p>
        </p:txBody>
      </p:sp>
    </p:spTree>
    <p:extLst>
      <p:ext uri="{BB962C8B-B14F-4D97-AF65-F5344CB8AC3E}">
        <p14:creationId xmlns:p14="http://schemas.microsoft.com/office/powerpoint/2010/main" val="732653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spect="1" noChangeArrowheads="1" noTextEdit="1"/>
          </p:cNvSpPr>
          <p:nvPr>
            <p:ph type="sldImg"/>
          </p:nvPr>
        </p:nvSpPr>
        <p:spPr>
          <a:xfrm>
            <a:off x="1414463" y="1162050"/>
            <a:ext cx="4181475" cy="3136900"/>
          </a:xfrm>
          <a:ln/>
        </p:spPr>
      </p:sp>
      <p:sp>
        <p:nvSpPr>
          <p:cNvPr id="10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All faculty and staff are eligible for an SIUC Network ID and E-Mail account.  Each may be claimed or created at the Network ID link above.  For assistance, contact SalukiTech.  SalukiTech is your initial contact point for all things IT.  Information pertaining to general computing and resources at SIUC can be found on the Office of Information Technology website.</a:t>
            </a:r>
          </a:p>
          <a:p>
            <a:pPr eaLnBrk="1" hangingPunct="1"/>
            <a:endParaRPr lang="en-US" altLang="en-US"/>
          </a:p>
        </p:txBody>
      </p:sp>
    </p:spTree>
    <p:extLst>
      <p:ext uri="{BB962C8B-B14F-4D97-AF65-F5344CB8AC3E}">
        <p14:creationId xmlns:p14="http://schemas.microsoft.com/office/powerpoint/2010/main" val="2981315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xfrm>
            <a:off x="1414463" y="1162050"/>
            <a:ext cx="4181475" cy="3136900"/>
          </a:xfrm>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493220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xfrm>
            <a:off x="1414463" y="1162050"/>
            <a:ext cx="4181475" cy="3136900"/>
          </a:xfrm>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SIUC takes seriously the security of its information.  Universities have now become a prime target for criminals and organizations targeting sensitive information.  As such, all faculty and staff must do their part to protect themselves and SIUC.  To assist with these responsibilities, Information Technology has created the SecureIT website.  On this website, employees will find information regarding phishing and scam/spam email which are primarily used to entice users into revealing sensitive information.  Additionally, employees will find information on creating secure passwords, staying safe with general technology tips, securing their university computers, security training, and more.  Faculty and staff that require access to sensitive information (e.g., social security numbers, credit card numbers, bank accounts, etc.) are required to abide by the Safe Handling of Sensitive Information Standard.</a:t>
            </a:r>
          </a:p>
          <a:p>
            <a:pPr eaLnBrk="1" hangingPunct="1"/>
            <a:r>
              <a:rPr lang="en-US" altLang="en-US"/>
              <a:t>All employees are encouraged to become familiar with this website and to refer to it frequently.  </a:t>
            </a:r>
          </a:p>
        </p:txBody>
      </p:sp>
    </p:spTree>
    <p:extLst>
      <p:ext uri="{BB962C8B-B14F-4D97-AF65-F5344CB8AC3E}">
        <p14:creationId xmlns:p14="http://schemas.microsoft.com/office/powerpoint/2010/main" val="1004702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1414463" y="1162050"/>
            <a:ext cx="4181475" cy="3136900"/>
          </a:xfrm>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As you are probably already aware, there are several rules and regulations for parking on campus.  You should familiarize yourself with the policies of the Parking Division.  All faculty, staff and students must purchase a parking permit to park a vehicle, including motorcycles, on campus.  A decal for an additional vehicle to be driven by the employee may also be purchased provided no one else in the immediate family is student or employee of the University.  Permits may be purchased at Parking Division, ground floor of Trueblood Hall.  You can find the rules and regulations as well as registration information on line at the web address listed on the slide.</a:t>
            </a:r>
          </a:p>
          <a:p>
            <a:pPr eaLnBrk="1" hangingPunct="1"/>
            <a:endParaRPr lang="en-US" altLang="en-US"/>
          </a:p>
        </p:txBody>
      </p:sp>
    </p:spTree>
    <p:extLst>
      <p:ext uri="{BB962C8B-B14F-4D97-AF65-F5344CB8AC3E}">
        <p14:creationId xmlns:p14="http://schemas.microsoft.com/office/powerpoint/2010/main" val="1509365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1414463" y="1162050"/>
            <a:ext cx="4181475" cy="3136900"/>
          </a:xfrm>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Faculty, Civil Service and A/P staff are evaluated by a performance evaluation procedure.  The evaluation process is intended to be developmental in nature.  It’s designed to facilitate communication between the supervisor and employee regarding assigned responsibilities, performance expectations, and the supervisor’s assessment of performance outcomes.</a:t>
            </a:r>
          </a:p>
          <a:p>
            <a:pPr eaLnBrk="1" hangingPunct="1"/>
            <a:endParaRPr lang="en-US" altLang="en-US"/>
          </a:p>
          <a:p>
            <a:pPr eaLnBrk="1" hangingPunct="1"/>
            <a:r>
              <a:rPr lang="en-US" altLang="en-US"/>
              <a:t>Tenure track and non-tenure track faculty are reviewed on an annual basis prior to the completion of the spring semester each year.  The evaluation is usually conducted by the Chair and/or Dean.  There is not a form for faculty performance review however, after the evaluation meeting, you should receive a copy of the evaluation which is usually in letter form.  The evaluation process for faculty is covered in the appropriate collective bargaining agreement for the respective group.</a:t>
            </a:r>
          </a:p>
          <a:p>
            <a:pPr eaLnBrk="1" hangingPunct="1"/>
            <a:endParaRPr lang="en-US" altLang="en-US"/>
          </a:p>
          <a:p>
            <a:pPr eaLnBrk="1" hangingPunct="1"/>
            <a:r>
              <a:rPr lang="en-US" altLang="en-US"/>
              <a:t>For A/P and Civil Service staff, performance is evaluated by the immediate supervisor using a formal performance evaluation tool.  The university requires that a performance evaluation be conducted for each A/P staff member once each year.  For Civil Service staff, work performance is given a periodic evaluation.  As a new employee, you will be evaluated at the 3-month and 5 ½ month point.  The 5 ½ month evaluation is also to determine if you will become a status employee.  You will be evaluated annually thereafter.  </a:t>
            </a:r>
          </a:p>
          <a:p>
            <a:pPr eaLnBrk="1" hangingPunct="1"/>
            <a:endParaRPr lang="en-US" altLang="en-US"/>
          </a:p>
        </p:txBody>
      </p:sp>
    </p:spTree>
    <p:extLst>
      <p:ext uri="{BB962C8B-B14F-4D97-AF65-F5344CB8AC3E}">
        <p14:creationId xmlns:p14="http://schemas.microsoft.com/office/powerpoint/2010/main" val="1311540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1414463" y="1162050"/>
            <a:ext cx="4181475" cy="3136900"/>
          </a:xfrm>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There is a grievance procedure in place for staff.  It may be found in the Employees Handbook on the HR website.  The procedure for</a:t>
            </a:r>
          </a:p>
          <a:p>
            <a:pPr eaLnBrk="1" hangingPunct="1"/>
            <a:r>
              <a:rPr lang="en-US" altLang="en-US"/>
              <a:t>Negotiated civil service classifications may be different.  Review your bargaining agreement for more information.  Always try to work</a:t>
            </a:r>
          </a:p>
          <a:p>
            <a:pPr eaLnBrk="1" hangingPunct="1"/>
            <a:r>
              <a:rPr lang="en-US" altLang="en-US"/>
              <a:t>Out the problem within the department first.</a:t>
            </a:r>
          </a:p>
        </p:txBody>
      </p:sp>
    </p:spTree>
    <p:extLst>
      <p:ext uri="{BB962C8B-B14F-4D97-AF65-F5344CB8AC3E}">
        <p14:creationId xmlns:p14="http://schemas.microsoft.com/office/powerpoint/2010/main" val="1882799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414463" y="1162050"/>
            <a:ext cx="4181475" cy="3136900"/>
          </a:xfrm>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For Civil Service employees, information regarding disciplinary actions is included in the appendix of this material.  For Faculty and A/P employees, this information is in the handbook on the HR website.</a:t>
            </a:r>
          </a:p>
        </p:txBody>
      </p:sp>
    </p:spTree>
    <p:extLst>
      <p:ext uri="{BB962C8B-B14F-4D97-AF65-F5344CB8AC3E}">
        <p14:creationId xmlns:p14="http://schemas.microsoft.com/office/powerpoint/2010/main" val="3228483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xfrm>
            <a:off x="1414463" y="1162050"/>
            <a:ext cx="4181475" cy="3136900"/>
          </a:xfrm>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SIUC recognizes fourteen paid holidays each fiscal year. A list of holidays is available on the HR website.  The schedule is designated by the Chancellor for publication by July each year.</a:t>
            </a:r>
          </a:p>
          <a:p>
            <a:pPr eaLnBrk="1" hangingPunct="1"/>
            <a:endParaRPr lang="en-US" altLang="en-US" dirty="0"/>
          </a:p>
        </p:txBody>
      </p:sp>
    </p:spTree>
    <p:extLst>
      <p:ext uri="{BB962C8B-B14F-4D97-AF65-F5344CB8AC3E}">
        <p14:creationId xmlns:p14="http://schemas.microsoft.com/office/powerpoint/2010/main" val="6238665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xfrm>
            <a:off x="1414463" y="1162050"/>
            <a:ext cx="4181475" cy="3136900"/>
          </a:xfrm>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One of the many services SIU offers is the Employee Assistance Program.  It provides free, confidential, referral services to you and your family members in seeking resolutions to a variety of problems or concerns.  EAP bridges the gap between the individual with a problem and an appropriate resource for assistance.  Magellan Behavioral health is the administrator for the Employee Assistance Program.</a:t>
            </a:r>
          </a:p>
          <a:p>
            <a:pPr eaLnBrk="1" hangingPunct="1"/>
            <a:endParaRPr lang="en-US" altLang="en-US"/>
          </a:p>
        </p:txBody>
      </p:sp>
    </p:spTree>
    <p:extLst>
      <p:ext uri="{BB962C8B-B14F-4D97-AF65-F5344CB8AC3E}">
        <p14:creationId xmlns:p14="http://schemas.microsoft.com/office/powerpoint/2010/main" val="5555454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1414463" y="1162050"/>
            <a:ext cx="4181475" cy="3136900"/>
          </a:xfrm>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You may want to become involved with your constituency group during your time at SIU. Constituency groups make recommendations to the administration on a range of personnel, governance, and academic policy issues. </a:t>
            </a:r>
          </a:p>
          <a:p>
            <a:pPr eaLnBrk="1" hangingPunct="1"/>
            <a:endParaRPr lang="en-US" altLang="en-US"/>
          </a:p>
          <a:p>
            <a:pPr eaLnBrk="1" hangingPunct="1"/>
            <a:endParaRPr lang="en-US" altLang="en-US"/>
          </a:p>
          <a:p>
            <a:pPr eaLnBrk="1" hangingPunct="1"/>
            <a:r>
              <a:rPr lang="en-US" altLang="en-US"/>
              <a:t>Civil Service Council is composed of civil service employees elected from their constituencies. </a:t>
            </a:r>
          </a:p>
          <a:p>
            <a:pPr eaLnBrk="1" hangingPunct="1"/>
            <a:r>
              <a:rPr lang="en-US" altLang="en-US"/>
              <a:t>Administrative/Professional Staff Council is an elected body representing a/p members of the campus community.</a:t>
            </a:r>
          </a:p>
          <a:p>
            <a:pPr eaLnBrk="1" hangingPunct="1"/>
            <a:r>
              <a:rPr lang="en-US" altLang="en-US"/>
              <a:t>Faculty Senate is composed of faculty members elected by their respective colleges.  </a:t>
            </a:r>
          </a:p>
          <a:p>
            <a:pPr eaLnBrk="1" hangingPunct="1"/>
            <a:endParaRPr lang="en-US" altLang="en-US"/>
          </a:p>
          <a:p>
            <a:pPr eaLnBrk="1" hangingPunct="1"/>
            <a:endParaRPr lang="en-US" altLang="en-US"/>
          </a:p>
        </p:txBody>
      </p:sp>
    </p:spTree>
    <p:extLst>
      <p:ext uri="{BB962C8B-B14F-4D97-AF65-F5344CB8AC3E}">
        <p14:creationId xmlns:p14="http://schemas.microsoft.com/office/powerpoint/2010/main" val="1529286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414463" y="1162050"/>
            <a:ext cx="4181475" cy="3136900"/>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Although it doesn’t occur often, on certain occasions there have been emergency University closures.  The decision to close any or all parts of the SIUC campus or to cancel classes may be made by the Chancellor or his/her authorized designee in response to a natural emergence, in support of national or state policy or for reasons of health and safety.  </a:t>
            </a:r>
          </a:p>
          <a:p>
            <a:pPr eaLnBrk="1" hangingPunct="1"/>
            <a:endParaRPr lang="en-US" altLang="en-US" dirty="0"/>
          </a:p>
          <a:p>
            <a:pPr eaLnBrk="1" hangingPunct="1"/>
            <a:r>
              <a:rPr lang="en-US" altLang="en-US" dirty="0"/>
              <a:t>There are some departments that do have their employees working when the university is closed.  Employees should be given that information at the time of hire.  If you choose to stay home during inclement weather and the university is not closed, you will be required to use a vacation day.</a:t>
            </a:r>
          </a:p>
          <a:p>
            <a:pPr eaLnBrk="1" hangingPunct="1"/>
            <a:endParaRPr lang="en-US" altLang="en-US" dirty="0"/>
          </a:p>
          <a:p>
            <a:pPr eaLnBrk="1" hangingPunct="1"/>
            <a:r>
              <a:rPr lang="en-US" altLang="en-US" dirty="0"/>
              <a:t>You are not automatically enrolled in the university’s text alert system.  If you’d like to receive these emergency notifications via text, you will need to log in to HRSS (Human Resource Self Service) and set those preferences.</a:t>
            </a:r>
          </a:p>
          <a:p>
            <a:pPr eaLnBrk="1" hangingPunct="1"/>
            <a:endParaRPr lang="en-US" altLang="en-US" dirty="0"/>
          </a:p>
        </p:txBody>
      </p:sp>
    </p:spTree>
    <p:extLst>
      <p:ext uri="{BB962C8B-B14F-4D97-AF65-F5344CB8AC3E}">
        <p14:creationId xmlns:p14="http://schemas.microsoft.com/office/powerpoint/2010/main" val="4208713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414463" y="1162050"/>
            <a:ext cx="4181475" cy="3136900"/>
          </a:xfrm>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If you are employed outside of the University, you should be aware of the University’s Conflict of Interest Policy.  It limits your ability to accept outside employment or consulting projects not related to your University position.  Before you accept outside employment or consulting, you should obtain prior administrative approval.  If such employment or consulting occurs during regular university business hours, you are required to provide a summary disclosing all of the non-university activities you engaged in during the previous year.  You can find the Annual Disclosure of Non-University Employment form on the Provost and VCAA website.</a:t>
            </a:r>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4463147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1414463" y="1162050"/>
            <a:ext cx="4181475" cy="3136900"/>
          </a:xfrm>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474236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1414463" y="1162050"/>
            <a:ext cx="4181475" cy="3136900"/>
          </a:xfrm>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31678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414463" y="1162050"/>
            <a:ext cx="4181475" cy="3136900"/>
          </a:xfrm>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6560225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1414463" y="1162050"/>
            <a:ext cx="4181475" cy="3136900"/>
          </a:xfrm>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SIU recognizes and supports the Americans with Disabilities Act.  Title II of the act states in part that “No qualified individual with a disability shall by reason of such disability, be excluded from participation in or be denied the benefit of the services, programs, or activities of a public entity, or be subject to discrimination by any such entity.”</a:t>
            </a:r>
          </a:p>
          <a:p>
            <a:pPr eaLnBrk="1" hangingPunct="1"/>
            <a:endParaRPr lang="en-US" altLang="en-US" dirty="0"/>
          </a:p>
        </p:txBody>
      </p:sp>
    </p:spTree>
    <p:extLst>
      <p:ext uri="{BB962C8B-B14F-4D97-AF65-F5344CB8AC3E}">
        <p14:creationId xmlns:p14="http://schemas.microsoft.com/office/powerpoint/2010/main" val="41323113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1414463" y="1162050"/>
            <a:ext cx="4181475" cy="3136900"/>
          </a:xfrm>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a:p>
            <a:r>
              <a:rPr lang="en-US" altLang="en-US"/>
              <a:t>The university’s policy, which aligns with the requirements of the Illinois Smoke Free Campus Act, prohibits smoking on all campus property, including buildings, grounds, parking lots and university-owned or operated vehicles.  SIU becomes one of nearly 1,200 college and university campuses in the United States to adopt a 100-percent-smoke free campus in the interest of ensuring a safe and healthy working environment for employees, students and guests.</a:t>
            </a:r>
          </a:p>
          <a:p>
            <a:pPr eaLnBrk="1" hangingPunct="1"/>
            <a:endParaRPr lang="en-US" altLang="en-US"/>
          </a:p>
          <a:p>
            <a:pPr eaLnBrk="1" hangingPunct="1"/>
            <a:r>
              <a:rPr lang="en-US" altLang="en-US"/>
              <a:t>The university has established a website (smokefree.siu.edu) which includes a very useful section of frequently asked questions.</a:t>
            </a:r>
          </a:p>
        </p:txBody>
      </p:sp>
    </p:spTree>
    <p:extLst>
      <p:ext uri="{BB962C8B-B14F-4D97-AF65-F5344CB8AC3E}">
        <p14:creationId xmlns:p14="http://schemas.microsoft.com/office/powerpoint/2010/main" val="33937449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414463" y="1162050"/>
            <a:ext cx="4181475" cy="3136900"/>
          </a:xfrm>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Sexual harassment, like harassment on the basis of race or religion, is a form of discrimination expressly prohibited by law.  You should familiarize yourself with the university’s definition of sexual harassment.  There are several resources for our employees to follow if help is needed.  For a list of Sexual harassment information advisors, you can contact the Office of Diversity and Equity. </a:t>
            </a:r>
          </a:p>
        </p:txBody>
      </p:sp>
    </p:spTree>
    <p:extLst>
      <p:ext uri="{BB962C8B-B14F-4D97-AF65-F5344CB8AC3E}">
        <p14:creationId xmlns:p14="http://schemas.microsoft.com/office/powerpoint/2010/main" val="9279518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414463" y="1162050"/>
            <a:ext cx="4181475" cy="3136900"/>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Talk to your supervisor or chair about how a potentially threatening situation is handled in your department.  If you witness  or experience threats, threatening behavior, or acts of violence, and the circumstance does not indicate an imminent danger to persons or damage to property, report the incident to your immediate supervisor or Department Chair. If the circumstance(s) indicates imminent danger to person or damage to property, notify the University Police(911) and your supervisor immediately. </a:t>
            </a:r>
          </a:p>
          <a:p>
            <a:pPr eaLnBrk="1" hangingPunct="1"/>
            <a:endParaRPr lang="en-US" altLang="en-US"/>
          </a:p>
        </p:txBody>
      </p:sp>
    </p:spTree>
    <p:extLst>
      <p:ext uri="{BB962C8B-B14F-4D97-AF65-F5344CB8AC3E}">
        <p14:creationId xmlns:p14="http://schemas.microsoft.com/office/powerpoint/2010/main" val="2378503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8091" y="3085765"/>
            <a:ext cx="8240108"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2" y="990600"/>
            <a:ext cx="7989752"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97DFD927-0265-4FD1-AFA2-A78BA56855A2}"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193052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5902B11F-7061-4141-9F65-37434A3DBF53}"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72570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52646" y="5141973"/>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0C7AFA75-9010-48DD-B90A-783CDA0B4CB6}"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10068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7F28597A-F0D7-4458-ABBD-F9826020E3C2}"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6069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p>
            <a:pPr>
              <a:defRPr/>
            </a:pPr>
            <a:fld id="{7D39FA19-3F11-462C-8151-E7AA145150C3}"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41622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p>
            <a:pPr>
              <a:defRPr/>
            </a:pPr>
            <a:fld id="{D21605ED-EC4A-4488-9043-33BE833858C9}"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623726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00000"/>
              </a:solidFill>
            </a:endParaRPr>
          </a:p>
        </p:txBody>
      </p:sp>
      <p:sp>
        <p:nvSpPr>
          <p:cNvPr id="3" name="Footer Placeholder 2"/>
          <p:cNvSpPr>
            <a:spLocks noGrp="1"/>
          </p:cNvSpPr>
          <p:nvPr>
            <p:ph type="ftr" sz="quarter" idx="11"/>
          </p:nvPr>
        </p:nvSpPr>
        <p:spPr/>
        <p:txBody>
          <a:bodyPr/>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B2DE847D-FF82-46BE-ADF5-8FC20E754682}"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998003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52646" y="5141973"/>
            <a:ext cx="8238707"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7" y="5262295"/>
            <a:ext cx="426532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pPr>
              <a:defRPr/>
            </a:pPr>
            <a:fld id="{53A9E746-384A-47A6-96CF-1655721C8F38}"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80491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9134864D-374D-4132-B720-10A68C8DE79B}"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714686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a:spLocks noChangeAspect="1"/>
          </p:cNvSpPr>
          <p:nvPr/>
        </p:nvSpPr>
        <p:spPr>
          <a:xfrm>
            <a:off x="448092" y="599725"/>
            <a:ext cx="823870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AE555FFD-F6E4-4F61-AC6C-760EE4725337}"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617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0" y="599725"/>
            <a:ext cx="2057399"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45255" y="5956136"/>
            <a:ext cx="947672" cy="365125"/>
          </a:xfrm>
        </p:spPr>
        <p:txBody>
          <a:bodyPr/>
          <a:lstStyle>
            <a:lvl1pPr>
              <a:defRPr>
                <a:solidFill>
                  <a:schemeClr val="accent1">
                    <a:lumMod val="75000"/>
                    <a:lumOff val="25000"/>
                  </a:schemeClr>
                </a:solidFill>
              </a:defRPr>
            </a:lvl1pPr>
          </a:lstStyle>
          <a:p>
            <a:pPr>
              <a:defRPr/>
            </a:pPr>
            <a:endParaRPr lang="en-US">
              <a:solidFill>
                <a:srgbClr val="000000"/>
              </a:solidFill>
            </a:endParaRPr>
          </a:p>
        </p:txBody>
      </p:sp>
      <p:sp>
        <p:nvSpPr>
          <p:cNvPr id="5" name="Footer Placeholder 4"/>
          <p:cNvSpPr>
            <a:spLocks noGrp="1"/>
          </p:cNvSpPr>
          <p:nvPr>
            <p:ph type="ftr" sz="quarter" idx="11"/>
          </p:nvPr>
        </p:nvSpPr>
        <p:spPr>
          <a:xfrm>
            <a:off x="581192" y="5951810"/>
            <a:ext cx="5922209" cy="365125"/>
          </a:xfrm>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pPr>
              <a:defRPr/>
            </a:pPr>
            <a:fld id="{7F81E17A-E4F9-4AB8-B8E0-0735A59CBC6F}" type="slidenum">
              <a:rPr lang="en-US" altLang="en-US" smtClean="0">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976416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687474"/>
            <a:ext cx="7989752"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228003"/>
            <a:ext cx="7989752" cy="3630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59327" y="5956136"/>
            <a:ext cx="2133600" cy="365125"/>
          </a:xfrm>
          <a:prstGeom prst="rect">
            <a:avLst/>
          </a:prstGeom>
        </p:spPr>
        <p:txBody>
          <a:bodyPr vert="horz" lIns="91440" tIns="45720" rIns="91440" bIns="45720" rtlCol="0" anchor="ctr"/>
          <a:lstStyle>
            <a:lvl1pPr algn="r">
              <a:defRPr sz="900">
                <a:solidFill>
                  <a:schemeClr val="accent2"/>
                </a:solidFill>
              </a:defRPr>
            </a:lvl1pPr>
          </a:lstStyle>
          <a:p>
            <a:pPr fontAlgn="base">
              <a:spcBef>
                <a:spcPct val="0"/>
              </a:spcBef>
              <a:spcAft>
                <a:spcPct val="0"/>
              </a:spcAft>
              <a:defRPr/>
            </a:pPr>
            <a:endParaRPr lang="en-US">
              <a:solidFill>
                <a:srgbClr val="000000"/>
              </a:solidFill>
            </a:endParaRPr>
          </a:p>
        </p:txBody>
      </p:sp>
      <p:sp>
        <p:nvSpPr>
          <p:cNvPr id="5" name="Footer Placeholder 4"/>
          <p:cNvSpPr>
            <a:spLocks noGrp="1"/>
          </p:cNvSpPr>
          <p:nvPr>
            <p:ph type="ftr" sz="quarter" idx="3"/>
          </p:nvPr>
        </p:nvSpPr>
        <p:spPr>
          <a:xfrm>
            <a:off x="581192" y="5951810"/>
            <a:ext cx="4870585" cy="365125"/>
          </a:xfrm>
          <a:prstGeom prst="rect">
            <a:avLst/>
          </a:prstGeom>
        </p:spPr>
        <p:txBody>
          <a:bodyPr vert="horz" lIns="91440" tIns="45720" rIns="91440" bIns="45720" rtlCol="0" anchor="ctr"/>
          <a:lstStyle>
            <a:lvl1pPr algn="l">
              <a:defRPr sz="900" cap="all">
                <a:solidFill>
                  <a:schemeClr val="accent2"/>
                </a:solidFill>
              </a:defRPr>
            </a:lvl1pPr>
          </a:lstStyle>
          <a:p>
            <a:pPr fontAlgn="base">
              <a:spcBef>
                <a:spcPct val="0"/>
              </a:spcBef>
              <a:spcAft>
                <a:spcPct val="0"/>
              </a:spcAft>
              <a:defRPr/>
            </a:pPr>
            <a:endParaRPr lang="en-US">
              <a:solidFill>
                <a:srgbClr val="000000"/>
              </a:solidFill>
            </a:endParaRPr>
          </a:p>
        </p:txBody>
      </p:sp>
      <p:sp>
        <p:nvSpPr>
          <p:cNvPr id="6" name="Slide Number Placeholder 5"/>
          <p:cNvSpPr>
            <a:spLocks noGrp="1"/>
          </p:cNvSpPr>
          <p:nvPr>
            <p:ph type="sldNum" sz="quarter" idx="4"/>
          </p:nvPr>
        </p:nvSpPr>
        <p:spPr>
          <a:xfrm>
            <a:off x="7800476" y="5956136"/>
            <a:ext cx="770468" cy="365125"/>
          </a:xfrm>
          <a:prstGeom prst="rect">
            <a:avLst/>
          </a:prstGeom>
        </p:spPr>
        <p:txBody>
          <a:bodyPr vert="horz" lIns="91440" tIns="45720" rIns="91440" bIns="45720" rtlCol="0" anchor="ctr"/>
          <a:lstStyle>
            <a:lvl1pPr algn="r">
              <a:defRPr sz="900">
                <a:solidFill>
                  <a:schemeClr val="accent2"/>
                </a:solidFill>
              </a:defRPr>
            </a:lvl1pPr>
          </a:lstStyle>
          <a:p>
            <a:pPr fontAlgn="base">
              <a:spcBef>
                <a:spcPct val="0"/>
              </a:spcBef>
              <a:spcAft>
                <a:spcPct val="0"/>
              </a:spcAft>
              <a:defRPr/>
            </a:pPr>
            <a:fld id="{7FF921C2-A4D3-4C20-BB9D-AD29E2DFDF1B}" type="slidenum">
              <a:rPr lang="en-US" altLang="en-US" smtClean="0">
                <a:solidFill>
                  <a:srgbClr val="000000"/>
                </a:solidFill>
              </a:rPr>
              <a:pPr fontAlgn="base">
                <a:spcBef>
                  <a:spcPct val="0"/>
                </a:spcBef>
                <a:spcAft>
                  <a:spcPct val="0"/>
                </a:spcAft>
                <a:defRPr/>
              </a:pPr>
              <a:t>‹#›</a:t>
            </a:fld>
            <a:endParaRPr lang="en-US" altLang="en-US">
              <a:solidFill>
                <a:srgbClr val="000000"/>
              </a:solidFill>
            </a:endParaRPr>
          </a:p>
        </p:txBody>
      </p:sp>
      <p:sp>
        <p:nvSpPr>
          <p:cNvPr id="9" name="Rectangle 8"/>
          <p:cNvSpPr/>
          <p:nvPr/>
        </p:nvSpPr>
        <p:spPr>
          <a:xfrm>
            <a:off x="448091" y="441325"/>
            <a:ext cx="2719909"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5976001" y="441325"/>
            <a:ext cx="2710800" cy="108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3216601" y="441325"/>
            <a:ext cx="27108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83039607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r.siu.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hr.siu.edu/faculty-staff/" TargetMode="External"/><Relationship Id="rId5" Type="http://schemas.openxmlformats.org/officeDocument/2006/relationships/hyperlink" Target="https://hr.siu.edu/contact-us/" TargetMode="External"/><Relationship Id="rId4" Type="http://schemas.openxmlformats.org/officeDocument/2006/relationships/hyperlink" Target="https://policies.siu.edu/employees-handbook/"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hrrecords@siu.ed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schooljobs.com/careers/siu/jobs/5179189/current-employee-request-civil-service-2026?pagetype=promotionalJobs" TargetMode="External"/><Relationship Id="rId2" Type="http://schemas.openxmlformats.org/officeDocument/2006/relationships/hyperlink" Target="https://www.schooljobs.com/careers/siu"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sucss.illinois.gov/pages/classspec/default.aspx"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schooljobs.com/careers/siu/jobs/4301779/current-employee-request-for-reassignment?pagetype=promotionalJob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sucss.illinois.gov/pages/classspec/default.asp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oit.siu.edu/ais/hrss/" TargetMode="External"/><Relationship Id="rId2" Type="http://schemas.openxmlformats.org/officeDocument/2006/relationships/hyperlink" Target="https://hrss.siu.edu/"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oitkb.siu.edu/knowledge-base/account-claim/?keywords=new+id"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oit.siu.edu/" TargetMode="External"/><Relationship Id="rId4" Type="http://schemas.openxmlformats.org/officeDocument/2006/relationships/hyperlink" Target="https://salukitech.siu.edu/"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oit.siu.edu/information-security/"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parking.siu.edu/"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laborrelations.siu.edu/labor-contracts/index.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eforms.siu.edu/siuforms/info/ler0100.php"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laborrelations.siu.edu/forms/index.php"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laborrelations.siu.edu/labor-contract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policies.siu.edu/personnel-policies/chapter4/ch4-faps/disciplinary-action-termination.php"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policies.siu.edu/personnel-policies/chapter4/ch4-cs/grievance-procedure-cs.php"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hr.siu.edu/faculty-staf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cscouncil.siu.edu/"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facultysenate.siu.edu/" TargetMode="External"/><Relationship Id="rId4" Type="http://schemas.openxmlformats.org/officeDocument/2006/relationships/hyperlink" Target="https://apstaff.siu.edu/"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policies.siu.edu/personnel-policies/chapter4/ch4-all/conflict-interest-commitment.php"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policies.siu.edu/"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policies.siu.edu/personnel-policies/chapter4/ch4-all/drug-alcohol-use-standards-conduct.php"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policies.siu.edu/personnel-policies/chapter4/ch4-all/ada-grievance-procedure.php"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s://ada.siu.edu/employee-accommodations.php"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policies.siu.edu/employees-handbook/chapter9/clean-air.php"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policies.siu.edu/personnel-policies/chapter4/ch4-all/sexual-harassment.php"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policies.siu.edu/policies/workplace-violence-bullying.php"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52475" y="2229323"/>
            <a:ext cx="7696200" cy="810247"/>
          </a:xfrm>
        </p:spPr>
        <p:txBody>
          <a:bodyPr>
            <a:normAutofit fontScale="90000"/>
          </a:bodyPr>
          <a:lstStyle/>
          <a:p>
            <a:pPr algn="ctr" eaLnBrk="1" hangingPunct="1"/>
            <a:r>
              <a:rPr lang="en-US" altLang="en-US" sz="4500" dirty="0">
                <a:latin typeface="Arial" panose="020B0604020202020204" pitchFamily="34" charset="0"/>
                <a:cs typeface="Arial" panose="020B0604020202020204" pitchFamily="34" charset="0"/>
              </a:rPr>
              <a:t>SIU New Employee Orientation</a:t>
            </a:r>
          </a:p>
        </p:txBody>
      </p:sp>
      <p:sp>
        <p:nvSpPr>
          <p:cNvPr id="5123" name="Rectangle 3"/>
          <p:cNvSpPr>
            <a:spLocks noGrp="1" noChangeArrowheads="1"/>
          </p:cNvSpPr>
          <p:nvPr>
            <p:ph type="subTitle" idx="1"/>
          </p:nvPr>
        </p:nvSpPr>
        <p:spPr>
          <a:xfrm>
            <a:off x="1714500" y="3950353"/>
            <a:ext cx="5772150" cy="1747838"/>
          </a:xfrm>
        </p:spPr>
        <p:txBody>
          <a:bodyPr/>
          <a:lstStyle/>
          <a:p>
            <a:pPr algn="ctr" eaLnBrk="1" hangingPunct="1">
              <a:lnSpc>
                <a:spcPct val="80000"/>
              </a:lnSpc>
            </a:pPr>
            <a:r>
              <a:rPr lang="en-US" altLang="en-US" dirty="0">
                <a:solidFill>
                  <a:schemeClr val="bg1"/>
                </a:solidFill>
                <a:latin typeface="Arial" panose="020B0604020202020204" pitchFamily="34" charset="0"/>
              </a:rPr>
              <a:t>Welcome to </a:t>
            </a:r>
          </a:p>
          <a:p>
            <a:pPr algn="ctr" eaLnBrk="1" hangingPunct="1">
              <a:lnSpc>
                <a:spcPct val="80000"/>
              </a:lnSpc>
            </a:pPr>
            <a:r>
              <a:rPr lang="en-US" altLang="en-US" dirty="0">
                <a:solidFill>
                  <a:schemeClr val="bg1"/>
                </a:solidFill>
                <a:latin typeface="Arial" panose="020B0604020202020204" pitchFamily="34" charset="0"/>
              </a:rPr>
              <a:t>Southern Illinois University Carbondale</a:t>
            </a:r>
          </a:p>
          <a:p>
            <a:pPr eaLnBrk="1" hangingPunct="1">
              <a:lnSpc>
                <a:spcPct val="80000"/>
              </a:lnSpc>
            </a:pPr>
            <a:endParaRPr lang="en-US" altLang="en-US" dirty="0">
              <a:solidFill>
                <a:schemeClr val="bg1"/>
              </a:solidFill>
              <a:latin typeface="Arial" panose="020B0604020202020204" pitchFamily="34" charset="0"/>
            </a:endParaRPr>
          </a:p>
          <a:p>
            <a:pPr algn="ctr" eaLnBrk="1" hangingPunct="1">
              <a:lnSpc>
                <a:spcPct val="80000"/>
              </a:lnSpc>
            </a:pPr>
            <a:r>
              <a:rPr lang="en-US" altLang="en-US" dirty="0">
                <a:solidFill>
                  <a:schemeClr val="bg1"/>
                </a:solidFill>
                <a:latin typeface="Arial" panose="020B0604020202020204" pitchFamily="34" charset="0"/>
              </a:rPr>
              <a:t>Human Resources</a:t>
            </a:r>
          </a:p>
          <a:p>
            <a:pPr algn="ctr">
              <a:lnSpc>
                <a:spcPct val="80000"/>
              </a:lnSpc>
            </a:pPr>
            <a:r>
              <a:rPr lang="en-US" altLang="en-US" dirty="0">
                <a:solidFill>
                  <a:schemeClr val="bg1"/>
                </a:solidFill>
                <a:latin typeface="Calibri"/>
                <a:ea typeface="Calibri"/>
                <a:cs typeface="Arial"/>
              </a:rPr>
              <a:t>Nicholas Wortman, Associate vice chancellor</a:t>
            </a:r>
          </a:p>
        </p:txBody>
      </p:sp>
    </p:spTree>
    <p:extLst>
      <p:ext uri="{BB962C8B-B14F-4D97-AF65-F5344CB8AC3E}">
        <p14:creationId xmlns:p14="http://schemas.microsoft.com/office/powerpoint/2010/main" val="64585513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Human Resources</a:t>
            </a:r>
            <a:endParaRPr lang="en-US" altLang="en-US" sz="3000" u="sng" dirty="0">
              <a:latin typeface="Arial" panose="020B0604020202020204" pitchFamily="34" charset="0"/>
              <a:cs typeface="Arial" panose="020B0604020202020204" pitchFamily="34" charset="0"/>
            </a:endParaRPr>
          </a:p>
        </p:txBody>
      </p:sp>
      <p:sp>
        <p:nvSpPr>
          <p:cNvPr id="7171" name="Rectangle 3"/>
          <p:cNvSpPr>
            <a:spLocks noGrp="1" noChangeArrowheads="1"/>
          </p:cNvSpPr>
          <p:nvPr>
            <p:ph idx="1"/>
          </p:nvPr>
        </p:nvSpPr>
        <p:spPr>
          <a:xfrm>
            <a:off x="457200" y="2514600"/>
            <a:ext cx="8229600" cy="3655926"/>
          </a:xfrm>
        </p:spPr>
        <p:txBody>
          <a:bodyPr>
            <a:normAutofit fontScale="77500" lnSpcReduction="20000"/>
          </a:bodyPr>
          <a:lstStyle/>
          <a:p>
            <a:pPr marL="0" indent="0" eaLnBrk="1" hangingPunct="1">
              <a:buNone/>
            </a:pPr>
            <a:endParaRPr lang="en-US" altLang="en-US" sz="3000" dirty="0">
              <a:latin typeface="Arial" panose="020B0604020202020204" pitchFamily="34" charset="0"/>
              <a:cs typeface="Arial" panose="020B0604020202020204" pitchFamily="34" charset="0"/>
            </a:endParaRPr>
          </a:p>
          <a:p>
            <a:pPr marL="0" indent="0" eaLnBrk="1" hangingPunct="1">
              <a:buNone/>
            </a:pPr>
            <a:r>
              <a:rPr lang="en-US" altLang="en-US" sz="3000" dirty="0">
                <a:latin typeface="Arial" panose="020B0604020202020204" pitchFamily="34" charset="0"/>
                <a:cs typeface="Arial" panose="020B0604020202020204" pitchFamily="34" charset="0"/>
              </a:rPr>
              <a:t>	  Human Resources website</a:t>
            </a:r>
          </a:p>
          <a:p>
            <a:pPr lvl="2"/>
            <a:r>
              <a:rPr lang="en-US" altLang="en-US" sz="2600" dirty="0">
                <a:latin typeface="Arial" panose="020B0604020202020204" pitchFamily="34" charset="0"/>
                <a:cs typeface="Arial" panose="020B0604020202020204" pitchFamily="34" charset="0"/>
                <a:hlinkClick r:id="rId3"/>
              </a:rPr>
              <a:t>https://hr.siu.edu/</a:t>
            </a:r>
            <a:endParaRPr lang="en-US" altLang="en-US" sz="2600" dirty="0">
              <a:latin typeface="Arial" panose="020B0604020202020204" pitchFamily="34" charset="0"/>
              <a:cs typeface="Arial" panose="020B0604020202020204" pitchFamily="34" charset="0"/>
            </a:endParaRPr>
          </a:p>
          <a:p>
            <a:pPr marL="630000" lvl="2" indent="0">
              <a:buNone/>
            </a:pPr>
            <a:r>
              <a:rPr lang="en-US" altLang="en-US" sz="3000" dirty="0">
                <a:latin typeface="Arial" panose="020B0604020202020204" pitchFamily="34" charset="0"/>
                <a:cs typeface="Arial" panose="020B0604020202020204" pitchFamily="34" charset="0"/>
              </a:rPr>
              <a:t>Employee Handbook</a:t>
            </a:r>
          </a:p>
          <a:p>
            <a:pPr lvl="2"/>
            <a:r>
              <a:rPr lang="en-US" altLang="en-US" sz="2500" dirty="0">
                <a:latin typeface="Arial" panose="020B0604020202020204" pitchFamily="34" charset="0"/>
                <a:cs typeface="Arial" panose="020B0604020202020204" pitchFamily="34" charset="0"/>
                <a:hlinkClick r:id="rId4"/>
              </a:rPr>
              <a:t>https://policies.siu.edu/employees-handbook/</a:t>
            </a:r>
            <a:endParaRPr lang="en-US" altLang="en-US" sz="2800" dirty="0">
              <a:latin typeface="Arial" panose="020B0604020202020204" pitchFamily="34" charset="0"/>
              <a:cs typeface="Arial" panose="020B0604020202020204" pitchFamily="34" charset="0"/>
            </a:endParaRPr>
          </a:p>
          <a:p>
            <a:pPr marL="324000" lvl="1" indent="0" eaLnBrk="1" hangingPunct="1">
              <a:buNone/>
            </a:pPr>
            <a:r>
              <a:rPr lang="en-US" altLang="en-US" sz="3000" dirty="0">
                <a:latin typeface="Arial" panose="020B0604020202020204" pitchFamily="34" charset="0"/>
                <a:cs typeface="Arial" panose="020B0604020202020204" pitchFamily="34" charset="0"/>
              </a:rPr>
              <a:t>    Human Resources Staff</a:t>
            </a:r>
          </a:p>
          <a:p>
            <a:pPr lvl="2"/>
            <a:r>
              <a:rPr lang="en-US" altLang="en-US" sz="2500" dirty="0">
                <a:latin typeface="Arial" panose="020B0604020202020204" pitchFamily="34" charset="0"/>
                <a:cs typeface="Arial" panose="020B0604020202020204" pitchFamily="34" charset="0"/>
                <a:hlinkClick r:id="rId5"/>
              </a:rPr>
              <a:t>https://hr.siu.edu/contact-us/</a:t>
            </a:r>
            <a:endParaRPr lang="en-US" altLang="en-US" sz="2500" dirty="0">
              <a:latin typeface="Arial" panose="020B0604020202020204" pitchFamily="34" charset="0"/>
              <a:cs typeface="Arial" panose="020B0604020202020204" pitchFamily="34" charset="0"/>
            </a:endParaRPr>
          </a:p>
          <a:p>
            <a:pPr marL="324000" lvl="1" indent="0" eaLnBrk="1" hangingPunct="1">
              <a:buNone/>
            </a:pPr>
            <a:r>
              <a:rPr lang="en-US" altLang="en-US" sz="3000" dirty="0">
                <a:latin typeface="Arial" panose="020B0604020202020204" pitchFamily="34" charset="0"/>
                <a:cs typeface="Arial" panose="020B0604020202020204" pitchFamily="34" charset="0"/>
              </a:rPr>
              <a:t>    Other Useful Information</a:t>
            </a:r>
          </a:p>
          <a:p>
            <a:pPr lvl="2"/>
            <a:r>
              <a:rPr lang="en-US" altLang="en-US" sz="2500" dirty="0">
                <a:latin typeface="Arial" panose="020B0604020202020204" pitchFamily="34" charset="0"/>
                <a:cs typeface="Arial" panose="020B0604020202020204" pitchFamily="34" charset="0"/>
                <a:hlinkClick r:id="rId6"/>
              </a:rPr>
              <a:t>https://hr.siu.edu/faculty-staff/</a:t>
            </a:r>
            <a:endParaRPr lang="en-US" altLang="en-US" sz="2500" dirty="0">
              <a:latin typeface="Arial" panose="020B0604020202020204" pitchFamily="34" charset="0"/>
              <a:cs typeface="Arial" panose="020B0604020202020204" pitchFamily="34" charset="0"/>
            </a:endParaRPr>
          </a:p>
          <a:p>
            <a:pPr eaLnBrk="1" hangingPunct="1"/>
            <a:endParaRPr lang="en-US" altLang="en-US" sz="2700" dirty="0"/>
          </a:p>
          <a:p>
            <a:pPr eaLnBrk="1" hangingPunct="1"/>
            <a:endParaRPr lang="en-US" altLang="en-US" sz="2700" dirty="0"/>
          </a:p>
        </p:txBody>
      </p:sp>
    </p:spTree>
    <p:extLst>
      <p:ext uri="{BB962C8B-B14F-4D97-AF65-F5344CB8AC3E}">
        <p14:creationId xmlns:p14="http://schemas.microsoft.com/office/powerpoint/2010/main" val="3756525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23982" y="738142"/>
            <a:ext cx="7015545" cy="987915"/>
          </a:xfrm>
        </p:spPr>
        <p:txBody>
          <a:bodyPr>
            <a:normAutofit fontScale="90000"/>
          </a:bodyPr>
          <a:lstStyle/>
          <a:p>
            <a:pPr eaLnBrk="1" hangingPunct="1"/>
            <a:r>
              <a:rPr lang="en-US" altLang="en-US" sz="3000" dirty="0">
                <a:latin typeface="Arial" panose="020B0604020202020204" pitchFamily="34" charset="0"/>
                <a:cs typeface="Arial" panose="020B0604020202020204" pitchFamily="34" charset="0"/>
              </a:rPr>
              <a:t>Employment &amp; Classification Staff</a:t>
            </a:r>
          </a:p>
        </p:txBody>
      </p:sp>
      <p:sp>
        <p:nvSpPr>
          <p:cNvPr id="9219" name="Rectangle 4"/>
          <p:cNvSpPr>
            <a:spLocks noGrp="1" noChangeArrowheads="1"/>
          </p:cNvSpPr>
          <p:nvPr>
            <p:ph idx="1"/>
          </p:nvPr>
        </p:nvSpPr>
        <p:spPr>
          <a:xfrm>
            <a:off x="934429" y="1825241"/>
            <a:ext cx="7852252" cy="4849879"/>
          </a:xfrm>
        </p:spPr>
        <p:txBody>
          <a:bodyPr>
            <a:normAutofit fontScale="85000" lnSpcReduction="20000"/>
          </a:bodyPr>
          <a:lstStyle/>
          <a:p>
            <a:pPr marL="0" indent="0" eaLnBrk="1" hangingPunct="1">
              <a:lnSpc>
                <a:spcPct val="90000"/>
              </a:lnSpc>
              <a:buNone/>
              <a:defRPr/>
            </a:pPr>
            <a:endParaRPr lang="en-US" altLang="en-US" sz="1800" b="1" dirty="0">
              <a:latin typeface="Arial" panose="020B0604020202020204" pitchFamily="34" charset="0"/>
              <a:cs typeface="Arial" panose="020B0604020202020204" pitchFamily="34" charset="0"/>
            </a:endParaRPr>
          </a:p>
          <a:p>
            <a:pPr marL="305435" indent="-305435" eaLnBrk="1" hangingPunct="1">
              <a:lnSpc>
                <a:spcPct val="90000"/>
              </a:lnSpc>
              <a:defRPr/>
            </a:pPr>
            <a:endParaRPr lang="en-US" altLang="en-US" sz="1800" b="1" dirty="0">
              <a:latin typeface="Arial" panose="020B0604020202020204" pitchFamily="34" charset="0"/>
              <a:cs typeface="Arial" panose="020B0604020202020204" pitchFamily="34" charset="0"/>
            </a:endParaRPr>
          </a:p>
          <a:p>
            <a:pPr marL="305435" indent="-305435">
              <a:lnSpc>
                <a:spcPct val="90000"/>
              </a:lnSpc>
              <a:defRPr/>
            </a:pPr>
            <a:r>
              <a:rPr lang="en-US" altLang="en-US" sz="1400" b="1" dirty="0">
                <a:latin typeface="Arial" panose="020B0604020202020204" pitchFamily="34" charset="0"/>
                <a:ea typeface="Calibri"/>
                <a:cs typeface="Arial" panose="020B0604020202020204" pitchFamily="34" charset="0"/>
              </a:rPr>
              <a:t>Nicholas Wortman		</a:t>
            </a:r>
            <a:r>
              <a:rPr lang="en-US" altLang="en-US" sz="1400" dirty="0">
                <a:latin typeface="Arial" panose="020B0604020202020204" pitchFamily="34" charset="0"/>
                <a:ea typeface="Calibri"/>
                <a:cs typeface="Arial" panose="020B0604020202020204" pitchFamily="34" charset="0"/>
              </a:rPr>
              <a:t>Associate Vice Chancellor</a:t>
            </a:r>
          </a:p>
          <a:p>
            <a:pPr marL="305435" indent="-305435">
              <a:lnSpc>
                <a:spcPct val="90000"/>
              </a:lnSpc>
              <a:defRPr/>
            </a:pPr>
            <a:r>
              <a:rPr lang="en-US" altLang="en-US" sz="1400" b="1" dirty="0">
                <a:latin typeface="Arial" panose="020B0604020202020204" pitchFamily="34" charset="0"/>
                <a:ea typeface="Calibri"/>
                <a:cs typeface="Arial" panose="020B0604020202020204" pitchFamily="34" charset="0"/>
              </a:rPr>
              <a:t>Renee Colombo		</a:t>
            </a:r>
            <a:r>
              <a:rPr lang="en-US" altLang="en-US" sz="1400" dirty="0">
                <a:latin typeface="Arial" panose="020B0604020202020204" pitchFamily="34" charset="0"/>
                <a:ea typeface="Calibri"/>
                <a:cs typeface="Arial" panose="020B0604020202020204" pitchFamily="34" charset="0"/>
              </a:rPr>
              <a:t>Director of Talent Acquisition and Compensation Services</a:t>
            </a:r>
            <a:endParaRPr lang="en-US" altLang="en-US" sz="1400" b="1" dirty="0">
              <a:latin typeface="Arial" panose="020B0604020202020204" pitchFamily="34" charset="0"/>
              <a:ea typeface="Calibri"/>
              <a:cs typeface="Arial" panose="020B0604020202020204" pitchFamily="34" charset="0"/>
            </a:endParaRPr>
          </a:p>
          <a:p>
            <a:pPr marL="0" indent="0">
              <a:lnSpc>
                <a:spcPct val="90000"/>
              </a:lnSpc>
              <a:buNone/>
              <a:defRPr/>
            </a:pPr>
            <a:endParaRPr lang="en-US" altLang="en-US" sz="1400" dirty="0">
              <a:latin typeface="Arial" panose="020B0604020202020204" pitchFamily="34" charset="0"/>
              <a:ea typeface="Calibri"/>
              <a:cs typeface="Arial" panose="020B0604020202020204" pitchFamily="34" charset="0"/>
            </a:endParaRPr>
          </a:p>
          <a:p>
            <a:pPr marL="305435" indent="-305435">
              <a:lnSpc>
                <a:spcPct val="90000"/>
              </a:lnSpc>
              <a:defRPr/>
            </a:pPr>
            <a:r>
              <a:rPr lang="en-US" altLang="en-US" sz="1400" b="1" dirty="0">
                <a:latin typeface="Arial" panose="020B0604020202020204" pitchFamily="34" charset="0"/>
                <a:ea typeface="Calibri"/>
                <a:cs typeface="Arial" panose="020B0604020202020204" pitchFamily="34" charset="0"/>
              </a:rPr>
              <a:t>Makayla Dierks		</a:t>
            </a:r>
            <a:r>
              <a:rPr lang="en-US" altLang="en-US" sz="1400" dirty="0">
                <a:latin typeface="Arial" panose="020B0604020202020204" pitchFamily="34" charset="0"/>
                <a:ea typeface="Calibri"/>
                <a:cs typeface="Arial" panose="020B0604020202020204" pitchFamily="34" charset="0"/>
              </a:rPr>
              <a:t>Human Resource Assistant Manager</a:t>
            </a:r>
            <a:endParaRPr lang="en-US" sz="1400" dirty="0">
              <a:latin typeface="Arial" panose="020B0604020202020204" pitchFamily="34" charset="0"/>
              <a:ea typeface="Calibri"/>
              <a:cs typeface="Arial" panose="020B0604020202020204" pitchFamily="34" charset="0"/>
            </a:endParaRPr>
          </a:p>
          <a:p>
            <a:pPr marL="305435" indent="-305435">
              <a:lnSpc>
                <a:spcPct val="90000"/>
              </a:lnSpc>
              <a:defRPr/>
            </a:pPr>
            <a:r>
              <a:rPr lang="en-US" altLang="en-US" sz="1400" b="1" dirty="0">
                <a:latin typeface="Arial" panose="020B0604020202020204" pitchFamily="34" charset="0"/>
                <a:ea typeface="Calibri"/>
                <a:cs typeface="Arial" panose="020B0604020202020204" pitchFamily="34" charset="0"/>
              </a:rPr>
              <a:t>Heather Rich			</a:t>
            </a:r>
            <a:r>
              <a:rPr lang="en-US" altLang="en-US" sz="1400" dirty="0">
                <a:latin typeface="Arial" panose="020B0604020202020204" pitchFamily="34" charset="0"/>
                <a:ea typeface="Calibri"/>
                <a:cs typeface="Arial" panose="020B0604020202020204" pitchFamily="34" charset="0"/>
              </a:rPr>
              <a:t>Human Resource Assistant Manager</a:t>
            </a:r>
          </a:p>
          <a:p>
            <a:pPr marL="1241425" lvl="3" indent="-233680">
              <a:lnSpc>
                <a:spcPct val="90000"/>
              </a:lnSpc>
              <a:defRPr/>
            </a:pPr>
            <a:endParaRPr lang="en-US" altLang="en-US" sz="1400" b="1" dirty="0">
              <a:latin typeface="Arial" panose="020B0604020202020204" pitchFamily="34" charset="0"/>
              <a:ea typeface="Calibri"/>
              <a:cs typeface="Arial" panose="020B0604020202020204" pitchFamily="34" charset="0"/>
            </a:endParaRPr>
          </a:p>
          <a:p>
            <a:pPr marL="305435" indent="-305435">
              <a:lnSpc>
                <a:spcPct val="90000"/>
              </a:lnSpc>
              <a:defRPr/>
            </a:pPr>
            <a:r>
              <a:rPr lang="en-US" altLang="en-US" sz="1400" b="1" dirty="0">
                <a:latin typeface="Arial" panose="020B0604020202020204" pitchFamily="34" charset="0"/>
                <a:ea typeface="Calibri"/>
                <a:cs typeface="Arial" panose="020B0604020202020204" pitchFamily="34" charset="0"/>
              </a:rPr>
              <a:t>Arianne Smith			</a:t>
            </a:r>
            <a:r>
              <a:rPr lang="en-US" altLang="en-US" sz="1400" dirty="0">
                <a:latin typeface="Arial" panose="020B0604020202020204" pitchFamily="34" charset="0"/>
                <a:ea typeface="Calibri"/>
                <a:cs typeface="Arial" panose="020B0604020202020204" pitchFamily="34" charset="0"/>
              </a:rPr>
              <a:t>Administrative Aide</a:t>
            </a:r>
            <a:r>
              <a:rPr lang="en-US" altLang="en-US" sz="1400" b="1" dirty="0">
                <a:latin typeface="Arial" panose="020B0604020202020204" pitchFamily="34" charset="0"/>
                <a:ea typeface="Calibri"/>
                <a:cs typeface="Arial" panose="020B0604020202020204" pitchFamily="34" charset="0"/>
              </a:rPr>
              <a:t>		</a:t>
            </a:r>
          </a:p>
          <a:p>
            <a:pPr marL="305435" indent="-305435" eaLnBrk="1" hangingPunct="1">
              <a:lnSpc>
                <a:spcPct val="90000"/>
              </a:lnSpc>
              <a:defRPr/>
            </a:pPr>
            <a:endParaRPr lang="en-US" altLang="en-US" sz="1400" dirty="0">
              <a:latin typeface="Arial" panose="020B0604020202020204" pitchFamily="34" charset="0"/>
              <a:ea typeface="Calibri"/>
              <a:cs typeface="Arial" panose="020B0604020202020204" pitchFamily="34" charset="0"/>
            </a:endParaRPr>
          </a:p>
          <a:p>
            <a:pPr marL="305435" indent="-305435">
              <a:lnSpc>
                <a:spcPct val="90000"/>
              </a:lnSpc>
              <a:defRPr/>
            </a:pPr>
            <a:r>
              <a:rPr lang="en-US" altLang="en-US" sz="1400" b="1" dirty="0">
                <a:latin typeface="Arial" panose="020B0604020202020204" pitchFamily="34" charset="0"/>
                <a:ea typeface="Calibri"/>
                <a:cs typeface="Arial" panose="020B0604020202020204" pitchFamily="34" charset="0"/>
              </a:rPr>
              <a:t>Vacant				</a:t>
            </a:r>
            <a:r>
              <a:rPr lang="en-US" altLang="en-US" sz="1400" dirty="0">
                <a:latin typeface="Arial" panose="020B0604020202020204" pitchFamily="34" charset="0"/>
                <a:ea typeface="Calibri"/>
                <a:cs typeface="Arial" panose="020B0604020202020204" pitchFamily="34" charset="0"/>
              </a:rPr>
              <a:t>Human Resource Officer</a:t>
            </a:r>
            <a:r>
              <a:rPr lang="en-US" altLang="en-US" sz="1400" b="1" dirty="0">
                <a:latin typeface="Arial" panose="020B0604020202020204" pitchFamily="34" charset="0"/>
                <a:ea typeface="Calibri"/>
                <a:cs typeface="Arial" panose="020B0604020202020204" pitchFamily="34" charset="0"/>
              </a:rPr>
              <a:t>		</a:t>
            </a:r>
          </a:p>
          <a:p>
            <a:pPr marL="305435" indent="-305435">
              <a:lnSpc>
                <a:spcPct val="90000"/>
              </a:lnSpc>
              <a:defRPr/>
            </a:pPr>
            <a:r>
              <a:rPr lang="en-US" altLang="en-US" sz="1400" b="1" dirty="0">
                <a:latin typeface="Arial" panose="020B0604020202020204" pitchFamily="34" charset="0"/>
                <a:ea typeface="Calibri"/>
                <a:cs typeface="Arial" panose="020B0604020202020204" pitchFamily="34" charset="0"/>
              </a:rPr>
              <a:t>Kaitlyn Lewis			</a:t>
            </a:r>
            <a:r>
              <a:rPr lang="en-US" altLang="en-US" sz="1400" dirty="0">
                <a:latin typeface="Arial" panose="020B0604020202020204" pitchFamily="34" charset="0"/>
                <a:ea typeface="Calibri"/>
                <a:cs typeface="Arial" panose="020B0604020202020204" pitchFamily="34" charset="0"/>
              </a:rPr>
              <a:t>Human Resource Officer</a:t>
            </a:r>
          </a:p>
          <a:p>
            <a:pPr marL="0" indent="0">
              <a:lnSpc>
                <a:spcPct val="90000"/>
              </a:lnSpc>
              <a:buNone/>
              <a:defRPr/>
            </a:pPr>
            <a:endParaRPr lang="en-US" altLang="en-US" sz="1400" b="1" dirty="0">
              <a:latin typeface="Arial" panose="020B0604020202020204" pitchFamily="34" charset="0"/>
              <a:ea typeface="Calibri"/>
              <a:cs typeface="Arial" panose="020B0604020202020204" pitchFamily="34" charset="0"/>
            </a:endParaRPr>
          </a:p>
          <a:p>
            <a:pPr marL="305435" indent="-305435">
              <a:lnSpc>
                <a:spcPct val="90000"/>
              </a:lnSpc>
              <a:defRPr/>
            </a:pPr>
            <a:r>
              <a:rPr lang="en-US" altLang="en-US" sz="1400" b="1" dirty="0">
                <a:latin typeface="Arial" panose="020B0604020202020204" pitchFamily="34" charset="0"/>
                <a:ea typeface="Calibri"/>
                <a:cs typeface="Arial" panose="020B0604020202020204" pitchFamily="34" charset="0"/>
              </a:rPr>
              <a:t>Katherine Bendler		</a:t>
            </a:r>
            <a:r>
              <a:rPr lang="en-US" altLang="en-US" sz="1400" dirty="0">
                <a:latin typeface="Arial" panose="020B0604020202020204" pitchFamily="34" charset="0"/>
                <a:ea typeface="Calibri"/>
                <a:cs typeface="Arial" panose="020B0604020202020204" pitchFamily="34" charset="0"/>
              </a:rPr>
              <a:t>Human Resource Representative</a:t>
            </a:r>
          </a:p>
          <a:p>
            <a:pPr marL="305435" indent="-305435">
              <a:lnSpc>
                <a:spcPct val="90000"/>
              </a:lnSpc>
              <a:defRPr/>
            </a:pPr>
            <a:r>
              <a:rPr lang="en-US" altLang="en-US" sz="1400" b="1" dirty="0">
                <a:latin typeface="Arial" panose="020B0604020202020204" pitchFamily="34" charset="0"/>
                <a:ea typeface="Calibri"/>
                <a:cs typeface="Arial" panose="020B0604020202020204" pitchFamily="34" charset="0"/>
              </a:rPr>
              <a:t>Sharon Gibson		</a:t>
            </a:r>
            <a:r>
              <a:rPr lang="en-US" altLang="en-US" sz="1400" dirty="0">
                <a:latin typeface="Arial" panose="020B0604020202020204" pitchFamily="34" charset="0"/>
                <a:ea typeface="Calibri"/>
                <a:cs typeface="Arial" panose="020B0604020202020204" pitchFamily="34" charset="0"/>
              </a:rPr>
              <a:t>Human Resource Representative– Testing</a:t>
            </a:r>
          </a:p>
          <a:p>
            <a:pPr marL="305435" indent="-305435">
              <a:lnSpc>
                <a:spcPct val="90000"/>
              </a:lnSpc>
              <a:defRPr/>
            </a:pPr>
            <a:endParaRPr lang="en-US" altLang="en-US" sz="1400" dirty="0">
              <a:latin typeface="Arial" panose="020B0604020202020204" pitchFamily="34" charset="0"/>
              <a:ea typeface="Calibri"/>
              <a:cs typeface="Arial" panose="020B0604020202020204" pitchFamily="34" charset="0"/>
            </a:endParaRPr>
          </a:p>
          <a:p>
            <a:pPr marL="305435" indent="-305435">
              <a:lnSpc>
                <a:spcPct val="90000"/>
              </a:lnSpc>
              <a:defRPr/>
            </a:pPr>
            <a:r>
              <a:rPr lang="en-US" altLang="en-US" sz="1400" b="1" dirty="0">
                <a:latin typeface="Arial" panose="020B0604020202020204" pitchFamily="34" charset="0"/>
                <a:ea typeface="Calibri"/>
                <a:cs typeface="Arial" panose="020B0604020202020204" pitchFamily="34" charset="0"/>
              </a:rPr>
              <a:t>Kristi Cummings		</a:t>
            </a:r>
            <a:r>
              <a:rPr lang="en-US" altLang="en-US" sz="1400" dirty="0">
                <a:latin typeface="Arial" panose="020B0604020202020204" pitchFamily="34" charset="0"/>
                <a:ea typeface="Calibri"/>
                <a:cs typeface="Arial" panose="020B0604020202020204" pitchFamily="34" charset="0"/>
              </a:rPr>
              <a:t>Human Resource Representative- Reception</a:t>
            </a:r>
          </a:p>
          <a:p>
            <a:pPr marL="0" indent="0" eaLnBrk="1" hangingPunct="1">
              <a:lnSpc>
                <a:spcPct val="90000"/>
              </a:lnSpc>
              <a:buNone/>
              <a:defRPr/>
            </a:pPr>
            <a:endParaRPr lang="en-US" altLang="en-US" sz="1800" dirty="0">
              <a:latin typeface="Arial" panose="020B0604020202020204" pitchFamily="34" charset="0"/>
              <a:cs typeface="Arial" panose="020B0604020202020204" pitchFamily="34" charset="0"/>
            </a:endParaRPr>
          </a:p>
          <a:p>
            <a:pPr marL="305435" indent="-305435" eaLnBrk="1" hangingPunct="1">
              <a:lnSpc>
                <a:spcPct val="90000"/>
              </a:lnSpc>
              <a:defRPr/>
            </a:pPr>
            <a:r>
              <a:rPr lang="en-US" altLang="en-US" sz="1800" b="1" dirty="0">
                <a:latin typeface="Arial" panose="020B0604020202020204" pitchFamily="34" charset="0"/>
                <a:cs typeface="Arial" panose="020B0604020202020204" pitchFamily="34" charset="0"/>
              </a:rPr>
              <a:t>Office Phone Number</a:t>
            </a:r>
            <a:r>
              <a:rPr lang="en-US" altLang="en-US" sz="1800" dirty="0">
                <a:latin typeface="Arial" panose="020B0604020202020204" pitchFamily="34" charset="0"/>
                <a:cs typeface="Arial" panose="020B0604020202020204" pitchFamily="34" charset="0"/>
              </a:rPr>
              <a:t>		</a:t>
            </a:r>
            <a:r>
              <a:rPr lang="en-US" altLang="en-US" sz="1800" b="1" dirty="0">
                <a:latin typeface="Arial" panose="020B0604020202020204" pitchFamily="34" charset="0"/>
                <a:cs typeface="Arial" panose="020B0604020202020204" pitchFamily="34" charset="0"/>
              </a:rPr>
              <a:t>618-536-3369</a:t>
            </a:r>
          </a:p>
          <a:p>
            <a:pPr marL="305435" indent="-305435" eaLnBrk="1" hangingPunct="1">
              <a:lnSpc>
                <a:spcPct val="90000"/>
              </a:lnSpc>
              <a:defRPr/>
            </a:pPr>
            <a:endParaRPr lang="en-US" altLang="en-US" sz="1800" dirty="0"/>
          </a:p>
          <a:p>
            <a:pPr marL="305435" indent="-305435" eaLnBrk="1" hangingPunct="1">
              <a:lnSpc>
                <a:spcPct val="90000"/>
              </a:lnSpc>
              <a:defRPr/>
            </a:pPr>
            <a:endParaRPr lang="en-US" altLang="en-US" sz="900" dirty="0"/>
          </a:p>
          <a:p>
            <a:pPr marL="305435" indent="-305435" eaLnBrk="1" hangingPunct="1">
              <a:lnSpc>
                <a:spcPct val="90000"/>
              </a:lnSpc>
              <a:defRPr/>
            </a:pPr>
            <a:endParaRPr lang="en-US" altLang="en-US" sz="1800" dirty="0"/>
          </a:p>
        </p:txBody>
      </p:sp>
    </p:spTree>
    <p:extLst>
      <p:ext uri="{BB962C8B-B14F-4D97-AF65-F5344CB8AC3E}">
        <p14:creationId xmlns:p14="http://schemas.microsoft.com/office/powerpoint/2010/main" val="2495333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Work Week</a:t>
            </a:r>
          </a:p>
        </p:txBody>
      </p:sp>
      <p:sp>
        <p:nvSpPr>
          <p:cNvPr id="11267" name="Rectangle 3"/>
          <p:cNvSpPr>
            <a:spLocks noGrp="1" noChangeArrowheads="1"/>
          </p:cNvSpPr>
          <p:nvPr>
            <p:ph idx="1"/>
          </p:nvPr>
        </p:nvSpPr>
        <p:spPr>
          <a:xfrm>
            <a:off x="457200" y="1828801"/>
            <a:ext cx="8229600" cy="4840013"/>
          </a:xfrm>
        </p:spPr>
        <p:txBody>
          <a:bodyPr>
            <a:normAutofit/>
          </a:bodyPr>
          <a:lstStyle/>
          <a:p>
            <a:pPr marL="305435" indent="-305435" eaLnBrk="1" hangingPunct="1"/>
            <a:r>
              <a:rPr lang="en-US" altLang="en-US" sz="2400" dirty="0">
                <a:latin typeface="Arial" panose="020B0604020202020204" pitchFamily="34" charset="0"/>
                <a:cs typeface="Arial" panose="020B0604020202020204" pitchFamily="34" charset="0"/>
              </a:rPr>
              <a:t>Most office staff  and offices                                                      8:00 a.m. – 4:30 p.m. Monday through Friday (with a one-hour lunch period)</a:t>
            </a:r>
            <a:endParaRPr lang="en-US" sz="1600" dirty="0">
              <a:latin typeface="Arial" panose="020B0604020202020204" pitchFamily="34" charset="0"/>
              <a:cs typeface="Arial" panose="020B0604020202020204" pitchFamily="34" charset="0"/>
            </a:endParaRPr>
          </a:p>
          <a:p>
            <a:pPr marL="305435" indent="-305435"/>
            <a:r>
              <a:rPr lang="en-US" altLang="en-US" sz="2400" dirty="0">
                <a:latin typeface="Arial" panose="020B0604020202020204" pitchFamily="34" charset="0"/>
                <a:cs typeface="Arial" panose="020B0604020202020204" pitchFamily="34" charset="0"/>
              </a:rPr>
              <a:t>Basic work week for most employees consists of 5 consecutive 7.5 workdays or a total of 37.5 hours per week </a:t>
            </a:r>
          </a:p>
          <a:p>
            <a:pPr marL="305435" indent="-305435" eaLnBrk="1" hangingPunct="1"/>
            <a:r>
              <a:rPr lang="en-US" altLang="en-US" sz="2400" dirty="0">
                <a:latin typeface="Arial" panose="020B0604020202020204" pitchFamily="34" charset="0"/>
                <a:cs typeface="Arial" panose="020B0604020202020204" pitchFamily="34" charset="0"/>
              </a:rPr>
              <a:t>Several employees are required to work shifts other than  8:00 a.m. – 4:30 p.m.</a:t>
            </a:r>
          </a:p>
          <a:p>
            <a:pPr marL="305435" indent="-305435" eaLnBrk="1" hangingPunct="1"/>
            <a:r>
              <a:rPr lang="en-US" altLang="en-US" sz="2400" dirty="0">
                <a:latin typeface="Arial" panose="020B0604020202020204" pitchFamily="34" charset="0"/>
                <a:cs typeface="Arial" panose="020B0604020202020204" pitchFamily="34" charset="0"/>
              </a:rPr>
              <a:t>Check with supervisor for your schedule. Work hours are established to meet the needs of the University and discussed prior to job offer.</a:t>
            </a:r>
          </a:p>
        </p:txBody>
      </p:sp>
    </p:spTree>
    <p:extLst>
      <p:ext uri="{BB962C8B-B14F-4D97-AF65-F5344CB8AC3E}">
        <p14:creationId xmlns:p14="http://schemas.microsoft.com/office/powerpoint/2010/main" val="733070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Flex Time</a:t>
            </a:r>
            <a:r>
              <a:rPr lang="en-US" altLang="en-US" dirty="0"/>
              <a:t>	</a:t>
            </a:r>
          </a:p>
        </p:txBody>
      </p:sp>
      <p:sp>
        <p:nvSpPr>
          <p:cNvPr id="13315" name="Rectangle 3"/>
          <p:cNvSpPr>
            <a:spLocks noGrp="1" noChangeArrowheads="1"/>
          </p:cNvSpPr>
          <p:nvPr>
            <p:ph idx="1"/>
          </p:nvPr>
        </p:nvSpPr>
        <p:spPr/>
        <p:txBody>
          <a:bodyPr>
            <a:normAutofit/>
          </a:bodyPr>
          <a:lstStyle/>
          <a:p>
            <a:pPr eaLnBrk="1" hangingPunct="1"/>
            <a:r>
              <a:rPr lang="en-US" altLang="en-US" sz="2000" dirty="0">
                <a:latin typeface="Arial" panose="020B0604020202020204" pitchFamily="34" charset="0"/>
                <a:cs typeface="Arial" panose="020B0604020202020204" pitchFamily="34" charset="0"/>
              </a:rPr>
              <a:t>Available in some units</a:t>
            </a:r>
          </a:p>
          <a:p>
            <a:pPr eaLnBrk="1" hangingPunct="1">
              <a:buFont typeface="Wingdings" panose="05000000000000000000" pitchFamily="2" charset="2"/>
              <a:buNone/>
            </a:pPr>
            <a:r>
              <a:rPr lang="en-US" altLang="en-US" sz="2000" dirty="0">
                <a:latin typeface="Arial" panose="020B0604020202020204" pitchFamily="34" charset="0"/>
                <a:cs typeface="Arial" panose="020B0604020202020204" pitchFamily="34" charset="0"/>
              </a:rPr>
              <a:t>	</a:t>
            </a:r>
          </a:p>
          <a:p>
            <a:pPr eaLnBrk="1" hangingPunct="1"/>
            <a:r>
              <a:rPr lang="en-US" altLang="en-US" sz="2000" dirty="0">
                <a:latin typeface="Arial" panose="020B0604020202020204" pitchFamily="34" charset="0"/>
                <a:cs typeface="Arial" panose="020B0604020202020204" pitchFamily="34" charset="0"/>
              </a:rPr>
              <a:t>Work schedules must conform to the needs of department</a:t>
            </a:r>
          </a:p>
          <a:p>
            <a:pPr marL="0" indent="0" eaLnBrk="1" hangingPunct="1">
              <a:buNone/>
            </a:pPr>
            <a:endParaRPr lang="en-US" altLang="en-US" sz="2000" dirty="0">
              <a:latin typeface="Arial" panose="020B0604020202020204" pitchFamily="34" charset="0"/>
              <a:cs typeface="Arial" panose="020B0604020202020204" pitchFamily="34" charset="0"/>
            </a:endParaRPr>
          </a:p>
          <a:p>
            <a:pPr eaLnBrk="1" hangingPunct="1"/>
            <a:r>
              <a:rPr lang="en-US" altLang="en-US" sz="2000" dirty="0">
                <a:latin typeface="Arial" panose="020B0604020202020204" pitchFamily="34" charset="0"/>
                <a:cs typeface="Arial" panose="020B0604020202020204" pitchFamily="34" charset="0"/>
              </a:rPr>
              <a:t>Check with your supervisor for availability within your department</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5799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Fair Labor Standards Act</a:t>
            </a:r>
          </a:p>
        </p:txBody>
      </p:sp>
      <p:sp>
        <p:nvSpPr>
          <p:cNvPr id="15363" name="Rectangle 3"/>
          <p:cNvSpPr>
            <a:spLocks noGrp="1" noChangeArrowheads="1"/>
          </p:cNvSpPr>
          <p:nvPr>
            <p:ph idx="1"/>
          </p:nvPr>
        </p:nvSpPr>
        <p:spPr>
          <a:xfrm>
            <a:off x="457200" y="2712378"/>
            <a:ext cx="7835900" cy="3840822"/>
          </a:xfrm>
        </p:spPr>
        <p:txBody>
          <a:bodyPr>
            <a:normAutofit fontScale="85000" lnSpcReduction="20000"/>
          </a:bodyPr>
          <a:lstStyle/>
          <a:p>
            <a:pPr eaLnBrk="1" hangingPunct="1"/>
            <a:r>
              <a:rPr lang="en-US" altLang="en-US" sz="2000" dirty="0">
                <a:latin typeface="Arial" panose="020B0604020202020204" pitchFamily="34" charset="0"/>
                <a:cs typeface="Arial" panose="020B0604020202020204" pitchFamily="34" charset="0"/>
              </a:rPr>
              <a:t>Covers overtime reporting and compensation</a:t>
            </a:r>
          </a:p>
          <a:p>
            <a:pPr marL="0" indent="0" eaLnBrk="1" hangingPunct="1">
              <a:buNone/>
            </a:pPr>
            <a:endParaRPr lang="en-US" altLang="en-US" sz="2000" dirty="0">
              <a:latin typeface="Arial" panose="020B0604020202020204" pitchFamily="34" charset="0"/>
              <a:cs typeface="Arial" panose="020B0604020202020204" pitchFamily="34" charset="0"/>
            </a:endParaRPr>
          </a:p>
          <a:p>
            <a:pPr eaLnBrk="1" hangingPunct="1"/>
            <a:r>
              <a:rPr lang="en-US" altLang="en-US" sz="2000" dirty="0">
                <a:latin typeface="Arial" panose="020B0604020202020204" pitchFamily="34" charset="0"/>
                <a:cs typeface="Arial" panose="020B0604020202020204" pitchFamily="34" charset="0"/>
              </a:rPr>
              <a:t>Employees are either Exempt from the law or Non-Exempt depending on conditions of their appointment– indicated on your contract</a:t>
            </a:r>
          </a:p>
          <a:p>
            <a:pPr marL="0" indent="0" eaLnBrk="1" hangingPunct="1">
              <a:buNone/>
            </a:pPr>
            <a:endParaRPr lang="en-US" altLang="en-US" sz="2000" dirty="0">
              <a:latin typeface="Arial" panose="020B0604020202020204" pitchFamily="34" charset="0"/>
              <a:cs typeface="Arial" panose="020B0604020202020204" pitchFamily="34" charset="0"/>
            </a:endParaRPr>
          </a:p>
          <a:p>
            <a:pPr eaLnBrk="1" hangingPunct="1"/>
            <a:r>
              <a:rPr lang="en-US" altLang="en-US" sz="2000" dirty="0">
                <a:latin typeface="Arial" panose="020B0604020202020204" pitchFamily="34" charset="0"/>
                <a:cs typeface="Arial" panose="020B0604020202020204" pitchFamily="34" charset="0"/>
              </a:rPr>
              <a:t>Exempt – not compensated for overtime</a:t>
            </a:r>
          </a:p>
          <a:p>
            <a:pPr eaLnBrk="1" hangingPunct="1"/>
            <a:endParaRPr lang="en-US" altLang="en-US" sz="2000" dirty="0">
              <a:latin typeface="Arial" panose="020B0604020202020204" pitchFamily="34" charset="0"/>
              <a:cs typeface="Arial" panose="020B0604020202020204" pitchFamily="34" charset="0"/>
            </a:endParaRPr>
          </a:p>
          <a:p>
            <a:pPr eaLnBrk="1" hangingPunct="1"/>
            <a:r>
              <a:rPr lang="en-US" altLang="en-US" sz="2000" dirty="0">
                <a:latin typeface="Arial" panose="020B0604020202020204" pitchFamily="34" charset="0"/>
                <a:cs typeface="Arial" panose="020B0604020202020204" pitchFamily="34" charset="0"/>
              </a:rPr>
              <a:t>Non-Exempt – compensated at 1.5 times normal pay rate or compensatory time off</a:t>
            </a:r>
          </a:p>
          <a:p>
            <a:pPr eaLnBrk="1" hangingPunct="1"/>
            <a:endParaRPr lang="en-US" altLang="en-US" sz="2000" dirty="0">
              <a:latin typeface="Arial" panose="020B0604020202020204" pitchFamily="34" charset="0"/>
              <a:cs typeface="Arial" panose="020B0604020202020204" pitchFamily="34" charset="0"/>
            </a:endParaRPr>
          </a:p>
          <a:p>
            <a:pPr eaLnBrk="1" hangingPunct="1"/>
            <a:r>
              <a:rPr lang="en-US" altLang="en-US" sz="2000" u="sng" dirty="0">
                <a:latin typeface="Arial" panose="020B0604020202020204" pitchFamily="34" charset="0"/>
                <a:cs typeface="Arial" panose="020B0604020202020204" pitchFamily="34" charset="0"/>
              </a:rPr>
              <a:t>No overtime should be worked without prior authorization from your supervisor</a:t>
            </a:r>
          </a:p>
          <a:p>
            <a:pPr eaLnBrk="1" hangingPunct="1"/>
            <a:endParaRPr lang="en-US" altLang="en-US" sz="3000" dirty="0"/>
          </a:p>
          <a:p>
            <a:pPr eaLnBrk="1" hangingPunct="1"/>
            <a:endParaRPr lang="en-US" altLang="en-US" sz="3000" dirty="0"/>
          </a:p>
        </p:txBody>
      </p:sp>
    </p:spTree>
    <p:extLst>
      <p:ext uri="{BB962C8B-B14F-4D97-AF65-F5344CB8AC3E}">
        <p14:creationId xmlns:p14="http://schemas.microsoft.com/office/powerpoint/2010/main" val="3225768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452063"/>
            <a:ext cx="8229600" cy="1304818"/>
          </a:xfrm>
        </p:spPr>
        <p:txBody>
          <a:bodyPr/>
          <a:lstStyle/>
          <a:p>
            <a:pPr eaLnBrk="1" hangingPunct="1"/>
            <a:r>
              <a:rPr lang="en-US" altLang="en-US" dirty="0">
                <a:latin typeface="Arial" panose="020B0604020202020204" pitchFamily="34" charset="0"/>
                <a:cs typeface="Arial" panose="020B0604020202020204" pitchFamily="34" charset="0"/>
              </a:rPr>
              <a:t>Compensation</a:t>
            </a:r>
          </a:p>
        </p:txBody>
      </p:sp>
      <p:sp>
        <p:nvSpPr>
          <p:cNvPr id="17411" name="Rectangle 3"/>
          <p:cNvSpPr>
            <a:spLocks noGrp="1" noChangeArrowheads="1"/>
          </p:cNvSpPr>
          <p:nvPr>
            <p:ph idx="1"/>
          </p:nvPr>
        </p:nvSpPr>
        <p:spPr>
          <a:xfrm>
            <a:off x="457200" y="1828801"/>
            <a:ext cx="8229600" cy="4770119"/>
          </a:xfrm>
        </p:spPr>
        <p:txBody>
          <a:bodyPr>
            <a:normAutofit lnSpcReduction="10000"/>
          </a:bodyPr>
          <a:lstStyle/>
          <a:p>
            <a:pPr eaLnBrk="1" hangingPunct="1"/>
            <a:r>
              <a:rPr lang="en-US" altLang="en-US" sz="3000" dirty="0">
                <a:latin typeface="Arial" panose="020B0604020202020204" pitchFamily="34" charset="0"/>
                <a:cs typeface="Arial" panose="020B0604020202020204" pitchFamily="34" charset="0"/>
              </a:rPr>
              <a:t>Range – </a:t>
            </a:r>
            <a:r>
              <a:rPr lang="en-US" altLang="en-US" dirty="0">
                <a:latin typeface="Arial" panose="020B0604020202020204" pitchFamily="34" charset="0"/>
                <a:cs typeface="Arial" panose="020B0604020202020204" pitchFamily="34" charset="0"/>
              </a:rPr>
              <a:t>wages established through salary surveys                          throughout the state and comparison of skills, efforts, responsibility and working conditions</a:t>
            </a:r>
          </a:p>
          <a:p>
            <a:pPr marL="0" indent="0" eaLnBrk="1" hangingPunct="1">
              <a:buNone/>
            </a:pPr>
            <a:r>
              <a:rPr lang="en-US" altLang="en-US" dirty="0">
                <a:latin typeface="Arial" panose="020B0604020202020204" pitchFamily="34" charset="0"/>
                <a:cs typeface="Arial" panose="020B0604020202020204" pitchFamily="34" charset="0"/>
              </a:rPr>
              <a:t>     Paid on a semi-monthly basis, 15</a:t>
            </a:r>
            <a:r>
              <a:rPr lang="en-US" altLang="en-US" baseline="30000" dirty="0">
                <a:latin typeface="Arial" panose="020B0604020202020204" pitchFamily="34" charset="0"/>
                <a:cs typeface="Arial" panose="020B0604020202020204" pitchFamily="34" charset="0"/>
              </a:rPr>
              <a:t>th</a:t>
            </a:r>
            <a:r>
              <a:rPr lang="en-US" altLang="en-US" dirty="0">
                <a:latin typeface="Arial" panose="020B0604020202020204" pitchFamily="34" charset="0"/>
                <a:cs typeface="Arial" panose="020B0604020202020204" pitchFamily="34" charset="0"/>
              </a:rPr>
              <a:t> and 30</a:t>
            </a:r>
            <a:r>
              <a:rPr lang="en-US" altLang="en-US" baseline="30000" dirty="0">
                <a:latin typeface="Arial" panose="020B0604020202020204" pitchFamily="34" charset="0"/>
                <a:cs typeface="Arial" panose="020B0604020202020204" pitchFamily="34" charset="0"/>
              </a:rPr>
              <a:t>th</a:t>
            </a:r>
            <a:r>
              <a:rPr lang="en-US" altLang="en-US" dirty="0">
                <a:latin typeface="Arial" panose="020B0604020202020204" pitchFamily="34" charset="0"/>
                <a:cs typeface="Arial" panose="020B0604020202020204" pitchFamily="34" charset="0"/>
              </a:rPr>
              <a:t>/31</a:t>
            </a:r>
            <a:r>
              <a:rPr lang="en-US" altLang="en-US" baseline="30000" dirty="0">
                <a:latin typeface="Arial" panose="020B0604020202020204" pitchFamily="34" charset="0"/>
                <a:cs typeface="Arial" panose="020B0604020202020204" pitchFamily="34" charset="0"/>
              </a:rPr>
              <a:t>st</a:t>
            </a:r>
            <a:r>
              <a:rPr lang="en-US" altLang="en-US" dirty="0">
                <a:latin typeface="Arial" panose="020B0604020202020204" pitchFamily="34" charset="0"/>
                <a:cs typeface="Arial" panose="020B0604020202020204" pitchFamily="34" charset="0"/>
              </a:rPr>
              <a:t> of the month</a:t>
            </a:r>
          </a:p>
          <a:p>
            <a:r>
              <a:rPr lang="en-US" altLang="en-US" sz="3000" dirty="0">
                <a:latin typeface="Arial" panose="020B0604020202020204" pitchFamily="34" charset="0"/>
                <a:cs typeface="Arial" panose="020B0604020202020204" pitchFamily="34" charset="0"/>
              </a:rPr>
              <a:t>Negotiated – </a:t>
            </a:r>
            <a:r>
              <a:rPr lang="en-US" altLang="en-US" dirty="0">
                <a:latin typeface="Arial" panose="020B0604020202020204" pitchFamily="34" charset="0"/>
                <a:cs typeface="Arial" panose="020B0604020202020204" pitchFamily="34" charset="0"/>
              </a:rPr>
              <a:t>have union representation with contracts outlining compensation (see Labor and Employee Relations website at https://laborrelations.siu.edu/labor-contracts/     </a:t>
            </a:r>
          </a:p>
          <a:p>
            <a:pPr marL="0" indent="0">
              <a:buNone/>
            </a:pPr>
            <a:r>
              <a:rPr lang="en-US" altLang="en-US" dirty="0">
                <a:latin typeface="Arial" panose="020B0604020202020204" pitchFamily="34" charset="0"/>
                <a:cs typeface="Arial" panose="020B0604020202020204" pitchFamily="34" charset="0"/>
              </a:rPr>
              <a:t>     Paid on a bi-weekly basis, every other Friday</a:t>
            </a:r>
          </a:p>
          <a:p>
            <a:pPr eaLnBrk="1" hangingPunct="1"/>
            <a:r>
              <a:rPr lang="en-US" altLang="en-US" sz="3000" dirty="0">
                <a:latin typeface="Arial" panose="020B0604020202020204" pitchFamily="34" charset="0"/>
                <a:cs typeface="Arial" panose="020B0604020202020204" pitchFamily="34" charset="0"/>
              </a:rPr>
              <a:t>Prevailing – </a:t>
            </a:r>
            <a:r>
              <a:rPr lang="en-US" altLang="en-US" dirty="0">
                <a:latin typeface="Arial" panose="020B0604020202020204" pitchFamily="34" charset="0"/>
                <a:cs typeface="Arial" panose="020B0604020202020204" pitchFamily="34" charset="0"/>
              </a:rPr>
              <a:t>have multi-employer agreements determining pay rates</a:t>
            </a:r>
          </a:p>
          <a:p>
            <a:pPr marL="0" indent="0" eaLnBrk="1" hangingPunct="1">
              <a:buNone/>
            </a:pPr>
            <a:r>
              <a:rPr lang="en-US" altLang="en-US" dirty="0">
                <a:latin typeface="Arial" panose="020B0604020202020204" pitchFamily="34" charset="0"/>
                <a:cs typeface="Arial" panose="020B0604020202020204" pitchFamily="34" charset="0"/>
              </a:rPr>
              <a:t>     Paid on a bi-weekly basis, every other Friday</a:t>
            </a:r>
          </a:p>
          <a:p>
            <a:pPr marL="0" indent="0" eaLnBrk="1" hangingPunct="1">
              <a:buNone/>
            </a:pPr>
            <a:r>
              <a:rPr lang="en-US" altLang="en-US" dirty="0">
                <a:latin typeface="Arial" panose="020B0604020202020204" pitchFamily="34" charset="0"/>
                <a:cs typeface="Arial" panose="020B0604020202020204" pitchFamily="34" charset="0"/>
              </a:rPr>
              <a:t>*If the payday falls on Saturday, Sunday, or legal holiday, payment will be made on the last business day of the covered pay period.</a:t>
            </a:r>
          </a:p>
          <a:p>
            <a:pPr marL="0" indent="0" eaLnBrk="1" hangingPunct="1">
              <a:buNone/>
            </a:pPr>
            <a:endParaRPr lang="en-US" altLang="en-US" dirty="0"/>
          </a:p>
        </p:txBody>
      </p:sp>
    </p:spTree>
    <p:extLst>
      <p:ext uri="{BB962C8B-B14F-4D97-AF65-F5344CB8AC3E}">
        <p14:creationId xmlns:p14="http://schemas.microsoft.com/office/powerpoint/2010/main" val="1996743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Probation Period</a:t>
            </a:r>
          </a:p>
        </p:txBody>
      </p:sp>
      <p:sp>
        <p:nvSpPr>
          <p:cNvPr id="3" name="Content Placeholder 2"/>
          <p:cNvSpPr>
            <a:spLocks noGrp="1"/>
          </p:cNvSpPr>
          <p:nvPr>
            <p:ph idx="1"/>
          </p:nvPr>
        </p:nvSpPr>
        <p:spPr>
          <a:xfrm>
            <a:off x="457200" y="1828801"/>
            <a:ext cx="8229600" cy="5029199"/>
          </a:xfrm>
        </p:spPr>
        <p:txBody>
          <a:bodyPr/>
          <a:lstStyle/>
          <a:p>
            <a:pPr eaLnBrk="1" hangingPunct="1"/>
            <a:r>
              <a:rPr lang="en-US" altLang="en-US" dirty="0">
                <a:latin typeface="Arial" panose="020B0604020202020204" pitchFamily="34" charset="0"/>
                <a:cs typeface="Arial" panose="020B0604020202020204" pitchFamily="34" charset="0"/>
              </a:rPr>
              <a:t>All civil service employees have a probation period for each classification they are in</a:t>
            </a:r>
          </a:p>
          <a:p>
            <a:pPr marL="0" indent="0" eaLnBrk="1" hangingPunct="1">
              <a:buNone/>
            </a:pPr>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Can be dismissed without recourse or appeal during probation</a:t>
            </a:r>
          </a:p>
          <a:p>
            <a:pPr lvl="1" eaLnBrk="1" hangingPunct="1"/>
            <a:r>
              <a:rPr lang="en-US" altLang="en-US" dirty="0">
                <a:latin typeface="Arial" panose="020B0604020202020204" pitchFamily="34" charset="0"/>
                <a:cs typeface="Arial" panose="020B0604020202020204" pitchFamily="34" charset="0"/>
              </a:rPr>
              <a:t>It is important to be sure you understand your duties and responsibilities. Discuss any issues or questions with your supervisor to be sure you understand what is expected of you in your job</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6 or 12 months-indicated on your contract. You will have 2 performance evaluations within that time and annually thereafter</a:t>
            </a:r>
          </a:p>
          <a:p>
            <a:endParaRPr lang="en-US" dirty="0"/>
          </a:p>
          <a:p>
            <a:endParaRPr lang="en-US" dirty="0"/>
          </a:p>
        </p:txBody>
      </p:sp>
    </p:spTree>
    <p:extLst>
      <p:ext uri="{BB962C8B-B14F-4D97-AF65-F5344CB8AC3E}">
        <p14:creationId xmlns:p14="http://schemas.microsoft.com/office/powerpoint/2010/main" val="160591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Employee File</a:t>
            </a:r>
          </a:p>
        </p:txBody>
      </p:sp>
      <p:sp>
        <p:nvSpPr>
          <p:cNvPr id="21507" name="Rectangle 3"/>
          <p:cNvSpPr>
            <a:spLocks noGrp="1" noChangeArrowheads="1"/>
          </p:cNvSpPr>
          <p:nvPr>
            <p:ph idx="1"/>
          </p:nvPr>
        </p:nvSpPr>
        <p:spPr>
          <a:xfrm>
            <a:off x="518160" y="1889761"/>
            <a:ext cx="8229600" cy="7914639"/>
          </a:xfrm>
        </p:spPr>
        <p:txBody>
          <a:bodyPr/>
          <a:lstStyle/>
          <a:p>
            <a:pPr eaLnBrk="1" hangingPunct="1"/>
            <a:r>
              <a:rPr lang="en-US" altLang="en-US" dirty="0">
                <a:latin typeface="Arial" panose="020B0604020202020204" pitchFamily="34" charset="0"/>
                <a:cs typeface="Arial" panose="020B0604020202020204" pitchFamily="34" charset="0"/>
              </a:rPr>
              <a:t>View at 900 S Normal Ave - Woody Hall, 618-453-6698. Calling ahead before coming to the office is recommended</a:t>
            </a:r>
          </a:p>
          <a:p>
            <a:pPr marL="0" indent="0" eaLnBrk="1" hangingPunct="1">
              <a:buNone/>
            </a:pPr>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Photo ID required to view your file and get copies of documents. You can view your file only </a:t>
            </a:r>
          </a:p>
          <a:p>
            <a:pPr marL="0" indent="0" eaLnBrk="1" hangingPunct="1">
              <a:buNone/>
            </a:pPr>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You can also email </a:t>
            </a:r>
            <a:r>
              <a:rPr lang="en-US" altLang="en-US" dirty="0">
                <a:latin typeface="Arial" panose="020B0604020202020204" pitchFamily="34" charset="0"/>
                <a:cs typeface="Arial" panose="020B0604020202020204" pitchFamily="34" charset="0"/>
                <a:hlinkClick r:id="rId3"/>
              </a:rPr>
              <a:t>hrrecords@siu.edu</a:t>
            </a:r>
            <a:r>
              <a:rPr lang="en-US" altLang="en-US" dirty="0">
                <a:latin typeface="Arial" panose="020B0604020202020204" pitchFamily="34" charset="0"/>
                <a:cs typeface="Arial" panose="020B0604020202020204" pitchFamily="34" charset="0"/>
              </a:rPr>
              <a:t> to set up  day/time to view your file</a:t>
            </a:r>
          </a:p>
          <a:p>
            <a:pPr marL="0" indent="0" eaLnBrk="1" hangingPunct="1">
              <a:buNone/>
            </a:pPr>
            <a:endParaRPr lang="en-US" altLang="en-US" dirty="0"/>
          </a:p>
          <a:p>
            <a:pPr eaLnBrk="1" hangingPunct="1"/>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dirty="0"/>
          </a:p>
          <a:p>
            <a:pPr marL="0" indent="0" eaLnBrk="1" hangingPunct="1">
              <a:buNone/>
            </a:pPr>
            <a:endParaRPr lang="en-US" altLang="en-US" sz="3000" dirty="0"/>
          </a:p>
          <a:p>
            <a:pPr marL="0" indent="0" eaLnBrk="1" hangingPunct="1">
              <a:buNone/>
            </a:pPr>
            <a:endParaRPr lang="en-US" altLang="en-US" sz="3000" dirty="0"/>
          </a:p>
        </p:txBody>
      </p:sp>
    </p:spTree>
    <p:extLst>
      <p:ext uri="{BB962C8B-B14F-4D97-AF65-F5344CB8AC3E}">
        <p14:creationId xmlns:p14="http://schemas.microsoft.com/office/powerpoint/2010/main" val="29225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1" y="687474"/>
            <a:ext cx="8244309" cy="1083329"/>
          </a:xfrm>
        </p:spPr>
        <p:txBody>
          <a:bodyPr/>
          <a:lstStyle/>
          <a:p>
            <a:r>
              <a:rPr lang="en-US" dirty="0">
                <a:latin typeface="Arial" panose="020B0604020202020204" pitchFamily="34" charset="0"/>
                <a:cs typeface="Arial" panose="020B0604020202020204" pitchFamily="34" charset="0"/>
              </a:rPr>
              <a:t>Maintain/update Civil Service Application</a:t>
            </a:r>
          </a:p>
        </p:txBody>
      </p:sp>
      <p:sp>
        <p:nvSpPr>
          <p:cNvPr id="3" name="Content Placeholder 2"/>
          <p:cNvSpPr>
            <a:spLocks noGrp="1"/>
          </p:cNvSpPr>
          <p:nvPr>
            <p:ph idx="1"/>
          </p:nvPr>
        </p:nvSpPr>
        <p:spPr/>
        <p:txBody>
          <a:bodyPr>
            <a:normAutofit/>
          </a:bodyPr>
          <a:lstStyle/>
          <a:p>
            <a:pPr eaLnBrk="1" hangingPunct="1"/>
            <a:endParaRPr lang="en-US" altLang="en-US" dirty="0"/>
          </a:p>
          <a:p>
            <a:pPr eaLnBrk="1" hangingPunct="1"/>
            <a:r>
              <a:rPr lang="en-US" altLang="en-US" dirty="0">
                <a:latin typeface="Arial" panose="020B0604020202020204" pitchFamily="34" charset="0"/>
                <a:cs typeface="Arial" panose="020B0604020202020204" pitchFamily="34" charset="0"/>
              </a:rPr>
              <a:t>Update your application with your new job here at SIUC and at any time you gain additional experience or education</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err="1">
                <a:latin typeface="Arial" panose="020B0604020202020204" pitchFamily="34" charset="0"/>
                <a:cs typeface="Arial" panose="020B0604020202020204" pitchFamily="34" charset="0"/>
              </a:rPr>
              <a:t>NeoEd</a:t>
            </a:r>
            <a:r>
              <a:rPr lang="en-US" altLang="en-US" dirty="0">
                <a:latin typeface="Arial" panose="020B0604020202020204" pitchFamily="34" charset="0"/>
                <a:cs typeface="Arial" panose="020B0604020202020204" pitchFamily="34" charset="0"/>
              </a:rPr>
              <a:t> applications are not kept in your employee file. Access your </a:t>
            </a:r>
            <a:r>
              <a:rPr lang="en-US" altLang="en-US" dirty="0" err="1">
                <a:latin typeface="Arial" panose="020B0604020202020204" pitchFamily="34" charset="0"/>
                <a:cs typeface="Arial" panose="020B0604020202020204" pitchFamily="34" charset="0"/>
              </a:rPr>
              <a:t>NeoEd</a:t>
            </a:r>
            <a:r>
              <a:rPr lang="en-US" altLang="en-US" dirty="0">
                <a:latin typeface="Arial" panose="020B0604020202020204" pitchFamily="34" charset="0"/>
                <a:cs typeface="Arial" panose="020B0604020202020204" pitchFamily="34" charset="0"/>
              </a:rPr>
              <a:t> application through your Applicant login at jobs.siu.edu.</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If you only have submitted a paper application, you will need to create a new application in the </a:t>
            </a:r>
            <a:r>
              <a:rPr lang="en-US" altLang="en-US" dirty="0" err="1">
                <a:latin typeface="Arial" panose="020B0604020202020204" pitchFamily="34" charset="0"/>
                <a:cs typeface="Arial" panose="020B0604020202020204" pitchFamily="34" charset="0"/>
              </a:rPr>
              <a:t>NeoEd</a:t>
            </a:r>
            <a:r>
              <a:rPr lang="en-US" altLang="en-US" dirty="0">
                <a:latin typeface="Arial" panose="020B0604020202020204" pitchFamily="34" charset="0"/>
                <a:cs typeface="Arial" panose="020B0604020202020204" pitchFamily="34" charset="0"/>
              </a:rPr>
              <a:t> system to be considered for any other Civil Service employment at SIUC</a:t>
            </a:r>
          </a:p>
          <a:p>
            <a:endParaRPr lang="en-US" dirty="0"/>
          </a:p>
          <a:p>
            <a:endParaRPr lang="en-US" dirty="0"/>
          </a:p>
        </p:txBody>
      </p:sp>
    </p:spTree>
    <p:extLst>
      <p:ext uri="{BB962C8B-B14F-4D97-AF65-F5344CB8AC3E}">
        <p14:creationId xmlns:p14="http://schemas.microsoft.com/office/powerpoint/2010/main" val="3573926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295401"/>
          </a:xfrm>
        </p:spPr>
        <p:txBody>
          <a:bodyPr/>
          <a:lstStyle/>
          <a:p>
            <a:r>
              <a:rPr lang="en-US" dirty="0">
                <a:latin typeface="Arial" panose="020B0604020202020204" pitchFamily="34" charset="0"/>
                <a:cs typeface="Arial" panose="020B0604020202020204" pitchFamily="34" charset="0"/>
              </a:rPr>
              <a:t>Job Opportunities</a:t>
            </a:r>
          </a:p>
        </p:txBody>
      </p:sp>
      <p:sp>
        <p:nvSpPr>
          <p:cNvPr id="3" name="Content Placeholder 2"/>
          <p:cNvSpPr>
            <a:spLocks noGrp="1"/>
          </p:cNvSpPr>
          <p:nvPr>
            <p:ph idx="1"/>
          </p:nvPr>
        </p:nvSpPr>
        <p:spPr>
          <a:xfrm>
            <a:off x="457200" y="1828802"/>
            <a:ext cx="8229600" cy="3041150"/>
          </a:xfrm>
        </p:spPr>
        <p:txBody>
          <a:bodyPr>
            <a:normAutofit/>
          </a:bodyPr>
          <a:lstStyle/>
          <a:p>
            <a:r>
              <a:rPr lang="en-US" sz="2000" dirty="0">
                <a:latin typeface="Arial" panose="020B0604020202020204" pitchFamily="34" charset="0"/>
                <a:cs typeface="Arial" panose="020B0604020202020204" pitchFamily="34" charset="0"/>
              </a:rPr>
              <a:t>Civil Service job openings are advertised at </a:t>
            </a:r>
            <a:r>
              <a:rPr lang="en-US" sz="2000" dirty="0">
                <a:latin typeface="Arial" panose="020B0604020202020204" pitchFamily="34" charset="0"/>
                <a:cs typeface="Arial" panose="020B0604020202020204" pitchFamily="34" charset="0"/>
                <a:hlinkClick r:id="rId2"/>
              </a:rPr>
              <a:t>https://www.schooljobs.com/careers/siu</a:t>
            </a: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Current employees are allowed to test for any classification for which they qualify whether it is advertised as a vacancy or not. Please visit </a:t>
            </a:r>
            <a:r>
              <a:rPr lang="en-US" sz="2000" dirty="0">
                <a:latin typeface="Arial" panose="020B0604020202020204" pitchFamily="34" charset="0"/>
                <a:cs typeface="Arial" panose="020B0604020202020204" pitchFamily="34" charset="0"/>
                <a:hlinkClick r:id="rId3"/>
              </a:rPr>
              <a:t>Current Employee Request to Test</a:t>
            </a:r>
            <a:r>
              <a:rPr lang="en-US" sz="2000" dirty="0">
                <a:latin typeface="Arial" panose="020B0604020202020204" pitchFamily="34" charset="0"/>
                <a:cs typeface="Arial" panose="020B0604020202020204" pitchFamily="34" charset="0"/>
              </a:rPr>
              <a:t> to “apply” for your request. </a:t>
            </a:r>
            <a:endParaRPr lang="en-US" sz="20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9638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Veteran’s Preference</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81192" y="2228003"/>
            <a:ext cx="7989752" cy="2588441"/>
          </a:xfrm>
        </p:spPr>
        <p:txBody>
          <a:bodyPr/>
          <a:lstStyle/>
          <a:p>
            <a:pPr eaLnBrk="1" hangingPunct="1"/>
            <a:r>
              <a:rPr lang="en-US" altLang="en-US" dirty="0">
                <a:latin typeface="Arial" panose="020B0604020202020204" pitchFamily="34" charset="0"/>
                <a:cs typeface="Arial" panose="020B0604020202020204" pitchFamily="34" charset="0"/>
              </a:rPr>
              <a:t>Veterans who show proof of their honorable discharge and meet other specific criteria, will receive either 3, 5, or 10 veterans preference points on a passing original entry exam score</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Veterans' preference points are not added to promotional exam scores</a:t>
            </a:r>
          </a:p>
        </p:txBody>
      </p:sp>
    </p:spTree>
    <p:extLst>
      <p:ext uri="{BB962C8B-B14F-4D97-AF65-F5344CB8AC3E}">
        <p14:creationId xmlns:p14="http://schemas.microsoft.com/office/powerpoint/2010/main" val="117942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Promotional Preference</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828801"/>
            <a:ext cx="8229600" cy="4890497"/>
          </a:xfrm>
        </p:spPr>
        <p:txBody>
          <a:bodyPr/>
          <a:lstStyle/>
          <a:p>
            <a:r>
              <a:rPr lang="en-US" altLang="en-US" dirty="0">
                <a:latin typeface="Arial" panose="020B0604020202020204" pitchFamily="34" charset="0"/>
                <a:cs typeface="Arial" panose="020B0604020202020204" pitchFamily="34" charset="0"/>
              </a:rPr>
              <a:t>Employees may be given preferred treatment in placement on the register for classifications in their promotional line. The listing of classifications and their promotion lines can be found at </a:t>
            </a:r>
            <a:r>
              <a:rPr lang="en-US" altLang="en-US" dirty="0">
                <a:latin typeface="Arial" panose="020B0604020202020204" pitchFamily="34" charset="0"/>
                <a:cs typeface="Arial" panose="020B0604020202020204" pitchFamily="34" charset="0"/>
                <a:hlinkClick r:id="rId2"/>
              </a:rPr>
              <a:t>https://www.sucss.illinois.gov/pages/classspec/default.aspx</a:t>
            </a:r>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Once you have completed your probation period and test for a higher classification in your promotional line your promotional passing score is placed ahead of both non-university applicants and other University employee candidates not in the same promotional line</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Exam scores from tests taken before completion of your probation period can be “rescored” from original entry to promotional upon request by the employee</a:t>
            </a:r>
          </a:p>
          <a:p>
            <a:endParaRPr lang="en-US" dirty="0"/>
          </a:p>
        </p:txBody>
      </p:sp>
    </p:spTree>
    <p:extLst>
      <p:ext uri="{BB962C8B-B14F-4D97-AF65-F5344CB8AC3E}">
        <p14:creationId xmlns:p14="http://schemas.microsoft.com/office/powerpoint/2010/main" val="1740783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Seniority and Service Time</a:t>
            </a:r>
          </a:p>
        </p:txBody>
      </p:sp>
      <p:sp>
        <p:nvSpPr>
          <p:cNvPr id="29699" name="Rectangle 3"/>
          <p:cNvSpPr>
            <a:spLocks noGrp="1" noChangeArrowheads="1"/>
          </p:cNvSpPr>
          <p:nvPr>
            <p:ph idx="1"/>
          </p:nvPr>
        </p:nvSpPr>
        <p:spPr>
          <a:xfrm>
            <a:off x="270588" y="1676400"/>
            <a:ext cx="8229600" cy="3994935"/>
          </a:xfrm>
        </p:spPr>
        <p:txBody>
          <a:bodyPr>
            <a:normAutofit/>
          </a:bodyPr>
          <a:lstStyle/>
          <a:p>
            <a:pPr eaLnBrk="1" hangingPunct="1"/>
            <a:endParaRPr lang="en-US" altLang="en-US" sz="2400" u="sng" dirty="0">
              <a:latin typeface="Arial" panose="020B0604020202020204" pitchFamily="34" charset="0"/>
              <a:cs typeface="Arial" panose="020B0604020202020204" pitchFamily="34" charset="0"/>
            </a:endParaRPr>
          </a:p>
          <a:p>
            <a:pPr eaLnBrk="1" hangingPunct="1"/>
            <a:r>
              <a:rPr lang="en-US" altLang="en-US" sz="2000" u="sng" dirty="0">
                <a:latin typeface="Arial" panose="020B0604020202020204" pitchFamily="34" charset="0"/>
                <a:cs typeface="Arial" panose="020B0604020202020204" pitchFamily="34" charset="0"/>
              </a:rPr>
              <a:t>Seniority</a:t>
            </a:r>
            <a:r>
              <a:rPr lang="en-US" altLang="en-US" sz="2000" dirty="0">
                <a:latin typeface="Arial" panose="020B0604020202020204" pitchFamily="34" charset="0"/>
                <a:cs typeface="Arial" panose="020B0604020202020204" pitchFamily="34" charset="0"/>
              </a:rPr>
              <a:t> – describes the amount of time worked in a classification or in classifications within the same promotional line after completing the probationary period</a:t>
            </a:r>
          </a:p>
          <a:p>
            <a:pPr eaLnBrk="1" hangingPunct="1"/>
            <a:endParaRPr lang="en-US" altLang="en-US" sz="2000" dirty="0">
              <a:latin typeface="Arial" panose="020B0604020202020204" pitchFamily="34" charset="0"/>
              <a:cs typeface="Arial" panose="020B0604020202020204" pitchFamily="34" charset="0"/>
            </a:endParaRPr>
          </a:p>
          <a:p>
            <a:pPr eaLnBrk="1" hangingPunct="1"/>
            <a:r>
              <a:rPr lang="en-US" altLang="en-US" sz="2000" u="sng" dirty="0">
                <a:latin typeface="Arial" panose="020B0604020202020204" pitchFamily="34" charset="0"/>
                <a:cs typeface="Arial" panose="020B0604020202020204" pitchFamily="34" charset="0"/>
              </a:rPr>
              <a:t>Service Hours</a:t>
            </a:r>
            <a:r>
              <a:rPr lang="en-US" altLang="en-US" sz="2000" dirty="0">
                <a:latin typeface="Arial" panose="020B0604020202020204" pitchFamily="34" charset="0"/>
                <a:cs typeface="Arial" panose="020B0604020202020204" pitchFamily="34" charset="0"/>
              </a:rPr>
              <a:t> – the amount of time worked in a classification prior to completing probationary period</a:t>
            </a:r>
          </a:p>
          <a:p>
            <a:pPr eaLnBrk="1" hangingPunct="1"/>
            <a:endParaRPr lang="en-US" altLang="en-US" sz="2700" dirty="0"/>
          </a:p>
        </p:txBody>
      </p:sp>
    </p:spTree>
    <p:extLst>
      <p:ext uri="{BB962C8B-B14F-4D97-AF65-F5344CB8AC3E}">
        <p14:creationId xmlns:p14="http://schemas.microsoft.com/office/powerpoint/2010/main" val="2043637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Layoff</a:t>
            </a:r>
          </a:p>
        </p:txBody>
      </p:sp>
      <p:sp>
        <p:nvSpPr>
          <p:cNvPr id="31747" name="Rectangle 3"/>
          <p:cNvSpPr>
            <a:spLocks noGrp="1" noChangeArrowheads="1"/>
          </p:cNvSpPr>
          <p:nvPr>
            <p:ph idx="1"/>
          </p:nvPr>
        </p:nvSpPr>
        <p:spPr>
          <a:xfrm>
            <a:off x="457200" y="1828802"/>
            <a:ext cx="8229600" cy="4777482"/>
          </a:xfrm>
        </p:spPr>
        <p:txBody>
          <a:bodyPr>
            <a:normAutofit/>
          </a:bodyPr>
          <a:lstStyle/>
          <a:p>
            <a:pPr eaLnBrk="1" hangingPunct="1"/>
            <a:r>
              <a:rPr lang="en-US" altLang="en-US" sz="1600" dirty="0">
                <a:latin typeface="Arial" panose="020B0604020202020204" pitchFamily="34" charset="0"/>
                <a:cs typeface="Arial" panose="020B0604020202020204" pitchFamily="34" charset="0"/>
              </a:rPr>
              <a:t>Policies and procedures are in place, refer to the employee handbook.. Contact Human Resources at 618-536-3369 if you think you are going to be affected by a layoff situation</a:t>
            </a:r>
          </a:p>
          <a:p>
            <a:pPr eaLnBrk="1" hangingPunct="1"/>
            <a:endParaRPr lang="en-US" altLang="en-US" sz="1600" dirty="0">
              <a:latin typeface="Arial" panose="020B0604020202020204" pitchFamily="34" charset="0"/>
              <a:cs typeface="Arial" panose="020B0604020202020204" pitchFamily="34" charset="0"/>
            </a:endParaRPr>
          </a:p>
          <a:p>
            <a:pPr eaLnBrk="1" hangingPunct="1"/>
            <a:r>
              <a:rPr lang="en-US" altLang="en-US" sz="1600" dirty="0">
                <a:latin typeface="Arial" panose="020B0604020202020204" pitchFamily="34" charset="0"/>
                <a:cs typeface="Arial" panose="020B0604020202020204" pitchFamily="34" charset="0"/>
              </a:rPr>
              <a:t>If you are laid off after probation and are the least senior employee in your job classification, you will be placed on the register as Reemployment and be recalled based on your seniority</a:t>
            </a:r>
          </a:p>
          <a:p>
            <a:pPr eaLnBrk="1" hangingPunct="1"/>
            <a:endParaRPr lang="en-US" altLang="en-US" sz="1600" dirty="0">
              <a:latin typeface="Arial" panose="020B0604020202020204" pitchFamily="34" charset="0"/>
              <a:cs typeface="Arial" panose="020B0604020202020204" pitchFamily="34" charset="0"/>
            </a:endParaRPr>
          </a:p>
          <a:p>
            <a:pPr eaLnBrk="1" hangingPunct="1"/>
            <a:r>
              <a:rPr lang="en-US" altLang="en-US" sz="1600" dirty="0">
                <a:latin typeface="Arial" panose="020B0604020202020204" pitchFamily="34" charset="0"/>
                <a:cs typeface="Arial" panose="020B0604020202020204" pitchFamily="34" charset="0"/>
              </a:rPr>
              <a:t>If you are not the least senior employee in your job classification, you will be relocated in the university to another position in your job classification</a:t>
            </a:r>
          </a:p>
          <a:p>
            <a:pPr marL="0" indent="0" eaLnBrk="1" hangingPunct="1">
              <a:buNone/>
            </a:pPr>
            <a:endParaRPr lang="en-US" altLang="en-US" sz="1600" dirty="0">
              <a:latin typeface="Arial" panose="020B0604020202020204" pitchFamily="34" charset="0"/>
              <a:cs typeface="Arial" panose="020B0604020202020204" pitchFamily="34" charset="0"/>
            </a:endParaRPr>
          </a:p>
          <a:p>
            <a:pPr eaLnBrk="1" hangingPunct="1"/>
            <a:r>
              <a:rPr lang="en-US" altLang="en-US" sz="1600" dirty="0">
                <a:latin typeface="Arial" panose="020B0604020202020204" pitchFamily="34" charset="0"/>
                <a:cs typeface="Arial" panose="020B0604020202020204" pitchFamily="34" charset="0"/>
              </a:rPr>
              <a:t>If you are laid off during your probation period, you will be placed on the restoral register and will be referred to interview for vacant positions as they become available</a:t>
            </a:r>
          </a:p>
        </p:txBody>
      </p:sp>
    </p:spTree>
    <p:extLst>
      <p:ext uri="{BB962C8B-B14F-4D97-AF65-F5344CB8AC3E}">
        <p14:creationId xmlns:p14="http://schemas.microsoft.com/office/powerpoint/2010/main" val="1776361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Reassignment</a:t>
            </a:r>
          </a:p>
        </p:txBody>
      </p:sp>
      <p:sp>
        <p:nvSpPr>
          <p:cNvPr id="33795" name="Rectangle 3"/>
          <p:cNvSpPr>
            <a:spLocks noGrp="1" noChangeArrowheads="1"/>
          </p:cNvSpPr>
          <p:nvPr>
            <p:ph idx="1"/>
          </p:nvPr>
        </p:nvSpPr>
        <p:spPr>
          <a:xfrm>
            <a:off x="493414" y="2054832"/>
            <a:ext cx="7823200" cy="4431978"/>
          </a:xfrm>
        </p:spPr>
        <p:txBody>
          <a:bodyPr>
            <a:normAutofit/>
          </a:bodyPr>
          <a:lstStyle/>
          <a:p>
            <a:pPr>
              <a:lnSpc>
                <a:spcPct val="90000"/>
              </a:lnSpc>
            </a:pPr>
            <a:r>
              <a:rPr lang="en-US" sz="2000" dirty="0">
                <a:latin typeface="Arial" panose="020B0604020202020204" pitchFamily="34" charset="0"/>
                <a:cs typeface="Arial" panose="020B0604020202020204" pitchFamily="34" charset="0"/>
              </a:rPr>
              <a:t>Re-Assignment (lateral move) requests are available at </a:t>
            </a:r>
            <a:r>
              <a:rPr lang="en-US" sz="2000" dirty="0">
                <a:latin typeface="Arial" panose="020B0604020202020204" pitchFamily="34" charset="0"/>
                <a:cs typeface="Arial" panose="020B0604020202020204" pitchFamily="34" charset="0"/>
                <a:hlinkClick r:id="rId3"/>
              </a:rPr>
              <a:t>Request for Reassignment</a:t>
            </a:r>
            <a:r>
              <a:rPr lang="en-US" sz="2000" dirty="0">
                <a:latin typeface="Arial" panose="020B0604020202020204" pitchFamily="34" charset="0"/>
                <a:cs typeface="Arial" panose="020B0604020202020204" pitchFamily="34" charset="0"/>
              </a:rPr>
              <a:t> for consideration to move to a different department within your current classification once you have successfully completed the probation period</a:t>
            </a:r>
          </a:p>
          <a:p>
            <a:pPr eaLnBrk="1" hangingPunct="1">
              <a:lnSpc>
                <a:spcPct val="90000"/>
              </a:lnSpc>
            </a:pPr>
            <a:r>
              <a:rPr lang="en-US" sz="2000" dirty="0">
                <a:latin typeface="Arial" panose="020B0604020202020204" pitchFamily="34" charset="0"/>
                <a:cs typeface="Arial" panose="020B0604020202020204" pitchFamily="34" charset="0"/>
              </a:rPr>
              <a:t>No additional probation period is required</a:t>
            </a:r>
          </a:p>
          <a:p>
            <a:pPr eaLnBrk="1" hangingPunct="1">
              <a:lnSpc>
                <a:spcPct val="90000"/>
              </a:lnSpc>
            </a:pPr>
            <a:r>
              <a:rPr lang="en-US" sz="2000" dirty="0">
                <a:latin typeface="Arial" panose="020B0604020202020204" pitchFamily="34" charset="0"/>
                <a:cs typeface="Arial" panose="020B0604020202020204" pitchFamily="34" charset="0"/>
              </a:rPr>
              <a:t>Seniority, vacation, and sick time moves with you</a:t>
            </a:r>
          </a:p>
          <a:p>
            <a:pPr eaLnBrk="1" hangingPunct="1">
              <a:lnSpc>
                <a:spcPct val="90000"/>
              </a:lnSpc>
            </a:pPr>
            <a:r>
              <a:rPr lang="en-US" sz="2000" dirty="0">
                <a:latin typeface="Arial" panose="020B0604020202020204" pitchFamily="34" charset="0"/>
                <a:cs typeface="Arial" panose="020B0604020202020204" pitchFamily="34" charset="0"/>
              </a:rPr>
              <a:t>Voluntary option for the department</a:t>
            </a:r>
          </a:p>
          <a:p>
            <a:pPr eaLnBrk="1" hangingPunct="1">
              <a:lnSpc>
                <a:spcPct val="90000"/>
              </a:lnSpc>
            </a:pPr>
            <a:endParaRPr lang="en-US" altLang="en-US" sz="2700" dirty="0"/>
          </a:p>
          <a:p>
            <a:pPr eaLnBrk="1" hangingPunct="1">
              <a:lnSpc>
                <a:spcPct val="90000"/>
              </a:lnSpc>
            </a:pPr>
            <a:endParaRPr lang="en-US" altLang="en-US" sz="2700" dirty="0"/>
          </a:p>
        </p:txBody>
      </p:sp>
    </p:spTree>
    <p:extLst>
      <p:ext uri="{BB962C8B-B14F-4D97-AF65-F5344CB8AC3E}">
        <p14:creationId xmlns:p14="http://schemas.microsoft.com/office/powerpoint/2010/main" val="2633937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Separation</a:t>
            </a:r>
          </a:p>
        </p:txBody>
      </p:sp>
      <p:sp>
        <p:nvSpPr>
          <p:cNvPr id="35843" name="Rectangle 3"/>
          <p:cNvSpPr>
            <a:spLocks noGrp="1" noChangeArrowheads="1"/>
          </p:cNvSpPr>
          <p:nvPr>
            <p:ph idx="1"/>
          </p:nvPr>
        </p:nvSpPr>
        <p:spPr/>
        <p:txBody>
          <a:bodyPr>
            <a:normAutofit/>
          </a:bodyPr>
          <a:lstStyle/>
          <a:p>
            <a:pPr eaLnBrk="1" hangingPunct="1"/>
            <a:r>
              <a:rPr lang="en-US" altLang="en-US" dirty="0">
                <a:latin typeface="Arial" panose="020B0604020202020204" pitchFamily="34" charset="0"/>
                <a:cs typeface="Arial" panose="020B0604020202020204" pitchFamily="34" charset="0"/>
              </a:rPr>
              <a:t>If you leave the University or if you move to another position on campus, you are requested as a courtesy to give at least 2 weeks notice</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If you resign from the University your department should contact Employee Records for the procedure to follow and to confirm any unused vacation and sick leave</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On your last day, you will be requested to go through an exit interview with Employee Benefits and if you have questions, they can be answered at that time</a:t>
            </a:r>
          </a:p>
        </p:txBody>
      </p:sp>
    </p:spTree>
    <p:extLst>
      <p:ext uri="{BB962C8B-B14F-4D97-AF65-F5344CB8AC3E}">
        <p14:creationId xmlns:p14="http://schemas.microsoft.com/office/powerpoint/2010/main" val="1145851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Career Planning</a:t>
            </a:r>
          </a:p>
        </p:txBody>
      </p:sp>
      <p:sp>
        <p:nvSpPr>
          <p:cNvPr id="37891" name="Rectangle 3"/>
          <p:cNvSpPr>
            <a:spLocks noGrp="1" noChangeArrowheads="1"/>
          </p:cNvSpPr>
          <p:nvPr>
            <p:ph idx="1"/>
          </p:nvPr>
        </p:nvSpPr>
        <p:spPr/>
        <p:txBody>
          <a:bodyPr>
            <a:normAutofit/>
          </a:bodyPr>
          <a:lstStyle/>
          <a:p>
            <a:r>
              <a:rPr lang="en-US" altLang="en-US" sz="2600" dirty="0">
                <a:latin typeface="Arial" panose="020B0604020202020204" pitchFamily="34" charset="0"/>
                <a:cs typeface="Arial" panose="020B0604020202020204" pitchFamily="34" charset="0"/>
              </a:rPr>
              <a:t>For a full list of Civil Service classifications, you can visit the SUCSS website at </a:t>
            </a:r>
            <a:r>
              <a:rPr lang="en-US" altLang="en-US" sz="2600" dirty="0">
                <a:latin typeface="Arial" panose="020B0604020202020204" pitchFamily="34" charset="0"/>
                <a:cs typeface="Arial" panose="020B0604020202020204" pitchFamily="34" charset="0"/>
                <a:hlinkClick r:id="rId3"/>
              </a:rPr>
              <a:t>https://www.sucss.illinois.gov/pages/classspec/default.aspx</a:t>
            </a:r>
            <a:endParaRPr lang="en-US" altLang="en-US" sz="2600" dirty="0">
              <a:latin typeface="Arial" panose="020B0604020202020204" pitchFamily="34" charset="0"/>
              <a:cs typeface="Arial" panose="020B0604020202020204" pitchFamily="34" charset="0"/>
            </a:endParaRPr>
          </a:p>
          <a:p>
            <a:r>
              <a:rPr lang="en-US" altLang="en-US" sz="2600" dirty="0">
                <a:latin typeface="Arial" panose="020B0604020202020204" pitchFamily="34" charset="0"/>
                <a:cs typeface="Arial" panose="020B0604020202020204" pitchFamily="34" charset="0"/>
              </a:rPr>
              <a:t>Our University does not use all the classifications listed on the SUCSS website, for a list of classifications utilized here at SIUC please contact HR at 618-536-3369</a:t>
            </a:r>
          </a:p>
        </p:txBody>
      </p:sp>
    </p:spTree>
    <p:extLst>
      <p:ext uri="{BB962C8B-B14F-4D97-AF65-F5344CB8AC3E}">
        <p14:creationId xmlns:p14="http://schemas.microsoft.com/office/powerpoint/2010/main" val="224984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sz="3000" dirty="0">
                <a:latin typeface="Arial" panose="020B0604020202020204" pitchFamily="34" charset="0"/>
                <a:cs typeface="Arial" panose="020B0604020202020204" pitchFamily="34" charset="0"/>
              </a:rPr>
              <a:t>General Information for All Employees</a:t>
            </a:r>
          </a:p>
        </p:txBody>
      </p:sp>
      <p:sp>
        <p:nvSpPr>
          <p:cNvPr id="39939" name="Rectangle 3"/>
          <p:cNvSpPr>
            <a:spLocks noGrp="1" noChangeArrowheads="1"/>
          </p:cNvSpPr>
          <p:nvPr>
            <p:ph idx="1"/>
          </p:nvPr>
        </p:nvSpPr>
        <p:spPr/>
        <p:txBody>
          <a:bodyPr>
            <a:normAutofit fontScale="77500" lnSpcReduction="20000"/>
          </a:bodyPr>
          <a:lstStyle/>
          <a:p>
            <a:pPr eaLnBrk="1" hangingPunct="1">
              <a:lnSpc>
                <a:spcPct val="80000"/>
              </a:lnSpc>
            </a:pPr>
            <a:r>
              <a:rPr lang="en-US" altLang="en-US" sz="2000" b="1" dirty="0">
                <a:latin typeface="Arial" panose="020B0604020202020204" pitchFamily="34" charset="0"/>
                <a:cs typeface="Arial" panose="020B0604020202020204" pitchFamily="34" charset="0"/>
              </a:rPr>
              <a:t>HRSS</a:t>
            </a:r>
          </a:p>
          <a:p>
            <a:pPr eaLnBrk="1" hangingPunct="1">
              <a:lnSpc>
                <a:spcPct val="80000"/>
              </a:lnSpc>
            </a:pPr>
            <a:r>
              <a:rPr lang="en-US" altLang="en-US" sz="2000" b="1" dirty="0">
                <a:latin typeface="Arial" panose="020B0604020202020204" pitchFamily="34" charset="0"/>
                <a:cs typeface="Arial" panose="020B0604020202020204" pitchFamily="34" charset="0"/>
              </a:rPr>
              <a:t>ID Cards</a:t>
            </a:r>
          </a:p>
          <a:p>
            <a:pPr eaLnBrk="1" hangingPunct="1">
              <a:lnSpc>
                <a:spcPct val="80000"/>
              </a:lnSpc>
            </a:pPr>
            <a:r>
              <a:rPr lang="en-US" altLang="en-US" sz="2000" b="1" dirty="0">
                <a:latin typeface="Arial" panose="020B0604020202020204" pitchFamily="34" charset="0"/>
                <a:cs typeface="Arial" panose="020B0604020202020204" pitchFamily="34" charset="0"/>
              </a:rPr>
              <a:t>University Network ID and E-Mail Account</a:t>
            </a:r>
          </a:p>
          <a:p>
            <a:pPr eaLnBrk="1" hangingPunct="1">
              <a:lnSpc>
                <a:spcPct val="80000"/>
              </a:lnSpc>
            </a:pPr>
            <a:r>
              <a:rPr lang="en-US" altLang="en-US" sz="2000" b="1" dirty="0">
                <a:latin typeface="Arial" panose="020B0604020202020204" pitchFamily="34" charset="0"/>
                <a:cs typeface="Arial" panose="020B0604020202020204" pitchFamily="34" charset="0"/>
              </a:rPr>
              <a:t>Information Security</a:t>
            </a:r>
          </a:p>
          <a:p>
            <a:pPr eaLnBrk="1" hangingPunct="1">
              <a:lnSpc>
                <a:spcPct val="80000"/>
              </a:lnSpc>
            </a:pPr>
            <a:r>
              <a:rPr lang="en-US" altLang="en-US" sz="2000" b="1" dirty="0">
                <a:latin typeface="Arial" panose="020B0604020202020204" pitchFamily="34" charset="0"/>
                <a:cs typeface="Arial" panose="020B0604020202020204" pitchFamily="34" charset="0"/>
              </a:rPr>
              <a:t>Parking</a:t>
            </a:r>
          </a:p>
          <a:p>
            <a:pPr eaLnBrk="1" hangingPunct="1">
              <a:lnSpc>
                <a:spcPct val="80000"/>
              </a:lnSpc>
            </a:pPr>
            <a:r>
              <a:rPr lang="en-US" altLang="en-US" sz="2000" b="1" dirty="0">
                <a:latin typeface="Arial" panose="020B0604020202020204" pitchFamily="34" charset="0"/>
                <a:cs typeface="Arial" panose="020B0604020202020204" pitchFamily="34" charset="0"/>
              </a:rPr>
              <a:t>Performance Evaluation</a:t>
            </a:r>
          </a:p>
          <a:p>
            <a:pPr eaLnBrk="1" hangingPunct="1">
              <a:lnSpc>
                <a:spcPct val="80000"/>
              </a:lnSpc>
            </a:pPr>
            <a:r>
              <a:rPr lang="en-US" altLang="en-US" sz="2000" b="1" dirty="0">
                <a:latin typeface="Arial" panose="020B0604020202020204" pitchFamily="34" charset="0"/>
                <a:cs typeface="Arial" panose="020B0604020202020204" pitchFamily="34" charset="0"/>
              </a:rPr>
              <a:t>Grievance Procedure</a:t>
            </a:r>
          </a:p>
          <a:p>
            <a:pPr eaLnBrk="1" hangingPunct="1">
              <a:lnSpc>
                <a:spcPct val="80000"/>
              </a:lnSpc>
            </a:pPr>
            <a:r>
              <a:rPr lang="en-US" altLang="en-US" sz="2000" b="1" dirty="0">
                <a:latin typeface="Arial" panose="020B0604020202020204" pitchFamily="34" charset="0"/>
                <a:cs typeface="Arial" panose="020B0604020202020204" pitchFamily="34" charset="0"/>
              </a:rPr>
              <a:t>Disciplinary Action</a:t>
            </a:r>
          </a:p>
          <a:p>
            <a:pPr eaLnBrk="1" hangingPunct="1">
              <a:lnSpc>
                <a:spcPct val="80000"/>
              </a:lnSpc>
            </a:pPr>
            <a:r>
              <a:rPr lang="en-US" altLang="en-US" sz="2000" b="1" dirty="0">
                <a:latin typeface="Arial" panose="020B0604020202020204" pitchFamily="34" charset="0"/>
                <a:cs typeface="Arial" panose="020B0604020202020204" pitchFamily="34" charset="0"/>
              </a:rPr>
              <a:t>Holidays</a:t>
            </a:r>
          </a:p>
          <a:p>
            <a:pPr eaLnBrk="1" hangingPunct="1">
              <a:lnSpc>
                <a:spcPct val="80000"/>
              </a:lnSpc>
            </a:pPr>
            <a:r>
              <a:rPr lang="en-US" altLang="en-US" sz="2000" b="1" dirty="0">
                <a:latin typeface="Arial" panose="020B0604020202020204" pitchFamily="34" charset="0"/>
                <a:cs typeface="Arial" panose="020B0604020202020204" pitchFamily="34" charset="0"/>
              </a:rPr>
              <a:t>Employee Assistance Program</a:t>
            </a:r>
          </a:p>
          <a:p>
            <a:pPr eaLnBrk="1" hangingPunct="1">
              <a:lnSpc>
                <a:spcPct val="80000"/>
              </a:lnSpc>
            </a:pPr>
            <a:r>
              <a:rPr lang="en-US" altLang="en-US" sz="2000" b="1" dirty="0">
                <a:latin typeface="Arial" panose="020B0604020202020204" pitchFamily="34" charset="0"/>
                <a:cs typeface="Arial" panose="020B0604020202020204" pitchFamily="34" charset="0"/>
              </a:rPr>
              <a:t>Constituency Groups</a:t>
            </a:r>
          </a:p>
          <a:p>
            <a:pPr eaLnBrk="1" hangingPunct="1">
              <a:lnSpc>
                <a:spcPct val="80000"/>
              </a:lnSpc>
            </a:pPr>
            <a:r>
              <a:rPr lang="en-US" altLang="en-US" sz="2000" b="1" dirty="0">
                <a:latin typeface="Arial" panose="020B0604020202020204" pitchFamily="34" charset="0"/>
                <a:cs typeface="Arial" panose="020B0604020202020204" pitchFamily="34" charset="0"/>
              </a:rPr>
              <a:t>Emergency University Closure</a:t>
            </a:r>
          </a:p>
          <a:p>
            <a:pPr eaLnBrk="1" hangingPunct="1">
              <a:lnSpc>
                <a:spcPct val="80000"/>
              </a:lnSpc>
            </a:pPr>
            <a:r>
              <a:rPr lang="en-US" altLang="en-US" sz="2000" b="1" dirty="0">
                <a:latin typeface="Arial" panose="020B0604020202020204" pitchFamily="34" charset="0"/>
                <a:cs typeface="Arial" panose="020B0604020202020204" pitchFamily="34" charset="0"/>
              </a:rPr>
              <a:t>Conflict of Interest</a:t>
            </a:r>
          </a:p>
        </p:txBody>
      </p:sp>
    </p:spTree>
    <p:extLst>
      <p:ext uri="{BB962C8B-B14F-4D97-AF65-F5344CB8AC3E}">
        <p14:creationId xmlns:p14="http://schemas.microsoft.com/office/powerpoint/2010/main" val="319542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Human Resources Self Service (HRSS)</a:t>
            </a: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hlinkClick r:id="rId2"/>
              </a:rPr>
              <a:t>hrss.siu.edu</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Change your personal information</a:t>
            </a:r>
          </a:p>
          <a:p>
            <a:r>
              <a:rPr lang="en-US" dirty="0">
                <a:latin typeface="Arial" panose="020B0604020202020204" pitchFamily="34" charset="0"/>
                <a:cs typeface="Arial" panose="020B0604020202020204" pitchFamily="34" charset="0"/>
              </a:rPr>
              <a:t>View your Pay slips</a:t>
            </a:r>
          </a:p>
          <a:p>
            <a:r>
              <a:rPr lang="en-US" dirty="0">
                <a:latin typeface="Arial" panose="020B0604020202020204" pitchFamily="34" charset="0"/>
                <a:cs typeface="Arial" panose="020B0604020202020204" pitchFamily="34" charset="0"/>
              </a:rPr>
              <a:t>View your W2 if you’ve opted in with Electronic Consent</a:t>
            </a:r>
          </a:p>
          <a:p>
            <a:r>
              <a:rPr lang="en-US" dirty="0">
                <a:latin typeface="Arial" panose="020B0604020202020204" pitchFamily="34" charset="0"/>
                <a:cs typeface="Arial" panose="020B0604020202020204" pitchFamily="34" charset="0"/>
              </a:rPr>
              <a:t>For assistance, please visit </a:t>
            </a:r>
            <a:r>
              <a:rPr lang="en-US" dirty="0">
                <a:latin typeface="Arial" panose="020B0604020202020204" pitchFamily="34" charset="0"/>
                <a:cs typeface="Arial" panose="020B0604020202020204" pitchFamily="34" charset="0"/>
                <a:hlinkClick r:id="rId3"/>
              </a:rPr>
              <a:t>https://oit.siu.edu/ais/hrss/</a:t>
            </a:r>
            <a:r>
              <a:rPr lang="en-US" dirty="0">
                <a:latin typeface="Arial" panose="020B0604020202020204" pitchFamily="34" charset="0"/>
                <a:cs typeface="Arial" panose="020B0604020202020204" pitchFamily="34" charset="0"/>
              </a:rPr>
              <a:t> or call Human Resources at 618-536-3369</a:t>
            </a:r>
          </a:p>
          <a:p>
            <a:r>
              <a:rPr lang="en-US" b="1" dirty="0">
                <a:latin typeface="Arial" panose="020B0604020202020204" pitchFamily="34" charset="0"/>
                <a:cs typeface="Arial" panose="020B0604020202020204" pitchFamily="34" charset="0"/>
              </a:rPr>
              <a:t>Please Note:  This website is not connected to your network ID password.  Use Login Assistance if it is your first time visiting this site. </a:t>
            </a:r>
          </a:p>
        </p:txBody>
      </p:sp>
    </p:spTree>
    <p:extLst>
      <p:ext uri="{BB962C8B-B14F-4D97-AF65-F5344CB8AC3E}">
        <p14:creationId xmlns:p14="http://schemas.microsoft.com/office/powerpoint/2010/main" val="3537383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ID Cards</a:t>
            </a:r>
          </a:p>
        </p:txBody>
      </p:sp>
      <p:sp>
        <p:nvSpPr>
          <p:cNvPr id="7171" name="Rectangle 3"/>
          <p:cNvSpPr>
            <a:spLocks noGrp="1" noChangeArrowheads="1"/>
          </p:cNvSpPr>
          <p:nvPr>
            <p:ph idx="1"/>
          </p:nvPr>
        </p:nvSpPr>
        <p:spPr/>
        <p:txBody>
          <a:bodyPr/>
          <a:lstStyle/>
          <a:p>
            <a:pPr eaLnBrk="1" hangingPunct="1">
              <a:lnSpc>
                <a:spcPct val="80000"/>
              </a:lnSpc>
            </a:pPr>
            <a:r>
              <a:rPr lang="en-US" altLang="en-US" sz="2100" dirty="0">
                <a:latin typeface="Arial" panose="020B0604020202020204" pitchFamily="34" charset="0"/>
                <a:cs typeface="Arial" panose="020B0604020202020204" pitchFamily="34" charset="0"/>
              </a:rPr>
              <a:t>Permanent Staff ID Card- Dawg Tag</a:t>
            </a:r>
          </a:p>
          <a:p>
            <a:pPr eaLnBrk="1" hangingPunct="1">
              <a:lnSpc>
                <a:spcPct val="80000"/>
              </a:lnSpc>
            </a:pPr>
            <a:r>
              <a:rPr lang="en-US" altLang="en-US" sz="2100" dirty="0">
                <a:latin typeface="Arial" panose="020B0604020202020204" pitchFamily="34" charset="0"/>
                <a:cs typeface="Arial" panose="020B0604020202020204" pitchFamily="34" charset="0"/>
              </a:rPr>
              <a:t>Administrative Office at the Student Center</a:t>
            </a:r>
          </a:p>
          <a:p>
            <a:pPr lvl="1" eaLnBrk="1" hangingPunct="1">
              <a:lnSpc>
                <a:spcPct val="80000"/>
              </a:lnSpc>
            </a:pPr>
            <a:r>
              <a:rPr lang="en-US" altLang="en-US" sz="1800" dirty="0">
                <a:latin typeface="Arial" panose="020B0604020202020204" pitchFamily="34" charset="0"/>
                <a:cs typeface="Arial" panose="020B0604020202020204" pitchFamily="34" charset="0"/>
              </a:rPr>
              <a:t>Contact  536-3351 for questions</a:t>
            </a:r>
          </a:p>
          <a:p>
            <a:pPr eaLnBrk="1" hangingPunct="1">
              <a:lnSpc>
                <a:spcPct val="80000"/>
              </a:lnSpc>
            </a:pPr>
            <a:r>
              <a:rPr lang="en-US" altLang="en-US" sz="2100" dirty="0">
                <a:latin typeface="Arial" panose="020B0604020202020204" pitchFamily="34" charset="0"/>
                <a:cs typeface="Arial" panose="020B0604020202020204" pitchFamily="34" charset="0"/>
              </a:rPr>
              <a:t>Uses</a:t>
            </a:r>
          </a:p>
          <a:p>
            <a:pPr lvl="1" eaLnBrk="1" hangingPunct="1">
              <a:lnSpc>
                <a:spcPct val="80000"/>
              </a:lnSpc>
            </a:pPr>
            <a:r>
              <a:rPr lang="en-US" altLang="en-US" sz="1800" dirty="0">
                <a:latin typeface="Arial" panose="020B0604020202020204" pitchFamily="34" charset="0"/>
                <a:cs typeface="Arial" panose="020B0604020202020204" pitchFamily="34" charset="0"/>
              </a:rPr>
              <a:t>Check out materials at Morris Library</a:t>
            </a:r>
          </a:p>
          <a:p>
            <a:pPr lvl="1" eaLnBrk="1" hangingPunct="1">
              <a:lnSpc>
                <a:spcPct val="80000"/>
              </a:lnSpc>
            </a:pPr>
            <a:r>
              <a:rPr lang="en-US" altLang="en-US" sz="1800" dirty="0">
                <a:latin typeface="Arial" panose="020B0604020202020204" pitchFamily="34" charset="0"/>
                <a:cs typeface="Arial" panose="020B0604020202020204" pitchFamily="34" charset="0"/>
              </a:rPr>
              <a:t>Purchase a Recreation Center pass</a:t>
            </a:r>
          </a:p>
        </p:txBody>
      </p:sp>
    </p:spTree>
    <p:extLst>
      <p:ext uri="{BB962C8B-B14F-4D97-AF65-F5344CB8AC3E}">
        <p14:creationId xmlns:p14="http://schemas.microsoft.com/office/powerpoint/2010/main" val="3081917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Network ID</a:t>
            </a:r>
          </a:p>
        </p:txBody>
      </p:sp>
      <p:sp>
        <p:nvSpPr>
          <p:cNvPr id="76803" name="Rectangle 3"/>
          <p:cNvSpPr>
            <a:spLocks noGrp="1" noChangeArrowheads="1"/>
          </p:cNvSpPr>
          <p:nvPr>
            <p:ph idx="1"/>
          </p:nvPr>
        </p:nvSpPr>
        <p:spPr/>
        <p:txBody>
          <a:bodyPr>
            <a:normAutofit fontScale="92500" lnSpcReduction="10000"/>
          </a:bodyPr>
          <a:lstStyle/>
          <a:p>
            <a:pPr marL="0" indent="0" eaLnBrk="1" hangingPunct="1">
              <a:lnSpc>
                <a:spcPct val="80000"/>
              </a:lnSpc>
              <a:buNone/>
              <a:defRPr/>
            </a:pPr>
            <a:endParaRPr lang="en-US" altLang="en-US" sz="2100" dirty="0">
              <a:latin typeface="Arial" panose="020B0604020202020204" pitchFamily="34" charset="0"/>
              <a:cs typeface="Arial" panose="020B0604020202020204" pitchFamily="34" charset="0"/>
            </a:endParaRPr>
          </a:p>
          <a:p>
            <a:pPr marL="0" indent="0">
              <a:lnSpc>
                <a:spcPct val="80000"/>
              </a:lnSpc>
              <a:buNone/>
              <a:defRPr/>
            </a:pPr>
            <a:r>
              <a:rPr lang="en-US" altLang="en-US" sz="2100" dirty="0">
                <a:latin typeface="Arial" panose="020B0604020202020204" pitchFamily="34" charset="0"/>
                <a:cs typeface="Arial" panose="020B0604020202020204" pitchFamily="34" charset="0"/>
              </a:rPr>
              <a:t>     Network ID Help</a:t>
            </a:r>
          </a:p>
          <a:p>
            <a:pPr lvl="1">
              <a:lnSpc>
                <a:spcPct val="80000"/>
              </a:lnSpc>
              <a:defRPr/>
            </a:pPr>
            <a:r>
              <a:rPr lang="en-US" altLang="en-US" sz="1800" dirty="0">
                <a:latin typeface="Arial" panose="020B0604020202020204" pitchFamily="34" charset="0"/>
                <a:cs typeface="Arial" panose="020B0604020202020204" pitchFamily="34" charset="0"/>
                <a:hlinkClick r:id="rId3"/>
              </a:rPr>
              <a:t>https://oitkb.siu.edu/knowledge-base/account-claim/?keywords=new+id</a:t>
            </a:r>
            <a:endParaRPr lang="en-US" altLang="en-US" sz="1800" dirty="0">
              <a:latin typeface="Arial" panose="020B0604020202020204" pitchFamily="34" charset="0"/>
              <a:cs typeface="Arial" panose="020B0604020202020204" pitchFamily="34" charset="0"/>
            </a:endParaRPr>
          </a:p>
          <a:p>
            <a:pPr lvl="1">
              <a:lnSpc>
                <a:spcPct val="80000"/>
              </a:lnSpc>
              <a:defRPr/>
            </a:pPr>
            <a:endParaRPr lang="en-US" altLang="en-US" sz="1800" dirty="0">
              <a:latin typeface="Arial" panose="020B0604020202020204" pitchFamily="34" charset="0"/>
              <a:cs typeface="Arial" panose="020B0604020202020204" pitchFamily="34" charset="0"/>
            </a:endParaRPr>
          </a:p>
          <a:p>
            <a:pPr marL="324000" lvl="1" indent="0">
              <a:lnSpc>
                <a:spcPct val="80000"/>
              </a:lnSpc>
              <a:buNone/>
              <a:defRPr/>
            </a:pPr>
            <a:r>
              <a:rPr lang="en-US" altLang="en-US" sz="2100" dirty="0">
                <a:latin typeface="Arial" panose="020B0604020202020204" pitchFamily="34" charset="0"/>
                <a:cs typeface="Arial" panose="020B0604020202020204" pitchFamily="34" charset="0"/>
              </a:rPr>
              <a:t>SalukiTech</a:t>
            </a:r>
          </a:p>
          <a:p>
            <a:pPr lvl="1" eaLnBrk="1" hangingPunct="1">
              <a:lnSpc>
                <a:spcPct val="80000"/>
              </a:lnSpc>
              <a:defRPr/>
            </a:pPr>
            <a:r>
              <a:rPr lang="en-US" altLang="en-US" sz="1800" dirty="0">
                <a:latin typeface="Arial" panose="020B0604020202020204" pitchFamily="34" charset="0"/>
                <a:cs typeface="Arial" panose="020B0604020202020204" pitchFamily="34" charset="0"/>
                <a:hlinkClick r:id="rId4"/>
              </a:rPr>
              <a:t>https://salukitech.siu.edu/</a:t>
            </a:r>
            <a:endParaRPr lang="en-US" altLang="en-US" sz="1800" dirty="0">
              <a:latin typeface="Arial" panose="020B0604020202020204" pitchFamily="34" charset="0"/>
              <a:cs typeface="Arial" panose="020B0604020202020204" pitchFamily="34" charset="0"/>
            </a:endParaRPr>
          </a:p>
          <a:p>
            <a:pPr lvl="1" eaLnBrk="1" hangingPunct="1">
              <a:lnSpc>
                <a:spcPct val="80000"/>
              </a:lnSpc>
              <a:defRPr/>
            </a:pPr>
            <a:r>
              <a:rPr lang="en-US" altLang="en-US" sz="1800" dirty="0">
                <a:latin typeface="Arial" panose="020B0604020202020204" pitchFamily="34" charset="0"/>
                <a:cs typeface="Arial" panose="020B0604020202020204" pitchFamily="34" charset="0"/>
              </a:rPr>
              <a:t>Support line:  618-453-5155</a:t>
            </a:r>
          </a:p>
          <a:p>
            <a:pPr lvl="1" eaLnBrk="1" hangingPunct="1">
              <a:lnSpc>
                <a:spcPct val="80000"/>
              </a:lnSpc>
              <a:defRPr/>
            </a:pPr>
            <a:r>
              <a:rPr lang="en-US" altLang="en-US" sz="1800" dirty="0">
                <a:latin typeface="Arial" panose="020B0604020202020204" pitchFamily="34" charset="0"/>
                <a:cs typeface="Arial" panose="020B0604020202020204" pitchFamily="34" charset="0"/>
              </a:rPr>
              <a:t>Provides computer, password, email, and account assistance</a:t>
            </a:r>
          </a:p>
          <a:p>
            <a:pPr lvl="1" eaLnBrk="1" hangingPunct="1">
              <a:lnSpc>
                <a:spcPct val="80000"/>
              </a:lnSpc>
              <a:defRPr/>
            </a:pPr>
            <a:endParaRPr lang="en-US" altLang="en-US" sz="1800" dirty="0">
              <a:latin typeface="Arial" panose="020B0604020202020204" pitchFamily="34" charset="0"/>
              <a:cs typeface="Arial" panose="020B0604020202020204" pitchFamily="34" charset="0"/>
            </a:endParaRPr>
          </a:p>
          <a:p>
            <a:pPr marL="0" indent="0" eaLnBrk="1" hangingPunct="1">
              <a:lnSpc>
                <a:spcPct val="80000"/>
              </a:lnSpc>
              <a:buNone/>
              <a:defRPr/>
            </a:pPr>
            <a:r>
              <a:rPr lang="en-US" altLang="en-US" sz="2100" dirty="0">
                <a:latin typeface="Arial" panose="020B0604020202020204" pitchFamily="34" charset="0"/>
                <a:cs typeface="Arial" panose="020B0604020202020204" pitchFamily="34" charset="0"/>
              </a:rPr>
              <a:t>      Information Technology</a:t>
            </a:r>
          </a:p>
          <a:p>
            <a:pPr lvl="1" eaLnBrk="1" hangingPunct="1">
              <a:lnSpc>
                <a:spcPct val="80000"/>
              </a:lnSpc>
              <a:defRPr/>
            </a:pPr>
            <a:r>
              <a:rPr lang="en-US" altLang="en-US" sz="1800" dirty="0">
                <a:latin typeface="Arial" panose="020B0604020202020204" pitchFamily="34" charset="0"/>
                <a:cs typeface="Arial" panose="020B0604020202020204" pitchFamily="34" charset="0"/>
                <a:hlinkClick r:id="rId5"/>
              </a:rPr>
              <a:t>https://oit.siu.edu/</a:t>
            </a:r>
            <a:endParaRPr lang="en-US" altLang="en-US" sz="1800" dirty="0">
              <a:solidFill>
                <a:srgbClr val="FF0000"/>
              </a:solidFill>
              <a:latin typeface="Arial" panose="020B0604020202020204" pitchFamily="34" charset="0"/>
              <a:cs typeface="Arial" panose="020B0604020202020204" pitchFamily="34" charset="0"/>
            </a:endParaRPr>
          </a:p>
          <a:p>
            <a:pPr marL="0" indent="0" eaLnBrk="1" hangingPunct="1">
              <a:lnSpc>
                <a:spcPct val="80000"/>
              </a:lnSpc>
              <a:buNone/>
              <a:defRPr/>
            </a:pPr>
            <a:endParaRPr lang="en-US" altLang="en-US" sz="2100" dirty="0">
              <a:solidFill>
                <a:srgbClr val="FF0000"/>
              </a:solidFill>
            </a:endParaRPr>
          </a:p>
        </p:txBody>
      </p:sp>
    </p:spTree>
    <p:extLst>
      <p:ext uri="{BB962C8B-B14F-4D97-AF65-F5344CB8AC3E}">
        <p14:creationId xmlns:p14="http://schemas.microsoft.com/office/powerpoint/2010/main" val="406414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a:latin typeface="Arial" panose="020B0604020202020204" pitchFamily="34" charset="0"/>
                <a:cs typeface="Arial" panose="020B0604020202020204" pitchFamily="34" charset="0"/>
              </a:rPr>
              <a:t>University E-Mail Accounts</a:t>
            </a:r>
          </a:p>
        </p:txBody>
      </p:sp>
      <p:sp>
        <p:nvSpPr>
          <p:cNvPr id="11267" name="Content Placeholder 2"/>
          <p:cNvSpPr>
            <a:spLocks noGrp="1"/>
          </p:cNvSpPr>
          <p:nvPr>
            <p:ph idx="1"/>
          </p:nvPr>
        </p:nvSpPr>
        <p:spPr>
          <a:xfrm>
            <a:off x="581192" y="1674689"/>
            <a:ext cx="7989752" cy="4184110"/>
          </a:xfrm>
        </p:spPr>
        <p:txBody>
          <a:bodyPr/>
          <a:lstStyle/>
          <a:p>
            <a:r>
              <a:rPr lang="en-US" altLang="en-US" dirty="0">
                <a:latin typeface="Arial" panose="020B0604020202020204" pitchFamily="34" charset="0"/>
                <a:cs typeface="Arial" panose="020B0604020202020204" pitchFamily="34" charset="0"/>
              </a:rPr>
              <a:t>Siu.edu is the official email account that all SIU communications will be emailed.</a:t>
            </a:r>
          </a:p>
          <a:p>
            <a:r>
              <a:rPr lang="en-US" altLang="en-US" dirty="0">
                <a:latin typeface="Arial" panose="020B0604020202020204" pitchFamily="34" charset="0"/>
                <a:cs typeface="Arial" panose="020B0604020202020204" pitchFamily="34" charset="0"/>
              </a:rPr>
              <a:t>Include/forward this site to your alternative email account to ensure you are in receipt of all siu.edu communications.</a:t>
            </a:r>
          </a:p>
          <a:p>
            <a:r>
              <a:rPr lang="en-US" altLang="en-US" dirty="0">
                <a:latin typeface="Arial" panose="020B0604020202020204" pitchFamily="34" charset="0"/>
                <a:cs typeface="Arial" panose="020B0604020202020204" pitchFamily="34" charset="0"/>
              </a:rPr>
              <a:t>Professional use of this account is highly encouraged, as it is subject to FOIA.</a:t>
            </a:r>
          </a:p>
        </p:txBody>
      </p:sp>
    </p:spTree>
    <p:extLst>
      <p:ext uri="{BB962C8B-B14F-4D97-AF65-F5344CB8AC3E}">
        <p14:creationId xmlns:p14="http://schemas.microsoft.com/office/powerpoint/2010/main" val="2991697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Information Security</a:t>
            </a:r>
          </a:p>
        </p:txBody>
      </p:sp>
      <p:sp>
        <p:nvSpPr>
          <p:cNvPr id="15363" name="Rectangle 3"/>
          <p:cNvSpPr>
            <a:spLocks noGrp="1" noChangeArrowheads="1"/>
          </p:cNvSpPr>
          <p:nvPr>
            <p:ph idx="1"/>
          </p:nvPr>
        </p:nvSpPr>
        <p:spPr>
          <a:xfrm>
            <a:off x="581192" y="1770803"/>
            <a:ext cx="7989752" cy="4087995"/>
          </a:xfrm>
        </p:spPr>
        <p:txBody>
          <a:bodyPr/>
          <a:lstStyle/>
          <a:p>
            <a:pPr marL="0" indent="0" eaLnBrk="1" hangingPunct="1">
              <a:lnSpc>
                <a:spcPct val="80000"/>
              </a:lnSpc>
              <a:buNone/>
              <a:defRPr/>
            </a:pPr>
            <a:r>
              <a:rPr lang="en-US" altLang="en-US" sz="2100" dirty="0">
                <a:latin typeface="Arial" panose="020B0604020202020204" pitchFamily="34" charset="0"/>
                <a:cs typeface="Arial" panose="020B0604020202020204" pitchFamily="34" charset="0"/>
              </a:rPr>
              <a:t>Information Security: </a:t>
            </a:r>
            <a:r>
              <a:rPr lang="en-US" altLang="en-US" sz="2100" dirty="0">
                <a:latin typeface="Arial" panose="020B0604020202020204" pitchFamily="34" charset="0"/>
                <a:cs typeface="Arial" panose="020B0604020202020204" pitchFamily="34" charset="0"/>
                <a:hlinkClick r:id="rId3"/>
              </a:rPr>
              <a:t>https://oit.siu.edu/information-security/</a:t>
            </a:r>
            <a:endParaRPr lang="en-US" altLang="en-US" sz="2100" dirty="0">
              <a:latin typeface="Arial" panose="020B0604020202020204" pitchFamily="34" charset="0"/>
              <a:cs typeface="Arial" panose="020B0604020202020204" pitchFamily="34" charset="0"/>
            </a:endParaRPr>
          </a:p>
          <a:p>
            <a:pPr>
              <a:lnSpc>
                <a:spcPct val="80000"/>
              </a:lnSpc>
              <a:defRPr/>
            </a:pPr>
            <a:r>
              <a:rPr lang="en-US" altLang="en-US" sz="2100" dirty="0">
                <a:latin typeface="Arial" panose="020B0604020202020204" pitchFamily="34" charset="0"/>
                <a:cs typeface="Arial" panose="020B0604020202020204" pitchFamily="34" charset="0"/>
              </a:rPr>
              <a:t>Online Safety Guidelines </a:t>
            </a:r>
          </a:p>
          <a:p>
            <a:pPr>
              <a:lnSpc>
                <a:spcPct val="80000"/>
              </a:lnSpc>
              <a:defRPr/>
            </a:pPr>
            <a:r>
              <a:rPr lang="en-US" altLang="en-US" sz="2100" dirty="0">
                <a:latin typeface="Arial" panose="020B0604020202020204" pitchFamily="34" charset="0"/>
                <a:cs typeface="Arial" panose="020B0604020202020204" pitchFamily="34" charset="0"/>
              </a:rPr>
              <a:t>Resources and Services</a:t>
            </a:r>
          </a:p>
          <a:p>
            <a:pPr>
              <a:lnSpc>
                <a:spcPct val="80000"/>
              </a:lnSpc>
              <a:defRPr/>
            </a:pPr>
            <a:r>
              <a:rPr lang="en-US" altLang="en-US" sz="2100" dirty="0">
                <a:latin typeface="Arial" panose="020B0604020202020204" pitchFamily="34" charset="0"/>
                <a:cs typeface="Arial" panose="020B0604020202020204" pitchFamily="34" charset="0"/>
              </a:rPr>
              <a:t>Device Security</a:t>
            </a:r>
          </a:p>
          <a:p>
            <a:pPr>
              <a:lnSpc>
                <a:spcPct val="80000"/>
              </a:lnSpc>
              <a:defRPr/>
            </a:pPr>
            <a:r>
              <a:rPr lang="en-US" altLang="en-US" sz="2100" dirty="0">
                <a:latin typeface="Arial" panose="020B0604020202020204" pitchFamily="34" charset="0"/>
                <a:cs typeface="Arial" panose="020B0604020202020204" pitchFamily="34" charset="0"/>
              </a:rPr>
              <a:t>Security Assistance</a:t>
            </a:r>
          </a:p>
        </p:txBody>
      </p:sp>
    </p:spTree>
    <p:extLst>
      <p:ext uri="{BB962C8B-B14F-4D97-AF65-F5344CB8AC3E}">
        <p14:creationId xmlns:p14="http://schemas.microsoft.com/office/powerpoint/2010/main" val="30395292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Parking</a:t>
            </a:r>
          </a:p>
        </p:txBody>
      </p:sp>
      <p:sp>
        <p:nvSpPr>
          <p:cNvPr id="17411" name="Rectangle 3"/>
          <p:cNvSpPr>
            <a:spLocks noGrp="1" noChangeArrowheads="1"/>
          </p:cNvSpPr>
          <p:nvPr>
            <p:ph idx="1"/>
          </p:nvPr>
        </p:nvSpPr>
        <p:spPr>
          <a:xfrm>
            <a:off x="581192" y="1859623"/>
            <a:ext cx="7989752" cy="3999176"/>
          </a:xfrm>
        </p:spPr>
        <p:txBody>
          <a:bodyPr/>
          <a:lstStyle/>
          <a:p>
            <a:pPr eaLnBrk="1" hangingPunct="1">
              <a:lnSpc>
                <a:spcPct val="90000"/>
              </a:lnSpc>
            </a:pPr>
            <a:r>
              <a:rPr lang="en-US" altLang="en-US" dirty="0">
                <a:latin typeface="Arial" panose="020B0604020202020204" pitchFamily="34" charset="0"/>
                <a:cs typeface="Arial" panose="020B0604020202020204" pitchFamily="34" charset="0"/>
              </a:rPr>
              <a:t>MUST purchase permit for all motor vehicles (including motorcycles)</a:t>
            </a:r>
          </a:p>
          <a:p>
            <a:pPr eaLnBrk="1" hangingPunct="1">
              <a:lnSpc>
                <a:spcPct val="90000"/>
              </a:lnSpc>
            </a:pPr>
            <a:r>
              <a:rPr lang="en-US" altLang="en-US" dirty="0">
                <a:latin typeface="Arial" panose="020B0604020202020204" pitchFamily="34" charset="0"/>
                <a:cs typeface="Arial" panose="020B0604020202020204" pitchFamily="34" charset="0"/>
              </a:rPr>
              <a:t>12-month period ending August 31</a:t>
            </a:r>
            <a:r>
              <a:rPr lang="en-US" altLang="en-US" baseline="30000" dirty="0">
                <a:latin typeface="Arial" panose="020B0604020202020204" pitchFamily="34" charset="0"/>
                <a:cs typeface="Arial" panose="020B0604020202020204" pitchFamily="34" charset="0"/>
              </a:rPr>
              <a:t>st</a:t>
            </a:r>
            <a:r>
              <a:rPr lang="en-US" altLang="en-US" dirty="0">
                <a:latin typeface="Arial" panose="020B0604020202020204" pitchFamily="34" charset="0"/>
                <a:cs typeface="Arial" panose="020B0604020202020204" pitchFamily="34" charset="0"/>
              </a:rPr>
              <a:t> </a:t>
            </a:r>
          </a:p>
          <a:p>
            <a:pPr eaLnBrk="1" hangingPunct="1">
              <a:lnSpc>
                <a:spcPct val="90000"/>
              </a:lnSpc>
            </a:pPr>
            <a:r>
              <a:rPr lang="en-US" altLang="en-US" dirty="0" err="1">
                <a:latin typeface="Arial" panose="020B0604020202020204" pitchFamily="34" charset="0"/>
                <a:cs typeface="Arial" panose="020B0604020202020204" pitchFamily="34" charset="0"/>
              </a:rPr>
              <a:t>Trueblood</a:t>
            </a:r>
            <a:r>
              <a:rPr lang="en-US" altLang="en-US" dirty="0">
                <a:latin typeface="Arial" panose="020B0604020202020204" pitchFamily="34" charset="0"/>
                <a:cs typeface="Arial" panose="020B0604020202020204" pitchFamily="34" charset="0"/>
              </a:rPr>
              <a:t> Hall-ground floor or Online</a:t>
            </a:r>
          </a:p>
          <a:p>
            <a:pPr eaLnBrk="1" hangingPunct="1">
              <a:lnSpc>
                <a:spcPct val="90000"/>
              </a:lnSpc>
            </a:pPr>
            <a:r>
              <a:rPr lang="en-US" altLang="en-US" dirty="0">
                <a:latin typeface="Arial" panose="020B0604020202020204" pitchFamily="34" charset="0"/>
                <a:cs typeface="Arial" panose="020B0604020202020204" pitchFamily="34" charset="0"/>
              </a:rPr>
              <a:t>Need Staff ID, Drivers License, Vehicle Registration to purchase permit</a:t>
            </a:r>
          </a:p>
          <a:p>
            <a:pPr eaLnBrk="1" hangingPunct="1">
              <a:lnSpc>
                <a:spcPct val="90000"/>
              </a:lnSpc>
            </a:pPr>
            <a:r>
              <a:rPr lang="en-US" altLang="en-US" dirty="0">
                <a:latin typeface="Arial" panose="020B0604020202020204" pitchFamily="34" charset="0"/>
                <a:cs typeface="Arial" panose="020B0604020202020204" pitchFamily="34" charset="0"/>
              </a:rPr>
              <a:t>Bicycles must be registered, no charge for decal</a:t>
            </a:r>
          </a:p>
          <a:p>
            <a:pPr>
              <a:lnSpc>
                <a:spcPct val="90000"/>
              </a:lnSpc>
            </a:pPr>
            <a:r>
              <a:rPr lang="en-US" altLang="en-US" dirty="0">
                <a:latin typeface="Arial" panose="020B0604020202020204" pitchFamily="34" charset="0"/>
                <a:cs typeface="Arial" panose="020B0604020202020204" pitchFamily="34" charset="0"/>
              </a:rPr>
              <a:t>Visit </a:t>
            </a:r>
            <a:r>
              <a:rPr lang="en-US" altLang="en-US" dirty="0">
                <a:latin typeface="Arial" panose="020B0604020202020204" pitchFamily="34" charset="0"/>
                <a:cs typeface="Arial" panose="020B0604020202020204" pitchFamily="34" charset="0"/>
                <a:hlinkClick r:id="rId3"/>
              </a:rPr>
              <a:t>https://parking.siu.edu/</a:t>
            </a:r>
            <a:r>
              <a:rPr lang="en-US" altLang="en-US" dirty="0">
                <a:latin typeface="Arial" panose="020B0604020202020204" pitchFamily="34" charset="0"/>
                <a:cs typeface="Arial" panose="020B0604020202020204" pitchFamily="34" charset="0"/>
              </a:rPr>
              <a:t> for most current parking decal rates</a:t>
            </a:r>
          </a:p>
        </p:txBody>
      </p:sp>
    </p:spTree>
    <p:extLst>
      <p:ext uri="{BB962C8B-B14F-4D97-AF65-F5344CB8AC3E}">
        <p14:creationId xmlns:p14="http://schemas.microsoft.com/office/powerpoint/2010/main" val="2073154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97540" y="1021977"/>
            <a:ext cx="7238899" cy="720762"/>
          </a:xfrm>
        </p:spPr>
        <p:txBody>
          <a:bodyPr>
            <a:normAutofit/>
          </a:bodyPr>
          <a:lstStyle/>
          <a:p>
            <a:pPr eaLnBrk="1" hangingPunct="1"/>
            <a:r>
              <a:rPr lang="en-US" altLang="en-US" dirty="0">
                <a:latin typeface="Arial" panose="020B0604020202020204" pitchFamily="34" charset="0"/>
                <a:cs typeface="Arial" panose="020B0604020202020204" pitchFamily="34" charset="0"/>
              </a:rPr>
              <a:t>Performance Evaluations</a:t>
            </a:r>
          </a:p>
        </p:txBody>
      </p:sp>
      <p:sp>
        <p:nvSpPr>
          <p:cNvPr id="21507" name="Rectangle 3"/>
          <p:cNvSpPr>
            <a:spLocks noGrp="1" noChangeArrowheads="1"/>
          </p:cNvSpPr>
          <p:nvPr>
            <p:ph idx="1"/>
          </p:nvPr>
        </p:nvSpPr>
        <p:spPr>
          <a:xfrm>
            <a:off x="497541" y="2060762"/>
            <a:ext cx="7506148" cy="4447614"/>
          </a:xfrm>
        </p:spPr>
        <p:txBody>
          <a:bodyPr>
            <a:normAutofit lnSpcReduction="10000"/>
          </a:bodyPr>
          <a:lstStyle/>
          <a:p>
            <a:pPr eaLnBrk="1" hangingPunct="1">
              <a:defRPr/>
            </a:pPr>
            <a:r>
              <a:rPr lang="en-US" altLang="en-US" sz="2100" dirty="0">
                <a:latin typeface="Arial" panose="020B0604020202020204" pitchFamily="34" charset="0"/>
                <a:cs typeface="Arial" panose="020B0604020202020204" pitchFamily="34" charset="0"/>
              </a:rPr>
              <a:t>Faculty</a:t>
            </a:r>
          </a:p>
          <a:p>
            <a:pPr lvl="1" eaLnBrk="1" hangingPunct="1">
              <a:defRPr/>
            </a:pPr>
            <a:r>
              <a:rPr lang="en-US" altLang="en-US" sz="1800" dirty="0">
                <a:latin typeface="Arial" panose="020B0604020202020204" pitchFamily="34" charset="0"/>
                <a:cs typeface="Arial" panose="020B0604020202020204" pitchFamily="34" charset="0"/>
              </a:rPr>
              <a:t>Annual basis each year by Chair or Dean</a:t>
            </a:r>
          </a:p>
          <a:p>
            <a:pPr lvl="1" eaLnBrk="1" hangingPunct="1">
              <a:defRPr/>
            </a:pPr>
            <a:r>
              <a:rPr lang="en-US" altLang="en-US" sz="1800" dirty="0">
                <a:latin typeface="Arial" panose="020B0604020202020204" pitchFamily="34" charset="0"/>
                <a:cs typeface="Arial" panose="020B0604020202020204" pitchFamily="34" charset="0"/>
              </a:rPr>
              <a:t>Letter form</a:t>
            </a:r>
          </a:p>
          <a:p>
            <a:pPr lvl="1" eaLnBrk="1" hangingPunct="1">
              <a:defRPr/>
            </a:pPr>
            <a:r>
              <a:rPr lang="en-US" altLang="en-US" sz="1800" dirty="0">
                <a:latin typeface="Arial" panose="020B0604020202020204" pitchFamily="34" charset="0"/>
                <a:cs typeface="Arial" panose="020B0604020202020204" pitchFamily="34" charset="0"/>
              </a:rPr>
              <a:t>Based on teaching, research, and/or service</a:t>
            </a:r>
          </a:p>
          <a:p>
            <a:pPr lvl="1" eaLnBrk="1" hangingPunct="1">
              <a:defRPr/>
            </a:pPr>
            <a:r>
              <a:rPr lang="en-US" altLang="en-US" sz="1800" dirty="0">
                <a:latin typeface="Arial" panose="020B0604020202020204" pitchFamily="34" charset="0"/>
                <a:cs typeface="Arial" panose="020B0604020202020204" pitchFamily="34" charset="0"/>
                <a:hlinkClick r:id="rId3"/>
              </a:rPr>
              <a:t>http://laborrelations.siu.edu/labor-contracts/index.html</a:t>
            </a:r>
            <a:endParaRPr lang="en-US" altLang="en-US" sz="1800" dirty="0">
              <a:latin typeface="Arial" panose="020B0604020202020204" pitchFamily="34" charset="0"/>
              <a:cs typeface="Arial" panose="020B0604020202020204" pitchFamily="34" charset="0"/>
            </a:endParaRPr>
          </a:p>
          <a:p>
            <a:pPr eaLnBrk="1" hangingPunct="1">
              <a:defRPr/>
            </a:pPr>
            <a:r>
              <a:rPr lang="en-US" altLang="en-US" sz="2100" dirty="0">
                <a:latin typeface="Arial" panose="020B0604020202020204" pitchFamily="34" charset="0"/>
                <a:cs typeface="Arial" panose="020B0604020202020204" pitchFamily="34" charset="0"/>
              </a:rPr>
              <a:t>A/P</a:t>
            </a:r>
          </a:p>
          <a:p>
            <a:pPr lvl="1">
              <a:defRPr/>
            </a:pPr>
            <a:r>
              <a:rPr lang="en-US" altLang="en-US" sz="2000" dirty="0">
                <a:latin typeface="Arial" panose="020B0604020202020204" pitchFamily="34" charset="0"/>
                <a:cs typeface="Arial" panose="020B0604020202020204" pitchFamily="34" charset="0"/>
              </a:rPr>
              <a:t>Annual basis at the beginning of the year</a:t>
            </a:r>
          </a:p>
          <a:p>
            <a:pPr lvl="1">
              <a:defRPr/>
            </a:pPr>
            <a:r>
              <a:rPr lang="en-US" altLang="en-US" sz="2000" u="sng" dirty="0">
                <a:latin typeface="Arial" panose="020B0604020202020204" pitchFamily="34" charset="0"/>
                <a:cs typeface="Arial" panose="020B0604020202020204" pitchFamily="34" charset="0"/>
                <a:hlinkClick r:id="rId4"/>
              </a:rPr>
              <a:t>https://eforms.siu.edu/siuforms/info/ler0100.php</a:t>
            </a:r>
            <a:endParaRPr lang="en-US" altLang="en-US" sz="1900" dirty="0">
              <a:latin typeface="Arial" panose="020B0604020202020204" pitchFamily="34" charset="0"/>
              <a:cs typeface="Arial" panose="020B0604020202020204" pitchFamily="34" charset="0"/>
            </a:endParaRPr>
          </a:p>
          <a:p>
            <a:pPr eaLnBrk="1" hangingPunct="1">
              <a:defRPr/>
            </a:pPr>
            <a:r>
              <a:rPr lang="en-US" altLang="en-US" sz="2100" dirty="0">
                <a:latin typeface="Arial" panose="020B0604020202020204" pitchFamily="34" charset="0"/>
                <a:cs typeface="Arial" panose="020B0604020202020204" pitchFamily="34" charset="0"/>
              </a:rPr>
              <a:t>Civil Service</a:t>
            </a:r>
          </a:p>
          <a:p>
            <a:pPr lvl="1" eaLnBrk="1" hangingPunct="1">
              <a:defRPr/>
            </a:pPr>
            <a:r>
              <a:rPr lang="en-US" altLang="en-US" sz="1800" dirty="0">
                <a:latin typeface="Arial" panose="020B0604020202020204" pitchFamily="34" charset="0"/>
                <a:cs typeface="Arial" panose="020B0604020202020204" pitchFamily="34" charset="0"/>
              </a:rPr>
              <a:t>3-month, 6-month, (during probation) and annually</a:t>
            </a:r>
          </a:p>
          <a:p>
            <a:pPr lvl="1">
              <a:defRPr/>
            </a:pPr>
            <a:r>
              <a:rPr lang="en-US" altLang="en-US" sz="1800" u="sng" dirty="0">
                <a:latin typeface="Arial" panose="020B0604020202020204" pitchFamily="34" charset="0"/>
                <a:cs typeface="Arial" panose="020B0604020202020204" pitchFamily="34" charset="0"/>
                <a:hlinkClick r:id="rId4"/>
              </a:rPr>
              <a:t>https://eforms.siu.edu/siuforms/info/ler0100.php</a:t>
            </a:r>
            <a:endParaRPr lang="en-US" altLang="en-US" sz="18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2223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608704"/>
            <a:ext cx="8229600" cy="1143000"/>
          </a:xfrm>
        </p:spPr>
        <p:txBody>
          <a:bodyPr/>
          <a:lstStyle/>
          <a:p>
            <a:pPr eaLnBrk="1" hangingPunct="1"/>
            <a:r>
              <a:rPr lang="en-US" altLang="en-US" dirty="0">
                <a:latin typeface="Arial" panose="020B0604020202020204" pitchFamily="34" charset="0"/>
                <a:cs typeface="Arial" panose="020B0604020202020204" pitchFamily="34" charset="0"/>
              </a:rPr>
              <a:t>Grievance Procedure</a:t>
            </a:r>
          </a:p>
        </p:txBody>
      </p:sp>
      <p:sp>
        <p:nvSpPr>
          <p:cNvPr id="23555" name="Rectangle 3"/>
          <p:cNvSpPr>
            <a:spLocks noGrp="1" noChangeArrowheads="1"/>
          </p:cNvSpPr>
          <p:nvPr>
            <p:ph idx="1"/>
          </p:nvPr>
        </p:nvSpPr>
        <p:spPr/>
        <p:txBody>
          <a:bodyPr/>
          <a:lstStyle/>
          <a:p>
            <a:pPr eaLnBrk="1" hangingPunct="1">
              <a:defRPr/>
            </a:pPr>
            <a:r>
              <a:rPr lang="en-US" altLang="en-US" dirty="0">
                <a:latin typeface="Arial" panose="020B0604020202020204" pitchFamily="34" charset="0"/>
                <a:cs typeface="Arial" panose="020B0604020202020204" pitchFamily="34" charset="0"/>
              </a:rPr>
              <a:t>Refer to handbook on the Labor &amp; Employee Relations website</a:t>
            </a:r>
          </a:p>
          <a:p>
            <a:pPr lvl="1" eaLnBrk="1" hangingPunct="1">
              <a:defRPr/>
            </a:pPr>
            <a:r>
              <a:rPr lang="en-US" altLang="en-US" u="sng" dirty="0">
                <a:latin typeface="Arial" panose="020B0604020202020204" pitchFamily="34" charset="0"/>
                <a:cs typeface="Arial" panose="020B0604020202020204" pitchFamily="34" charset="0"/>
                <a:hlinkClick r:id="rId3"/>
              </a:rPr>
              <a:t>http://laborrelations.siu.edu/forms/index.php</a:t>
            </a:r>
            <a:endParaRPr lang="en-US" altLang="en-US" u="sng" dirty="0">
              <a:latin typeface="Arial" panose="020B0604020202020204" pitchFamily="34" charset="0"/>
              <a:cs typeface="Arial" panose="020B0604020202020204" pitchFamily="34" charset="0"/>
            </a:endParaRPr>
          </a:p>
          <a:p>
            <a:pPr marL="353615" lvl="1" indent="0" eaLnBrk="1" hangingPunct="1">
              <a:buNone/>
              <a:defRPr/>
            </a:pPr>
            <a:endParaRPr lang="en-US" altLang="en-US" dirty="0">
              <a:latin typeface="Arial" panose="020B0604020202020204" pitchFamily="34" charset="0"/>
              <a:cs typeface="Arial" panose="020B0604020202020204" pitchFamily="34" charset="0"/>
            </a:endParaRPr>
          </a:p>
          <a:p>
            <a:pPr eaLnBrk="1" hangingPunct="1">
              <a:defRPr/>
            </a:pPr>
            <a:r>
              <a:rPr lang="en-US" altLang="en-US" dirty="0">
                <a:latin typeface="Arial" panose="020B0604020202020204" pitchFamily="34" charset="0"/>
                <a:cs typeface="Arial" panose="020B0604020202020204" pitchFamily="34" charset="0"/>
              </a:rPr>
              <a:t>Negotiated Civil Service</a:t>
            </a:r>
          </a:p>
          <a:p>
            <a:pPr lvl="1" eaLnBrk="1" hangingPunct="1">
              <a:defRPr/>
            </a:pPr>
            <a:r>
              <a:rPr lang="en-US" altLang="en-US" dirty="0">
                <a:latin typeface="Arial" panose="020B0604020202020204" pitchFamily="34" charset="0"/>
                <a:cs typeface="Arial" panose="020B0604020202020204" pitchFamily="34" charset="0"/>
              </a:rPr>
              <a:t>Procedures may be different</a:t>
            </a:r>
          </a:p>
          <a:p>
            <a:pPr lvl="1" eaLnBrk="1" hangingPunct="1">
              <a:defRPr/>
            </a:pPr>
            <a:r>
              <a:rPr lang="en-US" altLang="en-US" dirty="0">
                <a:latin typeface="Arial" panose="020B0604020202020204" pitchFamily="34" charset="0"/>
                <a:cs typeface="Arial" panose="020B0604020202020204" pitchFamily="34" charset="0"/>
              </a:rPr>
              <a:t>Review bargaining agreement</a:t>
            </a:r>
          </a:p>
          <a:p>
            <a:pPr lvl="1">
              <a:defRPr/>
            </a:pPr>
            <a:r>
              <a:rPr lang="en-US" altLang="en-US" dirty="0">
                <a:latin typeface="Arial" panose="020B0604020202020204" pitchFamily="34" charset="0"/>
                <a:cs typeface="Arial" panose="020B0604020202020204" pitchFamily="34" charset="0"/>
                <a:hlinkClick r:id="rId4"/>
              </a:rPr>
              <a:t>https://laborrelations.siu.edu/labor-contracts/</a:t>
            </a:r>
            <a:r>
              <a:rPr lang="en-US" altLang="en-US" dirty="0">
                <a:latin typeface="Arial" panose="020B0604020202020204" pitchFamily="34" charset="0"/>
                <a:cs typeface="Arial" panose="020B0604020202020204" pitchFamily="34" charset="0"/>
              </a:rPr>
              <a:t> </a:t>
            </a:r>
          </a:p>
          <a:p>
            <a:pPr lvl="1" eaLnBrk="1" hangingPunct="1">
              <a:defRPr/>
            </a:pPr>
            <a:endParaRPr lang="en-US" altLang="en-US" dirty="0"/>
          </a:p>
        </p:txBody>
      </p:sp>
    </p:spTree>
    <p:extLst>
      <p:ext uri="{BB962C8B-B14F-4D97-AF65-F5344CB8AC3E}">
        <p14:creationId xmlns:p14="http://schemas.microsoft.com/office/powerpoint/2010/main" val="3774610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597946"/>
            <a:ext cx="8229600" cy="1143000"/>
          </a:xfrm>
        </p:spPr>
        <p:txBody>
          <a:bodyPr/>
          <a:lstStyle/>
          <a:p>
            <a:pPr eaLnBrk="1" hangingPunct="1"/>
            <a:r>
              <a:rPr lang="en-US" altLang="en-US" dirty="0">
                <a:latin typeface="Arial" panose="020B0604020202020204" pitchFamily="34" charset="0"/>
                <a:cs typeface="Arial" panose="020B0604020202020204" pitchFamily="34" charset="0"/>
              </a:rPr>
              <a:t>Disciplinary Action</a:t>
            </a:r>
          </a:p>
        </p:txBody>
      </p:sp>
      <p:sp>
        <p:nvSpPr>
          <p:cNvPr id="25603" name="Rectangle 3"/>
          <p:cNvSpPr>
            <a:spLocks noGrp="1" noChangeArrowheads="1"/>
          </p:cNvSpPr>
          <p:nvPr>
            <p:ph idx="1"/>
          </p:nvPr>
        </p:nvSpPr>
        <p:spPr/>
        <p:txBody>
          <a:bodyPr>
            <a:normAutofit/>
          </a:bodyPr>
          <a:lstStyle/>
          <a:p>
            <a:pPr marL="0" indent="0">
              <a:buNone/>
            </a:pPr>
            <a:r>
              <a:rPr lang="en-US" altLang="en-US" sz="2700" dirty="0">
                <a:latin typeface="Arial" panose="020B0604020202020204" pitchFamily="34" charset="0"/>
                <a:cs typeface="Arial" panose="020B0604020202020204" pitchFamily="34" charset="0"/>
              </a:rPr>
              <a:t>    Faculty &amp; A/P</a:t>
            </a:r>
          </a:p>
          <a:p>
            <a:pPr lvl="1"/>
            <a:r>
              <a:rPr lang="en-US" altLang="en-US" sz="2400" dirty="0">
                <a:latin typeface="Arial" panose="020B0604020202020204" pitchFamily="34" charset="0"/>
                <a:cs typeface="Arial" panose="020B0604020202020204" pitchFamily="34" charset="0"/>
                <a:hlinkClick r:id="rId3"/>
              </a:rPr>
              <a:t>Policy link</a:t>
            </a:r>
            <a:endParaRPr lang="en-US" altLang="en-US" sz="2400" dirty="0">
              <a:latin typeface="Arial" panose="020B0604020202020204" pitchFamily="34" charset="0"/>
              <a:cs typeface="Arial" panose="020B0604020202020204" pitchFamily="34" charset="0"/>
            </a:endParaRPr>
          </a:p>
          <a:p>
            <a:pPr marL="324000" lvl="1" indent="0">
              <a:buNone/>
            </a:pPr>
            <a:r>
              <a:rPr lang="en-US" altLang="en-US" sz="2700" dirty="0">
                <a:latin typeface="Arial" panose="020B0604020202020204" pitchFamily="34" charset="0"/>
                <a:cs typeface="Arial" panose="020B0604020202020204" pitchFamily="34" charset="0"/>
              </a:rPr>
              <a:t>Civil Service</a:t>
            </a:r>
          </a:p>
          <a:p>
            <a:pPr lvl="1" eaLnBrk="1" hangingPunct="1"/>
            <a:r>
              <a:rPr lang="en-US" altLang="en-US" sz="2400" dirty="0">
                <a:latin typeface="Arial" panose="020B0604020202020204" pitchFamily="34" charset="0"/>
                <a:cs typeface="Arial" panose="020B0604020202020204" pitchFamily="34" charset="0"/>
              </a:rPr>
              <a:t>All employees, including probationary employees, are to exhibit appropriate work-related behavior while on University property and/or time.</a:t>
            </a:r>
          </a:p>
          <a:p>
            <a:pPr lvl="1"/>
            <a:r>
              <a:rPr lang="en-US" altLang="en-US" sz="2400" dirty="0">
                <a:latin typeface="Arial" panose="020B0604020202020204" pitchFamily="34" charset="0"/>
                <a:cs typeface="Arial" panose="020B0604020202020204" pitchFamily="34" charset="0"/>
                <a:hlinkClick r:id="rId4"/>
              </a:rPr>
              <a:t>Policy link</a:t>
            </a:r>
            <a:endParaRPr lang="en-US"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6808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Holidays</a:t>
            </a:r>
          </a:p>
        </p:txBody>
      </p:sp>
      <p:sp>
        <p:nvSpPr>
          <p:cNvPr id="27651" name="Rectangle 3"/>
          <p:cNvSpPr>
            <a:spLocks noGrp="1" noChangeArrowheads="1"/>
          </p:cNvSpPr>
          <p:nvPr>
            <p:ph idx="1"/>
          </p:nvPr>
        </p:nvSpPr>
        <p:spPr>
          <a:xfrm>
            <a:off x="581192" y="2228003"/>
            <a:ext cx="7989752" cy="4172797"/>
          </a:xfrm>
        </p:spPr>
        <p:txBody>
          <a:bodyPr>
            <a:normAutofit/>
          </a:bodyPr>
          <a:lstStyle/>
          <a:p>
            <a:pPr eaLnBrk="1" hangingPunct="1"/>
            <a:r>
              <a:rPr lang="en-US" altLang="en-US" sz="2800" dirty="0">
                <a:latin typeface="Arial" panose="020B0604020202020204" pitchFamily="34" charset="0"/>
                <a:cs typeface="Arial" panose="020B0604020202020204" pitchFamily="34" charset="0"/>
              </a:rPr>
              <a:t>15 paid holidays each year</a:t>
            </a:r>
          </a:p>
          <a:p>
            <a:pPr lvl="1" eaLnBrk="1" hangingPunct="1"/>
            <a:r>
              <a:rPr lang="en-US" altLang="en-US" sz="2400" dirty="0">
                <a:latin typeface="Arial" panose="020B0604020202020204" pitchFamily="34" charset="0"/>
                <a:cs typeface="Arial" panose="020B0604020202020204" pitchFamily="34" charset="0"/>
              </a:rPr>
              <a:t>The holidays will be designated by the Chancellor for publication. </a:t>
            </a:r>
          </a:p>
          <a:p>
            <a:r>
              <a:rPr lang="en-US" altLang="en-US" sz="2400" dirty="0">
                <a:latin typeface="Arial" panose="020B0604020202020204" pitchFamily="34" charset="0"/>
                <a:cs typeface="Arial" panose="020B0604020202020204" pitchFamily="34" charset="0"/>
                <a:hlinkClick r:id="rId3"/>
              </a:rPr>
              <a:t>https://hr.siu.edu/faculty-staff/</a:t>
            </a:r>
            <a:r>
              <a:rPr lang="en-US" altLang="en-US" sz="2400" dirty="0">
                <a:latin typeface="Arial" panose="020B0604020202020204" pitchFamily="34" charset="0"/>
                <a:cs typeface="Arial" panose="020B0604020202020204" pitchFamily="34" charset="0"/>
              </a:rPr>
              <a:t> to view the most recent holiday schedule	</a:t>
            </a:r>
          </a:p>
          <a:p>
            <a:pPr eaLnBrk="1" hangingPunct="1">
              <a:buFont typeface="Wingdings" panose="05000000000000000000" pitchFamily="2" charset="2"/>
              <a:buNone/>
            </a:pPr>
            <a:endParaRPr lang="en-US" altLang="en-US" sz="2700" dirty="0"/>
          </a:p>
          <a:p>
            <a:pPr eaLnBrk="1" hangingPunct="1">
              <a:buFont typeface="Wingdings" panose="05000000000000000000" pitchFamily="2" charset="2"/>
              <a:buNone/>
            </a:pPr>
            <a:endParaRPr lang="en-US" altLang="en-US" sz="2700" dirty="0"/>
          </a:p>
        </p:txBody>
      </p:sp>
    </p:spTree>
    <p:extLst>
      <p:ext uri="{BB962C8B-B14F-4D97-AF65-F5344CB8AC3E}">
        <p14:creationId xmlns:p14="http://schemas.microsoft.com/office/powerpoint/2010/main" val="1683036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608704"/>
            <a:ext cx="8229600" cy="1143000"/>
          </a:xfrm>
        </p:spPr>
        <p:txBody>
          <a:bodyPr/>
          <a:lstStyle/>
          <a:p>
            <a:pPr eaLnBrk="1" hangingPunct="1"/>
            <a:r>
              <a:rPr lang="en-US" altLang="en-US" dirty="0">
                <a:latin typeface="Arial" panose="020B0604020202020204" pitchFamily="34" charset="0"/>
                <a:cs typeface="Arial" panose="020B0604020202020204" pitchFamily="34" charset="0"/>
              </a:rPr>
              <a:t>Employee Assistance Program	</a:t>
            </a:r>
          </a:p>
        </p:txBody>
      </p:sp>
      <p:sp>
        <p:nvSpPr>
          <p:cNvPr id="29699" name="Rectangle 3"/>
          <p:cNvSpPr>
            <a:spLocks noGrp="1" noChangeArrowheads="1"/>
          </p:cNvSpPr>
          <p:nvPr>
            <p:ph idx="1"/>
          </p:nvPr>
        </p:nvSpPr>
        <p:spPr/>
        <p:txBody>
          <a:bodyPr>
            <a:normAutofit lnSpcReduction="10000"/>
          </a:bodyPr>
          <a:lstStyle/>
          <a:p>
            <a:pPr eaLnBrk="1" hangingPunct="1"/>
            <a:r>
              <a:rPr lang="en-US" altLang="en-US" sz="2100" dirty="0">
                <a:latin typeface="Arial" panose="020B0604020202020204" pitchFamily="34" charset="0"/>
                <a:cs typeface="Arial" panose="020B0604020202020204" pitchFamily="34" charset="0"/>
              </a:rPr>
              <a:t>Assistance for:</a:t>
            </a:r>
          </a:p>
          <a:p>
            <a:pPr lvl="1" eaLnBrk="1" hangingPunct="1"/>
            <a:r>
              <a:rPr lang="en-US" altLang="en-US" sz="1800" dirty="0">
                <a:latin typeface="Arial" panose="020B0604020202020204" pitchFamily="34" charset="0"/>
                <a:cs typeface="Arial" panose="020B0604020202020204" pitchFamily="34" charset="0"/>
              </a:rPr>
              <a:t>Alcohol/drug related abuse</a:t>
            </a:r>
          </a:p>
          <a:p>
            <a:pPr lvl="1" eaLnBrk="1" hangingPunct="1"/>
            <a:r>
              <a:rPr lang="en-US" altLang="en-US" sz="1800" dirty="0">
                <a:latin typeface="Arial" panose="020B0604020202020204" pitchFamily="34" charset="0"/>
                <a:cs typeface="Arial" panose="020B0604020202020204" pitchFamily="34" charset="0"/>
              </a:rPr>
              <a:t>Family/marital or work problems</a:t>
            </a:r>
          </a:p>
          <a:p>
            <a:pPr lvl="1" eaLnBrk="1" hangingPunct="1"/>
            <a:r>
              <a:rPr lang="en-US" altLang="en-US" sz="1800" dirty="0">
                <a:latin typeface="Arial" panose="020B0604020202020204" pitchFamily="34" charset="0"/>
                <a:cs typeface="Arial" panose="020B0604020202020204" pitchFamily="34" charset="0"/>
              </a:rPr>
              <a:t>Depression</a:t>
            </a:r>
          </a:p>
          <a:p>
            <a:pPr lvl="1" eaLnBrk="1" hangingPunct="1"/>
            <a:r>
              <a:rPr lang="en-US" altLang="en-US" sz="1800" dirty="0">
                <a:latin typeface="Arial" panose="020B0604020202020204" pitchFamily="34" charset="0"/>
                <a:cs typeface="Arial" panose="020B0604020202020204" pitchFamily="34" charset="0"/>
              </a:rPr>
              <a:t>Childcare</a:t>
            </a:r>
          </a:p>
          <a:p>
            <a:pPr eaLnBrk="1" hangingPunct="1"/>
            <a:r>
              <a:rPr lang="en-US" altLang="en-US" sz="2100" dirty="0">
                <a:latin typeface="Arial" panose="020B0604020202020204" pitchFamily="34" charset="0"/>
                <a:cs typeface="Arial" panose="020B0604020202020204" pitchFamily="34" charset="0"/>
              </a:rPr>
              <a:t>Magellan Behavioral Health</a:t>
            </a:r>
          </a:p>
          <a:p>
            <a:pPr lvl="1" eaLnBrk="1" hangingPunct="1">
              <a:buFont typeface="Wingdings" panose="05000000000000000000" pitchFamily="2" charset="2"/>
              <a:buNone/>
            </a:pPr>
            <a:r>
              <a:rPr lang="en-US" altLang="en-US" sz="1800" dirty="0">
                <a:latin typeface="Arial" panose="020B0604020202020204" pitchFamily="34" charset="0"/>
                <a:cs typeface="Arial" panose="020B0604020202020204" pitchFamily="34" charset="0"/>
              </a:rPr>
              <a:t>(Administrator for the program)</a:t>
            </a:r>
          </a:p>
          <a:p>
            <a:pPr eaLnBrk="1" hangingPunct="1"/>
            <a:r>
              <a:rPr lang="en-US" altLang="en-US" sz="2100" dirty="0">
                <a:latin typeface="Arial" panose="020B0604020202020204" pitchFamily="34" charset="0"/>
                <a:cs typeface="Arial" panose="020B0604020202020204" pitchFamily="34" charset="0"/>
              </a:rPr>
              <a:t>Check your insurance for coverage</a:t>
            </a:r>
          </a:p>
          <a:p>
            <a:pPr eaLnBrk="1" hangingPunct="1"/>
            <a:r>
              <a:rPr lang="en-US" altLang="en-US" sz="2100" dirty="0">
                <a:latin typeface="Arial" panose="020B0604020202020204" pitchFamily="34" charset="0"/>
                <a:cs typeface="Arial" panose="020B0604020202020204" pitchFamily="34" charset="0"/>
              </a:rPr>
              <a:t>Contact Human Resources at 618-453-6668</a:t>
            </a:r>
          </a:p>
        </p:txBody>
      </p:sp>
    </p:spTree>
    <p:extLst>
      <p:ext uri="{BB962C8B-B14F-4D97-AF65-F5344CB8AC3E}">
        <p14:creationId xmlns:p14="http://schemas.microsoft.com/office/powerpoint/2010/main" val="2980228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587188"/>
            <a:ext cx="8229600" cy="1143000"/>
          </a:xfrm>
        </p:spPr>
        <p:txBody>
          <a:bodyPr/>
          <a:lstStyle/>
          <a:p>
            <a:pPr eaLnBrk="1" hangingPunct="1"/>
            <a:r>
              <a:rPr lang="en-US" altLang="en-US" dirty="0">
                <a:latin typeface="Arial" panose="020B0604020202020204" pitchFamily="34" charset="0"/>
                <a:cs typeface="Arial" panose="020B0604020202020204" pitchFamily="34" charset="0"/>
              </a:rPr>
              <a:t>Constituency Groups</a:t>
            </a:r>
          </a:p>
        </p:txBody>
      </p:sp>
      <p:sp>
        <p:nvSpPr>
          <p:cNvPr id="31747" name="Rectangle 3"/>
          <p:cNvSpPr>
            <a:spLocks noGrp="1" noChangeArrowheads="1"/>
          </p:cNvSpPr>
          <p:nvPr>
            <p:ph idx="1"/>
          </p:nvPr>
        </p:nvSpPr>
        <p:spPr/>
        <p:txBody>
          <a:bodyPr>
            <a:normAutofit fontScale="92500" lnSpcReduction="20000"/>
          </a:bodyPr>
          <a:lstStyle/>
          <a:p>
            <a:pPr eaLnBrk="1" hangingPunct="1"/>
            <a:r>
              <a:rPr lang="en-US" altLang="en-US" sz="2800" dirty="0">
                <a:latin typeface="Arial" panose="020B0604020202020204" pitchFamily="34" charset="0"/>
                <a:cs typeface="Arial" panose="020B0604020202020204" pitchFamily="34" charset="0"/>
              </a:rPr>
              <a:t>You may receive emails periodically from your constituency group</a:t>
            </a:r>
          </a:p>
          <a:p>
            <a:pPr eaLnBrk="1" hangingPunct="1"/>
            <a:r>
              <a:rPr lang="en-US" altLang="en-US" sz="2800" dirty="0">
                <a:latin typeface="Arial" panose="020B0604020202020204" pitchFamily="34" charset="0"/>
                <a:cs typeface="Arial" panose="020B0604020202020204" pitchFamily="34" charset="0"/>
              </a:rPr>
              <a:t>Civil Service Council</a:t>
            </a:r>
          </a:p>
          <a:p>
            <a:pPr lvl="1" eaLnBrk="1" hangingPunct="1"/>
            <a:r>
              <a:rPr lang="en-US" altLang="en-US" sz="2500" dirty="0">
                <a:latin typeface="Arial" panose="020B0604020202020204" pitchFamily="34" charset="0"/>
                <a:cs typeface="Arial" panose="020B0604020202020204" pitchFamily="34" charset="0"/>
                <a:hlinkClick r:id="rId3"/>
              </a:rPr>
              <a:t>https://cscouncil.siu.edu/</a:t>
            </a:r>
            <a:endParaRPr lang="en-US" altLang="en-US" sz="2800" dirty="0">
              <a:latin typeface="Arial" panose="020B0604020202020204" pitchFamily="34" charset="0"/>
              <a:cs typeface="Arial" panose="020B0604020202020204" pitchFamily="34" charset="0"/>
            </a:endParaRPr>
          </a:p>
          <a:p>
            <a:pPr eaLnBrk="1" hangingPunct="1"/>
            <a:r>
              <a:rPr lang="en-US" altLang="en-US" sz="2800" dirty="0">
                <a:latin typeface="Arial" panose="020B0604020202020204" pitchFamily="34" charset="0"/>
                <a:cs typeface="Arial" panose="020B0604020202020204" pitchFamily="34" charset="0"/>
              </a:rPr>
              <a:t>Administrative/Professional Staff Council</a:t>
            </a:r>
          </a:p>
          <a:p>
            <a:pPr lvl="1" eaLnBrk="1" hangingPunct="1"/>
            <a:r>
              <a:rPr lang="en-US" altLang="en-US" sz="2500" dirty="0">
                <a:latin typeface="Arial" panose="020B0604020202020204" pitchFamily="34" charset="0"/>
                <a:cs typeface="Arial" panose="020B0604020202020204" pitchFamily="34" charset="0"/>
                <a:hlinkClick r:id="rId4"/>
              </a:rPr>
              <a:t>https://apstaff.siu.edu/</a:t>
            </a:r>
            <a:endParaRPr lang="en-US" altLang="en-US" sz="2800" dirty="0">
              <a:latin typeface="Arial" panose="020B0604020202020204" pitchFamily="34" charset="0"/>
              <a:cs typeface="Arial" panose="020B0604020202020204" pitchFamily="34" charset="0"/>
            </a:endParaRPr>
          </a:p>
          <a:p>
            <a:pPr eaLnBrk="1" hangingPunct="1"/>
            <a:r>
              <a:rPr lang="en-US" altLang="en-US" sz="2800" dirty="0">
                <a:latin typeface="Arial" panose="020B0604020202020204" pitchFamily="34" charset="0"/>
                <a:cs typeface="Arial" panose="020B0604020202020204" pitchFamily="34" charset="0"/>
              </a:rPr>
              <a:t>Faculty Senate</a:t>
            </a:r>
          </a:p>
          <a:p>
            <a:pPr lvl="1" eaLnBrk="1" hangingPunct="1"/>
            <a:r>
              <a:rPr lang="en-US" altLang="en-US" sz="2500" dirty="0">
                <a:latin typeface="Arial" panose="020B0604020202020204" pitchFamily="34" charset="0"/>
                <a:cs typeface="Arial" panose="020B0604020202020204" pitchFamily="34" charset="0"/>
                <a:hlinkClick r:id="rId5"/>
              </a:rPr>
              <a:t>https://facultysenate.siu.edu/</a:t>
            </a:r>
            <a:endParaRPr lang="en-US" altLang="en-US"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9968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Emergency University Closure</a:t>
            </a:r>
          </a:p>
        </p:txBody>
      </p:sp>
      <p:sp>
        <p:nvSpPr>
          <p:cNvPr id="33795" name="Rectangle 3"/>
          <p:cNvSpPr>
            <a:spLocks noGrp="1" noChangeArrowheads="1"/>
          </p:cNvSpPr>
          <p:nvPr>
            <p:ph idx="1"/>
          </p:nvPr>
        </p:nvSpPr>
        <p:spPr/>
        <p:txBody>
          <a:bodyPr/>
          <a:lstStyle/>
          <a:p>
            <a:pPr eaLnBrk="1" hangingPunct="1"/>
            <a:r>
              <a:rPr lang="en-US" altLang="en-US" dirty="0">
                <a:latin typeface="Arial" panose="020B0604020202020204" pitchFamily="34" charset="0"/>
                <a:cs typeface="Arial" panose="020B0604020202020204" pitchFamily="34" charset="0"/>
              </a:rPr>
              <a:t>Chancellor or authorized individual</a:t>
            </a:r>
          </a:p>
          <a:p>
            <a:pPr lvl="1" eaLnBrk="1" hangingPunct="1"/>
            <a:r>
              <a:rPr lang="en-US" altLang="en-US" dirty="0">
                <a:latin typeface="Arial" panose="020B0604020202020204" pitchFamily="34" charset="0"/>
                <a:cs typeface="Arial" panose="020B0604020202020204" pitchFamily="34" charset="0"/>
              </a:rPr>
              <a:t>Natural emergency</a:t>
            </a:r>
          </a:p>
          <a:p>
            <a:pPr lvl="1" eaLnBrk="1" hangingPunct="1"/>
            <a:r>
              <a:rPr lang="en-US" altLang="en-US" dirty="0">
                <a:latin typeface="Arial" panose="020B0604020202020204" pitchFamily="34" charset="0"/>
                <a:cs typeface="Arial" panose="020B0604020202020204" pitchFamily="34" charset="0"/>
              </a:rPr>
              <a:t>In support of national or state policy</a:t>
            </a:r>
          </a:p>
          <a:p>
            <a:pPr lvl="1" eaLnBrk="1" hangingPunct="1"/>
            <a:r>
              <a:rPr lang="en-US" altLang="en-US" dirty="0">
                <a:latin typeface="Arial" panose="020B0604020202020204" pitchFamily="34" charset="0"/>
                <a:cs typeface="Arial" panose="020B0604020202020204" pitchFamily="34" charset="0"/>
              </a:rPr>
              <a:t>For reasons of health &amp; safety</a:t>
            </a:r>
          </a:p>
          <a:p>
            <a:pPr lvl="1"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Decision to close will be communicated through area radio stations, television, email, social media, text messages</a:t>
            </a:r>
          </a:p>
          <a:p>
            <a:pPr eaLnBrk="1" hangingPunct="1"/>
            <a:r>
              <a:rPr lang="en-US" altLang="en-US" dirty="0">
                <a:latin typeface="Arial" panose="020B0604020202020204" pitchFamily="34" charset="0"/>
                <a:cs typeface="Arial" panose="020B0604020202020204" pitchFamily="34" charset="0"/>
              </a:rPr>
              <a:t>If you’ve entered your cell phone number in the cell phone field of HRSS you will be automatically signed up for text alerts</a:t>
            </a:r>
          </a:p>
        </p:txBody>
      </p:sp>
    </p:spTree>
    <p:extLst>
      <p:ext uri="{BB962C8B-B14F-4D97-AF65-F5344CB8AC3E}">
        <p14:creationId xmlns:p14="http://schemas.microsoft.com/office/powerpoint/2010/main" val="3566753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Conflict of Interest</a:t>
            </a:r>
          </a:p>
        </p:txBody>
      </p:sp>
      <p:sp>
        <p:nvSpPr>
          <p:cNvPr id="35843" name="Rectangle 3"/>
          <p:cNvSpPr>
            <a:spLocks noGrp="1" noChangeArrowheads="1"/>
          </p:cNvSpPr>
          <p:nvPr>
            <p:ph idx="1"/>
          </p:nvPr>
        </p:nvSpPr>
        <p:spPr>
          <a:xfrm>
            <a:off x="581192" y="1448555"/>
            <a:ext cx="7989752" cy="4410244"/>
          </a:xfrm>
        </p:spPr>
        <p:txBody>
          <a:bodyPr/>
          <a:lstStyle/>
          <a:p>
            <a:pPr marL="0" indent="0" eaLnBrk="1" hangingPunct="1">
              <a:buNone/>
            </a:pPr>
            <a:r>
              <a:rPr lang="en-US" altLang="en-US" sz="3000" dirty="0">
                <a:latin typeface="Arial" panose="020B0604020202020204" pitchFamily="34" charset="0"/>
                <a:cs typeface="Arial" panose="020B0604020202020204" pitchFamily="34" charset="0"/>
              </a:rPr>
              <a:t>Conflict of Interest Policy</a:t>
            </a:r>
          </a:p>
          <a:p>
            <a:pPr lvl="1"/>
            <a:r>
              <a:rPr lang="en-US" altLang="en-US" sz="2400" u="sng" dirty="0">
                <a:latin typeface="Arial" panose="020B0604020202020204" pitchFamily="34" charset="0"/>
                <a:cs typeface="Arial" panose="020B0604020202020204" pitchFamily="34" charset="0"/>
                <a:hlinkClick r:id="rId3"/>
              </a:rPr>
              <a:t>https://policies.siu.edu/personnel-policies/chapter4/ch4-all/conflict-interest-commitment.php</a:t>
            </a:r>
            <a:endParaRPr lang="en-US" altLang="en-US" sz="24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00332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Policies</a:t>
            </a:r>
          </a:p>
        </p:txBody>
      </p:sp>
      <p:sp>
        <p:nvSpPr>
          <p:cNvPr id="37891" name="Rectangle 3"/>
          <p:cNvSpPr>
            <a:spLocks noGrp="1" noChangeArrowheads="1"/>
          </p:cNvSpPr>
          <p:nvPr>
            <p:ph idx="1"/>
          </p:nvPr>
        </p:nvSpPr>
        <p:spPr>
          <a:xfrm>
            <a:off x="581192" y="2228003"/>
            <a:ext cx="8439518" cy="5261858"/>
          </a:xfrm>
        </p:spPr>
        <p:txBody>
          <a:bodyPr>
            <a:normAutofit/>
          </a:bodyPr>
          <a:lstStyle/>
          <a:p>
            <a:pPr marL="0" indent="0">
              <a:lnSpc>
                <a:spcPct val="80000"/>
              </a:lnSpc>
              <a:buNone/>
            </a:pPr>
            <a:r>
              <a:rPr lang="en-US" altLang="en-US" sz="2800" dirty="0">
                <a:latin typeface="Arial" panose="020B0604020202020204" pitchFamily="34" charset="0"/>
                <a:cs typeface="Arial" panose="020B0604020202020204" pitchFamily="34" charset="0"/>
              </a:rPr>
              <a:t>All policies can be found at </a:t>
            </a:r>
            <a:r>
              <a:rPr lang="en-US" altLang="en-US" sz="2800" dirty="0">
                <a:latin typeface="Arial" panose="020B0604020202020204" pitchFamily="34" charset="0"/>
                <a:cs typeface="Arial" panose="020B0604020202020204" pitchFamily="34" charset="0"/>
                <a:hlinkClick r:id="rId3"/>
              </a:rPr>
              <a:t>https://policies.siu.edu/</a:t>
            </a:r>
            <a:endParaRPr lang="en-US" altLang="en-US" sz="2800" dirty="0">
              <a:latin typeface="Arial" panose="020B0604020202020204" pitchFamily="34" charset="0"/>
              <a:cs typeface="Arial" panose="020B0604020202020204" pitchFamily="34" charset="0"/>
            </a:endParaRPr>
          </a:p>
          <a:p>
            <a:pPr>
              <a:lnSpc>
                <a:spcPct val="80000"/>
              </a:lnSpc>
            </a:pPr>
            <a:r>
              <a:rPr lang="en-US" altLang="en-US" sz="2400" dirty="0">
                <a:latin typeface="Arial" panose="020B0604020202020204" pitchFamily="34" charset="0"/>
                <a:cs typeface="Arial" panose="020B0604020202020204" pitchFamily="34" charset="0"/>
              </a:rPr>
              <a:t>Equal Opportunity Employer</a:t>
            </a:r>
          </a:p>
          <a:p>
            <a:pPr>
              <a:lnSpc>
                <a:spcPct val="80000"/>
              </a:lnSpc>
            </a:pPr>
            <a:r>
              <a:rPr lang="en-US" altLang="en-US" sz="2400" dirty="0">
                <a:latin typeface="Arial" panose="020B0604020202020204" pitchFamily="34" charset="0"/>
                <a:cs typeface="Arial" panose="020B0604020202020204" pitchFamily="34" charset="0"/>
              </a:rPr>
              <a:t>Drug &amp; Alcohol Policy</a:t>
            </a:r>
          </a:p>
          <a:p>
            <a:pPr>
              <a:lnSpc>
                <a:spcPct val="80000"/>
              </a:lnSpc>
            </a:pPr>
            <a:r>
              <a:rPr lang="en-US" altLang="en-US" sz="2400" dirty="0">
                <a:latin typeface="Arial" panose="020B0604020202020204" pitchFamily="34" charset="0"/>
                <a:cs typeface="Arial" panose="020B0604020202020204" pitchFamily="34" charset="0"/>
              </a:rPr>
              <a:t>ADA Policy of 1990</a:t>
            </a:r>
          </a:p>
          <a:p>
            <a:pPr>
              <a:lnSpc>
                <a:spcPct val="80000"/>
              </a:lnSpc>
            </a:pPr>
            <a:r>
              <a:rPr lang="en-US" altLang="en-US" sz="2400" dirty="0">
                <a:latin typeface="Arial" panose="020B0604020202020204" pitchFamily="34" charset="0"/>
                <a:cs typeface="Arial" panose="020B0604020202020204" pitchFamily="34" charset="0"/>
              </a:rPr>
              <a:t>Smoke Free Campus</a:t>
            </a:r>
          </a:p>
          <a:p>
            <a:pPr>
              <a:lnSpc>
                <a:spcPct val="80000"/>
              </a:lnSpc>
            </a:pPr>
            <a:r>
              <a:rPr lang="en-US" altLang="en-US" sz="2400" dirty="0">
                <a:latin typeface="Arial" panose="020B0604020202020204" pitchFamily="34" charset="0"/>
                <a:cs typeface="Arial" panose="020B0604020202020204" pitchFamily="34" charset="0"/>
              </a:rPr>
              <a:t>Sexual Harassment Policy</a:t>
            </a:r>
          </a:p>
          <a:p>
            <a:pPr>
              <a:lnSpc>
                <a:spcPct val="80000"/>
              </a:lnSpc>
            </a:pPr>
            <a:r>
              <a:rPr lang="en-US" altLang="en-US" sz="2400" dirty="0">
                <a:latin typeface="Arial" panose="020B0604020202020204" pitchFamily="34" charset="0"/>
                <a:cs typeface="Arial" panose="020B0604020202020204" pitchFamily="34" charset="0"/>
              </a:rPr>
              <a:t>Workplace Violence Policy</a:t>
            </a:r>
          </a:p>
          <a:p>
            <a:pPr>
              <a:lnSpc>
                <a:spcPct val="80000"/>
              </a:lnSpc>
            </a:pPr>
            <a:endParaRPr lang="en-US" altLang="en-US" sz="2800" dirty="0">
              <a:latin typeface="Arial" panose="020B0604020202020204" pitchFamily="34" charset="0"/>
              <a:cs typeface="Arial" panose="020B0604020202020204" pitchFamily="34" charset="0"/>
            </a:endParaRPr>
          </a:p>
          <a:p>
            <a:pPr>
              <a:lnSpc>
                <a:spcPct val="80000"/>
              </a:lnSpc>
            </a:pPr>
            <a:endParaRPr lang="en-US" altLang="en-US" sz="2800" dirty="0"/>
          </a:p>
          <a:p>
            <a:pPr>
              <a:lnSpc>
                <a:spcPct val="80000"/>
              </a:lnSpc>
            </a:pPr>
            <a:endParaRPr lang="en-US" altLang="en-US" sz="2800" u="sng" dirty="0"/>
          </a:p>
        </p:txBody>
      </p:sp>
    </p:spTree>
    <p:extLst>
      <p:ext uri="{BB962C8B-B14F-4D97-AF65-F5344CB8AC3E}">
        <p14:creationId xmlns:p14="http://schemas.microsoft.com/office/powerpoint/2010/main" val="3463780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Equal Opportunity Employer</a:t>
            </a:r>
          </a:p>
        </p:txBody>
      </p:sp>
      <p:sp>
        <p:nvSpPr>
          <p:cNvPr id="39939" name="Rectangle 3"/>
          <p:cNvSpPr>
            <a:spLocks noGrp="1" noChangeArrowheads="1"/>
          </p:cNvSpPr>
          <p:nvPr>
            <p:ph idx="1"/>
          </p:nvPr>
        </p:nvSpPr>
        <p:spPr>
          <a:xfrm>
            <a:off x="457200" y="1821243"/>
            <a:ext cx="8229600" cy="3836607"/>
          </a:xfrm>
        </p:spPr>
        <p:txBody>
          <a:bodyPr>
            <a:normAutofit/>
          </a:bodyPr>
          <a:lstStyle/>
          <a:p>
            <a:pPr marL="67866" indent="0">
              <a:buNone/>
            </a:pPr>
            <a:r>
              <a:rPr lang="en-US" b="1" dirty="0">
                <a:latin typeface="Arial" panose="020B0604020202020204" pitchFamily="34" charset="0"/>
                <a:cs typeface="Arial" panose="020B0604020202020204" pitchFamily="34" charset="0"/>
              </a:rPr>
              <a:t>Southern Illinois University is an equal opportunity employer and will not discriminate against any person or group of persons based on race, color, national origin, ancestry, religion, sex, sexual orientation including gender identity, marital status, age, physical or mental disability, military status, unfavorable discharge from military service, or veteran's status is specifically prohibited in the Southern Illinois University community.</a:t>
            </a:r>
          </a:p>
        </p:txBody>
      </p:sp>
    </p:spTree>
    <p:extLst>
      <p:ext uri="{BB962C8B-B14F-4D97-AF65-F5344CB8AC3E}">
        <p14:creationId xmlns:p14="http://schemas.microsoft.com/office/powerpoint/2010/main" val="1816677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Drug &amp; Alcohol Policy</a:t>
            </a:r>
          </a:p>
        </p:txBody>
      </p:sp>
      <p:sp>
        <p:nvSpPr>
          <p:cNvPr id="41987" name="Rectangle 3"/>
          <p:cNvSpPr>
            <a:spLocks noGrp="1" noChangeArrowheads="1"/>
          </p:cNvSpPr>
          <p:nvPr>
            <p:ph idx="1"/>
          </p:nvPr>
        </p:nvSpPr>
        <p:spPr/>
        <p:txBody>
          <a:bodyPr>
            <a:normAutofit/>
          </a:bodyPr>
          <a:lstStyle/>
          <a:p>
            <a:r>
              <a:rPr lang="en-US" dirty="0">
                <a:latin typeface="Arial" panose="020B0604020202020204" pitchFamily="34" charset="0"/>
                <a:cs typeface="Arial" panose="020B0604020202020204" pitchFamily="34" charset="0"/>
              </a:rPr>
              <a:t>Faculty, staff, and students must adhere to a code of conduct that recognizes that the unlawful manufacture, sale, delivery, unauthorized possession, or use of any illicit drug is prohibited on property owned or controlled by the SIU Board of Trustees or as part of any university activity.</a:t>
            </a:r>
            <a:endParaRPr lang="en-US" altLang="en-US" sz="2700" dirty="0">
              <a:latin typeface="Arial" panose="020B0604020202020204" pitchFamily="34" charset="0"/>
              <a:cs typeface="Arial" panose="020B0604020202020204" pitchFamily="34" charset="0"/>
            </a:endParaRPr>
          </a:p>
          <a:p>
            <a:pPr eaLnBrk="1" hangingPunct="1"/>
            <a:r>
              <a:rPr lang="en-US" altLang="en-US" sz="2000" dirty="0">
                <a:latin typeface="Arial" panose="020B0604020202020204" pitchFamily="34" charset="0"/>
                <a:cs typeface="Arial" panose="020B0604020202020204" pitchFamily="34" charset="0"/>
              </a:rPr>
              <a:t>Alcohol may not be used as part of ANY University activity, UNLESS the use is authorized.</a:t>
            </a:r>
          </a:p>
          <a:p>
            <a:pPr eaLnBrk="1" hangingPunct="1"/>
            <a:endParaRPr lang="en-US" altLang="en-US" sz="2000" dirty="0">
              <a:latin typeface="Arial" panose="020B0604020202020204" pitchFamily="34" charset="0"/>
              <a:cs typeface="Arial" panose="020B0604020202020204" pitchFamily="34" charset="0"/>
            </a:endParaRPr>
          </a:p>
          <a:p>
            <a:pPr marL="0" indent="0">
              <a:buNone/>
            </a:pPr>
            <a:r>
              <a:rPr lang="en-US" altLang="en-US" dirty="0">
                <a:latin typeface="Arial" panose="020B0604020202020204" pitchFamily="34" charset="0"/>
                <a:cs typeface="Arial" panose="020B0604020202020204" pitchFamily="34" charset="0"/>
              </a:rPr>
              <a:t>Policy: </a:t>
            </a:r>
            <a:r>
              <a:rPr lang="en-US" altLang="en-US" dirty="0">
                <a:latin typeface="Arial" panose="020B0604020202020204" pitchFamily="34" charset="0"/>
                <a:cs typeface="Arial" panose="020B0604020202020204" pitchFamily="34" charset="0"/>
                <a:hlinkClick r:id="rId3"/>
              </a:rPr>
              <a:t>Standards of Conduct</a:t>
            </a:r>
            <a:endParaRPr lang="en-US" altLang="en-US" dirty="0">
              <a:latin typeface="Arial" panose="020B0604020202020204" pitchFamily="34" charset="0"/>
              <a:cs typeface="Arial" panose="020B0604020202020204" pitchFamily="34" charset="0"/>
            </a:endParaRPr>
          </a:p>
          <a:p>
            <a:pPr marL="0" indent="0">
              <a:buNone/>
            </a:pP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7398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z="3000" dirty="0">
                <a:latin typeface="Arial" panose="020B0604020202020204" pitchFamily="34" charset="0"/>
                <a:cs typeface="Arial" panose="020B0604020202020204" pitchFamily="34" charset="0"/>
              </a:rPr>
              <a:t>Americans with Disabilities Act of 1990</a:t>
            </a:r>
          </a:p>
        </p:txBody>
      </p:sp>
      <p:sp>
        <p:nvSpPr>
          <p:cNvPr id="44035" name="Rectangle 3"/>
          <p:cNvSpPr>
            <a:spLocks noGrp="1" noChangeArrowheads="1"/>
          </p:cNvSpPr>
          <p:nvPr>
            <p:ph idx="1"/>
          </p:nvPr>
        </p:nvSpPr>
        <p:spPr>
          <a:xfrm>
            <a:off x="581192" y="2537717"/>
            <a:ext cx="7989752" cy="3321081"/>
          </a:xfrm>
        </p:spPr>
        <p:txBody>
          <a:bodyPr>
            <a:normAutofit fontScale="85000" lnSpcReduction="10000"/>
          </a:bodyPr>
          <a:lstStyle/>
          <a:p>
            <a:r>
              <a:rPr lang="en-US" dirty="0">
                <a:latin typeface="Arial" panose="020B0604020202020204" pitchFamily="34" charset="0"/>
                <a:cs typeface="Arial" panose="020B0604020202020204" pitchFamily="34" charset="0"/>
              </a:rPr>
              <a:t>“No qualified individual with a disability shall, by reason of such disability, be excluded from participation in or be denied the benefits of the services, programs, or activities of a public entity, or be subject to discrimination by any such entity.”</a:t>
            </a:r>
          </a:p>
          <a:p>
            <a:r>
              <a:rPr lang="en-US" altLang="en-US" dirty="0">
                <a:latin typeface="Arial" panose="020B0604020202020204" pitchFamily="34" charset="0"/>
                <a:cs typeface="Arial" panose="020B0604020202020204" pitchFamily="34" charset="0"/>
              </a:rPr>
              <a:t>Policy: </a:t>
            </a:r>
            <a:r>
              <a:rPr lang="en-US" altLang="en-US" dirty="0">
                <a:latin typeface="Arial" panose="020B0604020202020204" pitchFamily="34" charset="0"/>
                <a:cs typeface="Arial" panose="020B0604020202020204" pitchFamily="34" charset="0"/>
                <a:hlinkClick r:id="rId3"/>
              </a:rPr>
              <a:t>ADA </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pPr>
              <a:lnSpc>
                <a:spcPct val="80000"/>
              </a:lnSpc>
            </a:pPr>
            <a:r>
              <a:rPr lang="en-US" altLang="en-US" dirty="0">
                <a:latin typeface="Arial" panose="020B0604020202020204" pitchFamily="34" charset="0"/>
                <a:cs typeface="Arial" panose="020B0604020202020204" pitchFamily="34" charset="0"/>
              </a:rPr>
              <a:t>Requests for accommodations should be directed to the ADA Office at 618-453-5738</a:t>
            </a:r>
          </a:p>
          <a:p>
            <a:pPr>
              <a:lnSpc>
                <a:spcPct val="80000"/>
              </a:lnSpc>
            </a:pPr>
            <a:endParaRPr lang="en-US" altLang="en-US" dirty="0">
              <a:latin typeface="Arial" panose="020B0604020202020204" pitchFamily="34" charset="0"/>
              <a:cs typeface="Arial" panose="020B0604020202020204" pitchFamily="34" charset="0"/>
            </a:endParaRPr>
          </a:p>
          <a:p>
            <a:pPr>
              <a:lnSpc>
                <a:spcPct val="80000"/>
              </a:lnSpc>
            </a:pPr>
            <a:r>
              <a:rPr lang="en-US" altLang="en-US" dirty="0">
                <a:latin typeface="Arial" panose="020B0604020202020204" pitchFamily="34" charset="0"/>
                <a:cs typeface="Arial" panose="020B0604020202020204" pitchFamily="34" charset="0"/>
              </a:rPr>
              <a:t>Employees are not required to provide medical information to supervisors</a:t>
            </a:r>
          </a:p>
          <a:p>
            <a:pPr marL="0" indent="0">
              <a:lnSpc>
                <a:spcPct val="80000"/>
              </a:lnSpc>
              <a:buNone/>
            </a:pPr>
            <a:endParaRPr lang="en-US" altLang="en-US" sz="900" dirty="0">
              <a:latin typeface="Arial" panose="020B0604020202020204" pitchFamily="34" charset="0"/>
              <a:cs typeface="Arial" panose="020B0604020202020204" pitchFamily="34" charset="0"/>
            </a:endParaRPr>
          </a:p>
          <a:p>
            <a:pPr>
              <a:lnSpc>
                <a:spcPct val="150000"/>
              </a:lnSpc>
            </a:pPr>
            <a:r>
              <a:rPr lang="en-US" altLang="en-US" dirty="0">
                <a:latin typeface="Arial" panose="020B0604020202020204" pitchFamily="34" charset="0"/>
                <a:cs typeface="Arial" panose="020B0604020202020204" pitchFamily="34" charset="0"/>
              </a:rPr>
              <a:t>Procedures for determining reasonable accommodation can be found on the following website: </a:t>
            </a:r>
            <a:r>
              <a:rPr lang="en-US" altLang="en-US" dirty="0">
                <a:solidFill>
                  <a:schemeClr val="bg2">
                    <a:lumMod val="75000"/>
                  </a:schemeClr>
                </a:solidFill>
                <a:latin typeface="Arial" panose="020B0604020202020204" pitchFamily="34" charset="0"/>
                <a:cs typeface="Arial" panose="020B0604020202020204" pitchFamily="34" charset="0"/>
                <a:hlinkClick r:id="rId4"/>
              </a:rPr>
              <a:t>https://ada.siu.edu/employee-accommodations.php</a:t>
            </a:r>
            <a:endParaRPr lang="en-US" altLang="en-US" dirty="0">
              <a:solidFill>
                <a:schemeClr val="bg2">
                  <a:lumMod val="75000"/>
                </a:schemeClr>
              </a:solidFill>
              <a:latin typeface="Arial" panose="020B0604020202020204" pitchFamily="34" charset="0"/>
              <a:cs typeface="Arial" panose="020B0604020202020204" pitchFamily="34" charset="0"/>
            </a:endParaRPr>
          </a:p>
          <a:p>
            <a:pPr marL="0" indent="0">
              <a:lnSpc>
                <a:spcPct val="150000"/>
              </a:lnSpc>
              <a:buNone/>
            </a:pPr>
            <a:endParaRPr lang="en-US" altLang="en-US" dirty="0">
              <a:latin typeface="Arial" panose="020B0604020202020204" pitchFamily="34" charset="0"/>
              <a:cs typeface="Arial" panose="020B0604020202020204" pitchFamily="34" charset="0"/>
            </a:endParaRPr>
          </a:p>
          <a:p>
            <a:pPr>
              <a:buNone/>
            </a:pP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11007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Illinois Smoke Free Campus Act</a:t>
            </a:r>
          </a:p>
        </p:txBody>
      </p:sp>
      <p:sp>
        <p:nvSpPr>
          <p:cNvPr id="48131" name="Rectangle 3"/>
          <p:cNvSpPr>
            <a:spLocks noGrp="1" noChangeArrowheads="1"/>
          </p:cNvSpPr>
          <p:nvPr>
            <p:ph idx="1"/>
          </p:nvPr>
        </p:nvSpPr>
        <p:spPr>
          <a:xfrm>
            <a:off x="581192" y="2249399"/>
            <a:ext cx="7658100" cy="3657600"/>
          </a:xfrm>
        </p:spPr>
        <p:txBody>
          <a:bodyPr>
            <a:normAutofit/>
          </a:bodyPr>
          <a:lstStyle/>
          <a:p>
            <a:pPr eaLnBrk="1" hangingPunct="1"/>
            <a:r>
              <a:rPr lang="en-US" altLang="en-US" sz="2400" dirty="0">
                <a:latin typeface="Arial" panose="020B0604020202020204" pitchFamily="34" charset="0"/>
                <a:cs typeface="Arial" panose="020B0604020202020204" pitchFamily="34" charset="0"/>
              </a:rPr>
              <a:t>As of July 1, 2015, SIU Carbondale became a smoke free campus.</a:t>
            </a:r>
          </a:p>
          <a:p>
            <a:pPr eaLnBrk="1" hangingPunct="1"/>
            <a:r>
              <a:rPr lang="en-US" altLang="en-US" sz="2400" dirty="0">
                <a:latin typeface="Arial" panose="020B0604020202020204" pitchFamily="34" charset="0"/>
                <a:cs typeface="Arial" panose="020B0604020202020204" pitchFamily="34" charset="0"/>
              </a:rPr>
              <a:t>Smoking is prohibited on all Campus property.</a:t>
            </a:r>
          </a:p>
          <a:p>
            <a:pPr eaLnBrk="1" hangingPunct="1"/>
            <a:r>
              <a:rPr lang="en-US" altLang="en-US" sz="2400" dirty="0">
                <a:latin typeface="Arial" panose="020B0604020202020204" pitchFamily="34" charset="0"/>
                <a:cs typeface="Arial" panose="020B0604020202020204" pitchFamily="34" charset="0"/>
              </a:rPr>
              <a:t>Smoking is allowed within personal vehicles while parked or traveling on campus.</a:t>
            </a:r>
          </a:p>
          <a:p>
            <a:r>
              <a:rPr lang="en-US" altLang="en-US" sz="2400" u="sng" dirty="0">
                <a:latin typeface="Arial" panose="020B0604020202020204" pitchFamily="34" charset="0"/>
                <a:cs typeface="Arial" panose="020B0604020202020204" pitchFamily="34" charset="0"/>
                <a:hlinkClick r:id="rId3"/>
              </a:rPr>
              <a:t>Smoke Free Policy</a:t>
            </a:r>
            <a:endParaRPr lang="en-US" altLang="en-US" sz="2400" u="sng" dirty="0">
              <a:latin typeface="Arial" panose="020B0604020202020204" pitchFamily="34" charset="0"/>
              <a:cs typeface="Arial" panose="020B0604020202020204" pitchFamily="34" charset="0"/>
            </a:endParaRPr>
          </a:p>
          <a:p>
            <a:endParaRPr lang="en-US" altLang="en-US" sz="2700" dirty="0"/>
          </a:p>
        </p:txBody>
      </p:sp>
    </p:spTree>
    <p:extLst>
      <p:ext uri="{BB962C8B-B14F-4D97-AF65-F5344CB8AC3E}">
        <p14:creationId xmlns:p14="http://schemas.microsoft.com/office/powerpoint/2010/main" val="1966932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Sexual Harassment Policy</a:t>
            </a:r>
          </a:p>
        </p:txBody>
      </p:sp>
      <p:sp>
        <p:nvSpPr>
          <p:cNvPr id="54275" name="Rectangle 3"/>
          <p:cNvSpPr>
            <a:spLocks noGrp="1" noChangeArrowheads="1"/>
          </p:cNvSpPr>
          <p:nvPr>
            <p:ph idx="1"/>
          </p:nvPr>
        </p:nvSpPr>
        <p:spPr>
          <a:xfrm>
            <a:off x="581192" y="1890445"/>
            <a:ext cx="7989752" cy="3968353"/>
          </a:xfrm>
        </p:spPr>
        <p:txBody>
          <a:bodyPr/>
          <a:lstStyle/>
          <a:p>
            <a:pPr eaLnBrk="1" hangingPunct="1">
              <a:lnSpc>
                <a:spcPct val="90000"/>
              </a:lnSpc>
            </a:pPr>
            <a:r>
              <a:rPr lang="en-US" altLang="en-US" sz="2000" dirty="0">
                <a:latin typeface="Arial" panose="020B0604020202020204" pitchFamily="34" charset="0"/>
                <a:cs typeface="Arial" panose="020B0604020202020204" pitchFamily="34" charset="0"/>
              </a:rPr>
              <a:t>Southern Illinois University is committed to creating and maintaining a community in which students, faculty and staff can work together in an atmosphere free of all forms of harassment, including sexual harassment.</a:t>
            </a:r>
          </a:p>
          <a:p>
            <a:pPr>
              <a:lnSpc>
                <a:spcPct val="90000"/>
              </a:lnSpc>
            </a:pPr>
            <a:r>
              <a:rPr lang="en-US" altLang="en-US" sz="2000" dirty="0">
                <a:latin typeface="Arial" panose="020B0604020202020204" pitchFamily="34" charset="0"/>
                <a:cs typeface="Arial" panose="020B0604020202020204" pitchFamily="34" charset="0"/>
                <a:hlinkClick r:id="rId3"/>
              </a:rPr>
              <a:t>Sexual Harassment Policy</a:t>
            </a:r>
            <a:endParaRPr lang="en-US" altLang="en-US" sz="2000" dirty="0">
              <a:latin typeface="Arial" panose="020B0604020202020204" pitchFamily="34" charset="0"/>
              <a:cs typeface="Arial" panose="020B0604020202020204" pitchFamily="34" charset="0"/>
            </a:endParaRPr>
          </a:p>
          <a:p>
            <a:pPr>
              <a:lnSpc>
                <a:spcPct val="90000"/>
              </a:lnSpc>
            </a:pPr>
            <a:endParaRPr lang="en-US" altLang="en-US" dirty="0"/>
          </a:p>
        </p:txBody>
      </p:sp>
    </p:spTree>
    <p:extLst>
      <p:ext uri="{BB962C8B-B14F-4D97-AF65-F5344CB8AC3E}">
        <p14:creationId xmlns:p14="http://schemas.microsoft.com/office/powerpoint/2010/main" val="1788847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dirty="0">
                <a:latin typeface="Arial" panose="020B0604020202020204" pitchFamily="34" charset="0"/>
                <a:cs typeface="Arial" panose="020B0604020202020204" pitchFamily="34" charset="0"/>
              </a:rPr>
              <a:t>Workplace Violence Policy</a:t>
            </a:r>
          </a:p>
        </p:txBody>
      </p:sp>
      <p:sp>
        <p:nvSpPr>
          <p:cNvPr id="56323" name="Rectangle 3"/>
          <p:cNvSpPr>
            <a:spLocks noGrp="1" noChangeArrowheads="1"/>
          </p:cNvSpPr>
          <p:nvPr>
            <p:ph idx="1"/>
          </p:nvPr>
        </p:nvSpPr>
        <p:spPr>
          <a:xfrm>
            <a:off x="581192" y="1592495"/>
            <a:ext cx="7989752" cy="5178176"/>
          </a:xfrm>
        </p:spPr>
        <p:txBody>
          <a:bodyPr>
            <a:normAutofit fontScale="25000" lnSpcReduction="20000"/>
          </a:bodyPr>
          <a:lstStyle/>
          <a:p>
            <a:pPr eaLnBrk="1" hangingPunct="1"/>
            <a:endParaRPr lang="en-US" altLang="en-US" sz="6400" dirty="0">
              <a:latin typeface="Arial" panose="020B0604020202020204" pitchFamily="34" charset="0"/>
              <a:cs typeface="Arial" panose="020B0604020202020204" pitchFamily="34" charset="0"/>
            </a:endParaRPr>
          </a:p>
          <a:p>
            <a:pPr eaLnBrk="1" hangingPunct="1"/>
            <a:endParaRPr lang="en-US" altLang="en-US" sz="6400" dirty="0">
              <a:latin typeface="Arial" panose="020B0604020202020204" pitchFamily="34" charset="0"/>
              <a:cs typeface="Arial" panose="020B0604020202020204" pitchFamily="34" charset="0"/>
            </a:endParaRPr>
          </a:p>
          <a:p>
            <a:r>
              <a:rPr lang="en-US" sz="6400" dirty="0">
                <a:latin typeface="Arial" panose="020B0604020202020204" pitchFamily="34" charset="0"/>
                <a:cs typeface="Arial" panose="020B0604020202020204" pitchFamily="34" charset="0"/>
              </a:rPr>
              <a:t>The safety and security of University personnel, students, and visitors is of vital importance. Threats, threatening behavior, acts of violence, or bullying behaviors against faculty, staff, students, visitors, or other individuals on SIUC property and at University sponsored events will not be tolerated.</a:t>
            </a:r>
            <a:endParaRPr lang="en-US" altLang="en-US" sz="6400" dirty="0">
              <a:latin typeface="Arial" panose="020B0604020202020204" pitchFamily="34" charset="0"/>
              <a:cs typeface="Arial" panose="020B0604020202020204" pitchFamily="34" charset="0"/>
            </a:endParaRPr>
          </a:p>
          <a:p>
            <a:pPr eaLnBrk="1" hangingPunct="1"/>
            <a:endParaRPr lang="en-US" altLang="en-US" sz="6400" dirty="0">
              <a:latin typeface="Arial" panose="020B0604020202020204" pitchFamily="34" charset="0"/>
              <a:cs typeface="Arial" panose="020B0604020202020204" pitchFamily="34" charset="0"/>
            </a:endParaRPr>
          </a:p>
          <a:p>
            <a:pPr eaLnBrk="1" hangingPunct="1"/>
            <a:r>
              <a:rPr lang="en-US" altLang="en-US" sz="6400" dirty="0">
                <a:latin typeface="Arial" panose="020B0604020202020204" pitchFamily="34" charset="0"/>
                <a:cs typeface="Arial" panose="020B0604020202020204" pitchFamily="34" charset="0"/>
              </a:rPr>
              <a:t>It is the intent of the university through its policies, procedures, and practices to reduce potential for:</a:t>
            </a:r>
          </a:p>
          <a:p>
            <a:pPr lvl="1" eaLnBrk="1" hangingPunct="1"/>
            <a:r>
              <a:rPr lang="en-US" altLang="en-US" sz="6400" dirty="0">
                <a:latin typeface="Arial" panose="020B0604020202020204" pitchFamily="34" charset="0"/>
                <a:cs typeface="Arial" panose="020B0604020202020204" pitchFamily="34" charset="0"/>
              </a:rPr>
              <a:t>Intimidation or threats from occurring</a:t>
            </a:r>
          </a:p>
          <a:p>
            <a:pPr lvl="1" eaLnBrk="1" hangingPunct="1"/>
            <a:endParaRPr lang="en-US" altLang="en-US" sz="6400" dirty="0">
              <a:latin typeface="Arial" panose="020B0604020202020204" pitchFamily="34" charset="0"/>
              <a:cs typeface="Arial" panose="020B0604020202020204" pitchFamily="34" charset="0"/>
            </a:endParaRPr>
          </a:p>
          <a:p>
            <a:pPr lvl="1" eaLnBrk="1" hangingPunct="1"/>
            <a:r>
              <a:rPr lang="en-US" altLang="en-US" sz="6400" dirty="0">
                <a:latin typeface="Arial" panose="020B0604020202020204" pitchFamily="34" charset="0"/>
                <a:cs typeface="Arial" panose="020B0604020202020204" pitchFamily="34" charset="0"/>
              </a:rPr>
              <a:t>Violent acts being perpetuated</a:t>
            </a:r>
          </a:p>
          <a:p>
            <a:pPr lvl="1" eaLnBrk="1" hangingPunct="1"/>
            <a:endParaRPr lang="en-US" altLang="en-US" sz="6400" dirty="0">
              <a:latin typeface="Arial" panose="020B0604020202020204" pitchFamily="34" charset="0"/>
              <a:cs typeface="Arial" panose="020B0604020202020204" pitchFamily="34" charset="0"/>
            </a:endParaRPr>
          </a:p>
          <a:p>
            <a:pPr lvl="1" eaLnBrk="1" hangingPunct="1"/>
            <a:r>
              <a:rPr lang="en-US" altLang="en-US" sz="6400" dirty="0">
                <a:latin typeface="Arial" panose="020B0604020202020204" pitchFamily="34" charset="0"/>
                <a:cs typeface="Arial" panose="020B0604020202020204" pitchFamily="34" charset="0"/>
              </a:rPr>
              <a:t>Life threatening situations from developing</a:t>
            </a:r>
          </a:p>
          <a:p>
            <a:pPr lvl="1" eaLnBrk="1" hangingPunct="1"/>
            <a:endParaRPr lang="en-US" altLang="en-US" sz="6400" dirty="0">
              <a:latin typeface="Arial" panose="020B0604020202020204" pitchFamily="34" charset="0"/>
              <a:cs typeface="Arial" panose="020B0604020202020204" pitchFamily="34" charset="0"/>
            </a:endParaRPr>
          </a:p>
          <a:p>
            <a:pPr lvl="1"/>
            <a:r>
              <a:rPr lang="en-US" altLang="en-US" sz="6400" dirty="0">
                <a:latin typeface="Arial" panose="020B0604020202020204" pitchFamily="34" charset="0"/>
                <a:cs typeface="Arial" panose="020B0604020202020204" pitchFamily="34" charset="0"/>
                <a:hlinkClick r:id="rId3"/>
              </a:rPr>
              <a:t>Workplace Violence Policy</a:t>
            </a:r>
            <a:endParaRPr lang="en-US" altLang="en-US" dirty="0"/>
          </a:p>
          <a:p>
            <a:pPr eaLnBrk="1" hangingPunct="1"/>
            <a:endParaRPr lang="en-US" altLang="en-US" dirty="0"/>
          </a:p>
          <a:p>
            <a:pPr eaLnBrk="1" hangingPunct="1">
              <a:buFont typeface="Wingdings" panose="05000000000000000000" pitchFamily="2" charset="2"/>
              <a:buNone/>
            </a:pPr>
            <a:endParaRPr lang="en-US" altLang="en-US" dirty="0"/>
          </a:p>
        </p:txBody>
      </p:sp>
    </p:spTree>
    <p:extLst>
      <p:ext uri="{BB962C8B-B14F-4D97-AF65-F5344CB8AC3E}">
        <p14:creationId xmlns:p14="http://schemas.microsoft.com/office/powerpoint/2010/main" val="365952450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57a98e7-744d-43f9-bc91-08de1ff3710d}" enabled="0" method="" siteId="{d57a98e7-744d-43f9-bc91-08de1ff3710d}" removed="1"/>
</clbl:labelList>
</file>

<file path=docProps/app.xml><?xml version="1.0" encoding="utf-8"?>
<Properties xmlns="http://schemas.openxmlformats.org/officeDocument/2006/extended-properties" xmlns:vt="http://schemas.openxmlformats.org/officeDocument/2006/docPropsVTypes">
  <Template/>
  <TotalTime>7188</TotalTime>
  <Words>5507</Words>
  <Application>Microsoft Office PowerPoint</Application>
  <PresentationFormat>On-screen Show (4:3)</PresentationFormat>
  <Paragraphs>380</Paragraphs>
  <Slides>40</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Gill Sans MT</vt:lpstr>
      <vt:lpstr>Wingdings</vt:lpstr>
      <vt:lpstr>Wingdings 2</vt:lpstr>
      <vt:lpstr>Dividend</vt:lpstr>
      <vt:lpstr>SIU New Employee Orientation</vt:lpstr>
      <vt:lpstr>Human Resources</vt:lpstr>
      <vt:lpstr>Employment &amp; Classification Staff</vt:lpstr>
      <vt:lpstr>Work Week</vt:lpstr>
      <vt:lpstr>Flex Time </vt:lpstr>
      <vt:lpstr>Fair Labor Standards Act</vt:lpstr>
      <vt:lpstr>Compensation</vt:lpstr>
      <vt:lpstr>Probation Period</vt:lpstr>
      <vt:lpstr>Employee File</vt:lpstr>
      <vt:lpstr>Maintain/update Civil Service Application</vt:lpstr>
      <vt:lpstr>Job Opportunities</vt:lpstr>
      <vt:lpstr>Veteran’s Preference</vt:lpstr>
      <vt:lpstr>Promotional Preference</vt:lpstr>
      <vt:lpstr>Seniority and Service Time</vt:lpstr>
      <vt:lpstr>Layoff</vt:lpstr>
      <vt:lpstr>Reassignment</vt:lpstr>
      <vt:lpstr>Separation</vt:lpstr>
      <vt:lpstr>Career Planning</vt:lpstr>
      <vt:lpstr>General Information for All Employees</vt:lpstr>
      <vt:lpstr>Human Resources Self Service (HRSS)</vt:lpstr>
      <vt:lpstr>ID Cards</vt:lpstr>
      <vt:lpstr>Network ID</vt:lpstr>
      <vt:lpstr>University E-Mail Accounts</vt:lpstr>
      <vt:lpstr>Information Security</vt:lpstr>
      <vt:lpstr>Parking</vt:lpstr>
      <vt:lpstr>Performance Evaluations</vt:lpstr>
      <vt:lpstr>Grievance Procedure</vt:lpstr>
      <vt:lpstr>Disciplinary Action</vt:lpstr>
      <vt:lpstr>Holidays</vt:lpstr>
      <vt:lpstr>Employee Assistance Program </vt:lpstr>
      <vt:lpstr>Constituency Groups</vt:lpstr>
      <vt:lpstr>Emergency University Closure</vt:lpstr>
      <vt:lpstr>Conflict of Interest</vt:lpstr>
      <vt:lpstr>Policies</vt:lpstr>
      <vt:lpstr>Equal Opportunity Employer</vt:lpstr>
      <vt:lpstr>Drug &amp; Alcohol Policy</vt:lpstr>
      <vt:lpstr>Americans with Disabilities Act of 1990</vt:lpstr>
      <vt:lpstr>Illinois Smoke Free Campus Act</vt:lpstr>
      <vt:lpstr>Sexual Harassment Policy</vt:lpstr>
      <vt:lpstr>Workplace Violence Policy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SIU New Employee Orientation</dc:title>
  <dc:creator>Makayla R Hartmann</dc:creator>
  <cp:lastModifiedBy>Rich, Heather N</cp:lastModifiedBy>
  <cp:revision>204</cp:revision>
  <cp:lastPrinted>2018-08-22T17:43:24Z</cp:lastPrinted>
  <dcterms:created xsi:type="dcterms:W3CDTF">2017-07-17T15:03:43Z</dcterms:created>
  <dcterms:modified xsi:type="dcterms:W3CDTF">2026-09-10T13:28:30Z</dcterms:modified>
</cp:coreProperties>
</file>