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8"/>
  </p:notesMasterIdLst>
  <p:handoutMasterIdLst>
    <p:handoutMasterId r:id="rId29"/>
  </p:handoutMasterIdLst>
  <p:sldIdLst>
    <p:sldId id="300" r:id="rId2"/>
    <p:sldId id="301" r:id="rId3"/>
    <p:sldId id="302" r:id="rId4"/>
    <p:sldId id="342" r:id="rId5"/>
    <p:sldId id="308" r:id="rId6"/>
    <p:sldId id="303" r:id="rId7"/>
    <p:sldId id="343" r:id="rId8"/>
    <p:sldId id="344" r:id="rId9"/>
    <p:sldId id="345" r:id="rId10"/>
    <p:sldId id="309" r:id="rId11"/>
    <p:sldId id="310" r:id="rId12"/>
    <p:sldId id="311" r:id="rId13"/>
    <p:sldId id="312" r:id="rId14"/>
    <p:sldId id="313" r:id="rId15"/>
    <p:sldId id="316" r:id="rId16"/>
    <p:sldId id="317" r:id="rId17"/>
    <p:sldId id="318" r:id="rId18"/>
    <p:sldId id="319" r:id="rId19"/>
    <p:sldId id="322" r:id="rId20"/>
    <p:sldId id="324" r:id="rId21"/>
    <p:sldId id="325" r:id="rId22"/>
    <p:sldId id="326" r:id="rId23"/>
    <p:sldId id="327" r:id="rId24"/>
    <p:sldId id="328" r:id="rId25"/>
    <p:sldId id="330" r:id="rId26"/>
    <p:sldId id="332"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6" autoAdjust="0"/>
    <p:restoredTop sz="83898" autoAdjust="0"/>
  </p:normalViewPr>
  <p:slideViewPr>
    <p:cSldViewPr snapToGrid="0">
      <p:cViewPr varScale="1">
        <p:scale>
          <a:sx n="93" d="100"/>
          <a:sy n="93" d="100"/>
        </p:scale>
        <p:origin x="1878" y="78"/>
      </p:cViewPr>
      <p:guideLst/>
    </p:cSldViewPr>
  </p:slideViewPr>
  <p:notesTextViewPr>
    <p:cViewPr>
      <p:scale>
        <a:sx n="1" d="1"/>
        <a:sy n="1" d="1"/>
      </p:scale>
      <p:origin x="0" y="0"/>
    </p:cViewPr>
  </p:notesTextViewPr>
  <p:sorterViewPr>
    <p:cViewPr>
      <p:scale>
        <a:sx n="100" d="100"/>
        <a:sy n="100" d="100"/>
      </p:scale>
      <p:origin x="0" y="-348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 Heather N" userId="a027854e-481d-438b-8444-45d93cfaddde" providerId="ADAL" clId="{B29621AE-4FC4-4843-AED3-4A14100B006D}"/>
    <pc:docChg chg="delSld">
      <pc:chgData name="Rich, Heather N" userId="a027854e-481d-438b-8444-45d93cfaddde" providerId="ADAL" clId="{B29621AE-4FC4-4843-AED3-4A14100B006D}" dt="2026-09-10T13:26:38.632" v="39" actId="47"/>
      <pc:docMkLst>
        <pc:docMk/>
      </pc:docMkLst>
      <pc:sldChg chg="del">
        <pc:chgData name="Rich, Heather N" userId="a027854e-481d-438b-8444-45d93cfaddde" providerId="ADAL" clId="{B29621AE-4FC4-4843-AED3-4A14100B006D}" dt="2026-09-10T13:26:10.093" v="0" actId="47"/>
        <pc:sldMkLst>
          <pc:docMk/>
          <pc:sldMk cId="645855132" sldId="257"/>
        </pc:sldMkLst>
      </pc:sldChg>
      <pc:sldChg chg="del">
        <pc:chgData name="Rich, Heather N" userId="a027854e-481d-438b-8444-45d93cfaddde" providerId="ADAL" clId="{B29621AE-4FC4-4843-AED3-4A14100B006D}" dt="2026-09-10T13:26:10.778" v="1" actId="47"/>
        <pc:sldMkLst>
          <pc:docMk/>
          <pc:sldMk cId="3756525756" sldId="258"/>
        </pc:sldMkLst>
      </pc:sldChg>
      <pc:sldChg chg="del">
        <pc:chgData name="Rich, Heather N" userId="a027854e-481d-438b-8444-45d93cfaddde" providerId="ADAL" clId="{B29621AE-4FC4-4843-AED3-4A14100B006D}" dt="2026-09-10T13:26:11.487" v="2" actId="47"/>
        <pc:sldMkLst>
          <pc:docMk/>
          <pc:sldMk cId="2495333127" sldId="259"/>
        </pc:sldMkLst>
      </pc:sldChg>
      <pc:sldChg chg="del">
        <pc:chgData name="Rich, Heather N" userId="a027854e-481d-438b-8444-45d93cfaddde" providerId="ADAL" clId="{B29621AE-4FC4-4843-AED3-4A14100B006D}" dt="2026-09-10T13:26:12.253" v="3" actId="47"/>
        <pc:sldMkLst>
          <pc:docMk/>
          <pc:sldMk cId="733070875" sldId="260"/>
        </pc:sldMkLst>
      </pc:sldChg>
      <pc:sldChg chg="del">
        <pc:chgData name="Rich, Heather N" userId="a027854e-481d-438b-8444-45d93cfaddde" providerId="ADAL" clId="{B29621AE-4FC4-4843-AED3-4A14100B006D}" dt="2026-09-10T13:26:12.895" v="4" actId="47"/>
        <pc:sldMkLst>
          <pc:docMk/>
          <pc:sldMk cId="535799608" sldId="261"/>
        </pc:sldMkLst>
      </pc:sldChg>
      <pc:sldChg chg="del">
        <pc:chgData name="Rich, Heather N" userId="a027854e-481d-438b-8444-45d93cfaddde" providerId="ADAL" clId="{B29621AE-4FC4-4843-AED3-4A14100B006D}" dt="2026-09-10T13:26:13.452" v="5" actId="47"/>
        <pc:sldMkLst>
          <pc:docMk/>
          <pc:sldMk cId="3225768331" sldId="262"/>
        </pc:sldMkLst>
      </pc:sldChg>
      <pc:sldChg chg="del">
        <pc:chgData name="Rich, Heather N" userId="a027854e-481d-438b-8444-45d93cfaddde" providerId="ADAL" clId="{B29621AE-4FC4-4843-AED3-4A14100B006D}" dt="2026-09-10T13:26:13.950" v="6" actId="47"/>
        <pc:sldMkLst>
          <pc:docMk/>
          <pc:sldMk cId="1996743434" sldId="263"/>
        </pc:sldMkLst>
      </pc:sldChg>
      <pc:sldChg chg="del">
        <pc:chgData name="Rich, Heather N" userId="a027854e-481d-438b-8444-45d93cfaddde" providerId="ADAL" clId="{B29621AE-4FC4-4843-AED3-4A14100B006D}" dt="2026-09-10T13:26:15.017" v="8" actId="47"/>
        <pc:sldMkLst>
          <pc:docMk/>
          <pc:sldMk cId="29225328" sldId="265"/>
        </pc:sldMkLst>
      </pc:sldChg>
      <pc:sldChg chg="del">
        <pc:chgData name="Rich, Heather N" userId="a027854e-481d-438b-8444-45d93cfaddde" providerId="ADAL" clId="{B29621AE-4FC4-4843-AED3-4A14100B006D}" dt="2026-09-10T13:26:17.752" v="13" actId="47"/>
        <pc:sldMkLst>
          <pc:docMk/>
          <pc:sldMk cId="2043637581" sldId="269"/>
        </pc:sldMkLst>
      </pc:sldChg>
      <pc:sldChg chg="del">
        <pc:chgData name="Rich, Heather N" userId="a027854e-481d-438b-8444-45d93cfaddde" providerId="ADAL" clId="{B29621AE-4FC4-4843-AED3-4A14100B006D}" dt="2026-09-10T13:26:18.679" v="14" actId="47"/>
        <pc:sldMkLst>
          <pc:docMk/>
          <pc:sldMk cId="1776361866" sldId="270"/>
        </pc:sldMkLst>
      </pc:sldChg>
      <pc:sldChg chg="del">
        <pc:chgData name="Rich, Heather N" userId="a027854e-481d-438b-8444-45d93cfaddde" providerId="ADAL" clId="{B29621AE-4FC4-4843-AED3-4A14100B006D}" dt="2026-09-10T13:26:19.742" v="15" actId="47"/>
        <pc:sldMkLst>
          <pc:docMk/>
          <pc:sldMk cId="2633937153" sldId="271"/>
        </pc:sldMkLst>
      </pc:sldChg>
      <pc:sldChg chg="del">
        <pc:chgData name="Rich, Heather N" userId="a027854e-481d-438b-8444-45d93cfaddde" providerId="ADAL" clId="{B29621AE-4FC4-4843-AED3-4A14100B006D}" dt="2026-09-10T13:26:22.753" v="16" actId="47"/>
        <pc:sldMkLst>
          <pc:docMk/>
          <pc:sldMk cId="1145851479" sldId="272"/>
        </pc:sldMkLst>
      </pc:sldChg>
      <pc:sldChg chg="del">
        <pc:chgData name="Rich, Heather N" userId="a027854e-481d-438b-8444-45d93cfaddde" providerId="ADAL" clId="{B29621AE-4FC4-4843-AED3-4A14100B006D}" dt="2026-09-10T13:26:22.771" v="17" actId="47"/>
        <pc:sldMkLst>
          <pc:docMk/>
          <pc:sldMk cId="224984594" sldId="273"/>
        </pc:sldMkLst>
      </pc:sldChg>
      <pc:sldChg chg="del">
        <pc:chgData name="Rich, Heather N" userId="a027854e-481d-438b-8444-45d93cfaddde" providerId="ADAL" clId="{B29621AE-4FC4-4843-AED3-4A14100B006D}" dt="2026-09-10T13:26:24.321" v="18" actId="47"/>
        <pc:sldMkLst>
          <pc:docMk/>
          <pc:sldMk cId="3195421532" sldId="274"/>
        </pc:sldMkLst>
      </pc:sldChg>
      <pc:sldChg chg="del">
        <pc:chgData name="Rich, Heather N" userId="a027854e-481d-438b-8444-45d93cfaddde" providerId="ADAL" clId="{B29621AE-4FC4-4843-AED3-4A14100B006D}" dt="2026-09-10T13:26:25.457" v="20" actId="47"/>
        <pc:sldMkLst>
          <pc:docMk/>
          <pc:sldMk cId="3081917871" sldId="275"/>
        </pc:sldMkLst>
      </pc:sldChg>
      <pc:sldChg chg="del">
        <pc:chgData name="Rich, Heather N" userId="a027854e-481d-438b-8444-45d93cfaddde" providerId="ADAL" clId="{B29621AE-4FC4-4843-AED3-4A14100B006D}" dt="2026-09-10T13:26:26.039" v="21" actId="47"/>
        <pc:sldMkLst>
          <pc:docMk/>
          <pc:sldMk cId="406414462" sldId="276"/>
        </pc:sldMkLst>
      </pc:sldChg>
      <pc:sldChg chg="del">
        <pc:chgData name="Rich, Heather N" userId="a027854e-481d-438b-8444-45d93cfaddde" providerId="ADAL" clId="{B29621AE-4FC4-4843-AED3-4A14100B006D}" dt="2026-09-10T13:26:26.582" v="22" actId="47"/>
        <pc:sldMkLst>
          <pc:docMk/>
          <pc:sldMk cId="2991697168" sldId="277"/>
        </pc:sldMkLst>
      </pc:sldChg>
      <pc:sldChg chg="del">
        <pc:chgData name="Rich, Heather N" userId="a027854e-481d-438b-8444-45d93cfaddde" providerId="ADAL" clId="{B29621AE-4FC4-4843-AED3-4A14100B006D}" dt="2026-09-10T13:26:27.133" v="23" actId="47"/>
        <pc:sldMkLst>
          <pc:docMk/>
          <pc:sldMk cId="3039529209" sldId="279"/>
        </pc:sldMkLst>
      </pc:sldChg>
      <pc:sldChg chg="del">
        <pc:chgData name="Rich, Heather N" userId="a027854e-481d-438b-8444-45d93cfaddde" providerId="ADAL" clId="{B29621AE-4FC4-4843-AED3-4A14100B006D}" dt="2026-09-10T13:26:27.686" v="24" actId="47"/>
        <pc:sldMkLst>
          <pc:docMk/>
          <pc:sldMk cId="2073154954" sldId="280"/>
        </pc:sldMkLst>
      </pc:sldChg>
      <pc:sldChg chg="del">
        <pc:chgData name="Rich, Heather N" userId="a027854e-481d-438b-8444-45d93cfaddde" providerId="ADAL" clId="{B29621AE-4FC4-4843-AED3-4A14100B006D}" dt="2026-09-10T13:26:28.236" v="25" actId="47"/>
        <pc:sldMkLst>
          <pc:docMk/>
          <pc:sldMk cId="3232223077" sldId="282"/>
        </pc:sldMkLst>
      </pc:sldChg>
      <pc:sldChg chg="del">
        <pc:chgData name="Rich, Heather N" userId="a027854e-481d-438b-8444-45d93cfaddde" providerId="ADAL" clId="{B29621AE-4FC4-4843-AED3-4A14100B006D}" dt="2026-09-10T13:26:28.886" v="26" actId="47"/>
        <pc:sldMkLst>
          <pc:docMk/>
          <pc:sldMk cId="3774610826" sldId="283"/>
        </pc:sldMkLst>
      </pc:sldChg>
      <pc:sldChg chg="del">
        <pc:chgData name="Rich, Heather N" userId="a027854e-481d-438b-8444-45d93cfaddde" providerId="ADAL" clId="{B29621AE-4FC4-4843-AED3-4A14100B006D}" dt="2026-09-10T13:26:29.406" v="27" actId="47"/>
        <pc:sldMkLst>
          <pc:docMk/>
          <pc:sldMk cId="3276808807" sldId="284"/>
        </pc:sldMkLst>
      </pc:sldChg>
      <pc:sldChg chg="del">
        <pc:chgData name="Rich, Heather N" userId="a027854e-481d-438b-8444-45d93cfaddde" providerId="ADAL" clId="{B29621AE-4FC4-4843-AED3-4A14100B006D}" dt="2026-09-10T13:26:29.981" v="28" actId="47"/>
        <pc:sldMkLst>
          <pc:docMk/>
          <pc:sldMk cId="1683036356" sldId="285"/>
        </pc:sldMkLst>
      </pc:sldChg>
      <pc:sldChg chg="del">
        <pc:chgData name="Rich, Heather N" userId="a027854e-481d-438b-8444-45d93cfaddde" providerId="ADAL" clId="{B29621AE-4FC4-4843-AED3-4A14100B006D}" dt="2026-09-10T13:26:30.714" v="29" actId="47"/>
        <pc:sldMkLst>
          <pc:docMk/>
          <pc:sldMk cId="2980228087" sldId="286"/>
        </pc:sldMkLst>
      </pc:sldChg>
      <pc:sldChg chg="del">
        <pc:chgData name="Rich, Heather N" userId="a027854e-481d-438b-8444-45d93cfaddde" providerId="ADAL" clId="{B29621AE-4FC4-4843-AED3-4A14100B006D}" dt="2026-09-10T13:26:31.860" v="30" actId="47"/>
        <pc:sldMkLst>
          <pc:docMk/>
          <pc:sldMk cId="2089968845" sldId="287"/>
        </pc:sldMkLst>
      </pc:sldChg>
      <pc:sldChg chg="del">
        <pc:chgData name="Rich, Heather N" userId="a027854e-481d-438b-8444-45d93cfaddde" providerId="ADAL" clId="{B29621AE-4FC4-4843-AED3-4A14100B006D}" dt="2026-09-10T13:26:32.521" v="31" actId="47"/>
        <pc:sldMkLst>
          <pc:docMk/>
          <pc:sldMk cId="3566753557" sldId="288"/>
        </pc:sldMkLst>
      </pc:sldChg>
      <pc:sldChg chg="del">
        <pc:chgData name="Rich, Heather N" userId="a027854e-481d-438b-8444-45d93cfaddde" providerId="ADAL" clId="{B29621AE-4FC4-4843-AED3-4A14100B006D}" dt="2026-09-10T13:26:33.250" v="32" actId="47"/>
        <pc:sldMkLst>
          <pc:docMk/>
          <pc:sldMk cId="480033249" sldId="289"/>
        </pc:sldMkLst>
      </pc:sldChg>
      <pc:sldChg chg="del">
        <pc:chgData name="Rich, Heather N" userId="a027854e-481d-438b-8444-45d93cfaddde" providerId="ADAL" clId="{B29621AE-4FC4-4843-AED3-4A14100B006D}" dt="2026-09-10T13:26:33.889" v="33" actId="47"/>
        <pc:sldMkLst>
          <pc:docMk/>
          <pc:sldMk cId="3463780172" sldId="290"/>
        </pc:sldMkLst>
      </pc:sldChg>
      <pc:sldChg chg="del">
        <pc:chgData name="Rich, Heather N" userId="a027854e-481d-438b-8444-45d93cfaddde" providerId="ADAL" clId="{B29621AE-4FC4-4843-AED3-4A14100B006D}" dt="2026-09-10T13:26:35.010" v="34" actId="47"/>
        <pc:sldMkLst>
          <pc:docMk/>
          <pc:sldMk cId="1816677045" sldId="291"/>
        </pc:sldMkLst>
      </pc:sldChg>
      <pc:sldChg chg="del">
        <pc:chgData name="Rich, Heather N" userId="a027854e-481d-438b-8444-45d93cfaddde" providerId="ADAL" clId="{B29621AE-4FC4-4843-AED3-4A14100B006D}" dt="2026-09-10T13:26:35.565" v="35" actId="47"/>
        <pc:sldMkLst>
          <pc:docMk/>
          <pc:sldMk cId="2557398687" sldId="292"/>
        </pc:sldMkLst>
      </pc:sldChg>
      <pc:sldChg chg="del">
        <pc:chgData name="Rich, Heather N" userId="a027854e-481d-438b-8444-45d93cfaddde" providerId="ADAL" clId="{B29621AE-4FC4-4843-AED3-4A14100B006D}" dt="2026-09-10T13:26:36.175" v="36" actId="47"/>
        <pc:sldMkLst>
          <pc:docMk/>
          <pc:sldMk cId="1681100766" sldId="293"/>
        </pc:sldMkLst>
      </pc:sldChg>
      <pc:sldChg chg="del">
        <pc:chgData name="Rich, Heather N" userId="a027854e-481d-438b-8444-45d93cfaddde" providerId="ADAL" clId="{B29621AE-4FC4-4843-AED3-4A14100B006D}" dt="2026-09-10T13:26:36.755" v="37" actId="47"/>
        <pc:sldMkLst>
          <pc:docMk/>
          <pc:sldMk cId="1966932606" sldId="295"/>
        </pc:sldMkLst>
      </pc:sldChg>
      <pc:sldChg chg="del">
        <pc:chgData name="Rich, Heather N" userId="a027854e-481d-438b-8444-45d93cfaddde" providerId="ADAL" clId="{B29621AE-4FC4-4843-AED3-4A14100B006D}" dt="2026-09-10T13:26:37.300" v="38" actId="47"/>
        <pc:sldMkLst>
          <pc:docMk/>
          <pc:sldMk cId="1788847573" sldId="298"/>
        </pc:sldMkLst>
      </pc:sldChg>
      <pc:sldChg chg="del">
        <pc:chgData name="Rich, Heather N" userId="a027854e-481d-438b-8444-45d93cfaddde" providerId="ADAL" clId="{B29621AE-4FC4-4843-AED3-4A14100B006D}" dt="2026-09-10T13:26:38.632" v="39" actId="47"/>
        <pc:sldMkLst>
          <pc:docMk/>
          <pc:sldMk cId="3659524503" sldId="299"/>
        </pc:sldMkLst>
      </pc:sldChg>
      <pc:sldChg chg="del">
        <pc:chgData name="Rich, Heather N" userId="a027854e-481d-438b-8444-45d93cfaddde" providerId="ADAL" clId="{B29621AE-4FC4-4843-AED3-4A14100B006D}" dt="2026-09-10T13:26:16.621" v="11" actId="47"/>
        <pc:sldMkLst>
          <pc:docMk/>
          <pc:sldMk cId="117942155" sldId="335"/>
        </pc:sldMkLst>
      </pc:sldChg>
      <pc:sldChg chg="del">
        <pc:chgData name="Rich, Heather N" userId="a027854e-481d-438b-8444-45d93cfaddde" providerId="ADAL" clId="{B29621AE-4FC4-4843-AED3-4A14100B006D}" dt="2026-09-10T13:26:17.149" v="12" actId="47"/>
        <pc:sldMkLst>
          <pc:docMk/>
          <pc:sldMk cId="1740783260" sldId="337"/>
        </pc:sldMkLst>
      </pc:sldChg>
      <pc:sldChg chg="del">
        <pc:chgData name="Rich, Heather N" userId="a027854e-481d-438b-8444-45d93cfaddde" providerId="ADAL" clId="{B29621AE-4FC4-4843-AED3-4A14100B006D}" dt="2026-09-10T13:26:16.083" v="10" actId="47"/>
        <pc:sldMkLst>
          <pc:docMk/>
          <pc:sldMk cId="1109638200" sldId="338"/>
        </pc:sldMkLst>
      </pc:sldChg>
      <pc:sldChg chg="del">
        <pc:chgData name="Rich, Heather N" userId="a027854e-481d-438b-8444-45d93cfaddde" providerId="ADAL" clId="{B29621AE-4FC4-4843-AED3-4A14100B006D}" dt="2026-09-10T13:26:14.515" v="7" actId="47"/>
        <pc:sldMkLst>
          <pc:docMk/>
          <pc:sldMk cId="160591903" sldId="339"/>
        </pc:sldMkLst>
      </pc:sldChg>
      <pc:sldChg chg="del">
        <pc:chgData name="Rich, Heather N" userId="a027854e-481d-438b-8444-45d93cfaddde" providerId="ADAL" clId="{B29621AE-4FC4-4843-AED3-4A14100B006D}" dt="2026-09-10T13:26:15.585" v="9" actId="47"/>
        <pc:sldMkLst>
          <pc:docMk/>
          <pc:sldMk cId="3573926117" sldId="340"/>
        </pc:sldMkLst>
      </pc:sldChg>
      <pc:sldChg chg="del">
        <pc:chgData name="Rich, Heather N" userId="a027854e-481d-438b-8444-45d93cfaddde" providerId="ADAL" clId="{B29621AE-4FC4-4843-AED3-4A14100B006D}" dt="2026-09-10T13:26:24.896" v="19" actId="47"/>
        <pc:sldMkLst>
          <pc:docMk/>
          <pc:sldMk cId="3537383876"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FCAD5A2-922F-4D7E-8310-541C90E1AE6B}" type="datetimeFigureOut">
              <a:rPr lang="en-US" smtClean="0"/>
              <a:t>9/9/2026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5A9ECBC-B17E-4772-9658-EC69F957F909}" type="slidenum">
              <a:rPr lang="en-US" smtClean="0"/>
              <a:t>‹#›</a:t>
            </a:fld>
            <a:endParaRPr lang="en-US"/>
          </a:p>
        </p:txBody>
      </p:sp>
    </p:spTree>
    <p:extLst>
      <p:ext uri="{BB962C8B-B14F-4D97-AF65-F5344CB8AC3E}">
        <p14:creationId xmlns:p14="http://schemas.microsoft.com/office/powerpoint/2010/main" val="1572840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E63C8A3-7060-407A-9ABC-6748E4AC0842}" type="datetimeFigureOut">
              <a:rPr lang="en-US" smtClean="0"/>
              <a:t>9/9/2026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85DD61-36FD-41AD-9C0B-3BFA6D473376}" type="slidenum">
              <a:rPr lang="en-US" smtClean="0"/>
              <a:t>‹#›</a:t>
            </a:fld>
            <a:endParaRPr lang="en-US"/>
          </a:p>
        </p:txBody>
      </p:sp>
    </p:spTree>
    <p:extLst>
      <p:ext uri="{BB962C8B-B14F-4D97-AF65-F5344CB8AC3E}">
        <p14:creationId xmlns:p14="http://schemas.microsoft.com/office/powerpoint/2010/main" val="1650608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9F6EEB7-F4C9-4CF2-867E-5B11975A7095}" type="slidenum">
              <a:rPr lang="en-US" altLang="en-US" smtClean="0">
                <a:latin typeface="Arial" panose="020B0604020202020204" pitchFamily="34" charset="0"/>
              </a:rPr>
              <a:pPr/>
              <a:t>1</a:t>
            </a:fld>
            <a:endParaRPr lang="en-US" altLang="en-US">
              <a:latin typeface="Arial" panose="020B0604020202020204" pitchFamily="34" charset="0"/>
            </a:endParaRPr>
          </a:p>
        </p:txBody>
      </p:sp>
      <p:sp>
        <p:nvSpPr>
          <p:cNvPr id="6147" name="Rectangle 2"/>
          <p:cNvSpPr>
            <a:spLocks noGrp="1" noRot="1" noChangeAspect="1" noChangeArrowheads="1" noTextEdit="1"/>
          </p:cNvSpPr>
          <p:nvPr>
            <p:ph type="sldImg"/>
          </p:nvPr>
        </p:nvSpPr>
        <p:spPr>
          <a:xfrm>
            <a:off x="1106488" y="698500"/>
            <a:ext cx="4648200" cy="3486150"/>
          </a:xfrm>
          <a:ln/>
        </p:spPr>
      </p:sp>
      <p:sp>
        <p:nvSpPr>
          <p:cNvPr id="6148"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i="1">
              <a:latin typeface="Arial" panose="020B0604020202020204" pitchFamily="34" charset="0"/>
            </a:endParaRPr>
          </a:p>
        </p:txBody>
      </p:sp>
    </p:spTree>
    <p:extLst>
      <p:ext uri="{BB962C8B-B14F-4D97-AF65-F5344CB8AC3E}">
        <p14:creationId xmlns:p14="http://schemas.microsoft.com/office/powerpoint/2010/main" val="3559383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5C1F46C1-8591-41CA-B80E-34EC39A52852}" type="slidenum">
              <a:rPr lang="en-US" altLang="en-US" smtClean="0">
                <a:latin typeface="Arial" panose="020B0604020202020204" pitchFamily="34" charset="0"/>
              </a:rPr>
              <a:pPr/>
              <a:t>2</a:t>
            </a:fld>
            <a:endParaRPr lang="en-US" altLang="en-US">
              <a:latin typeface="Arial" panose="020B0604020202020204" pitchFamily="34" charset="0"/>
            </a:endParaRPr>
          </a:p>
        </p:txBody>
      </p:sp>
      <p:sp>
        <p:nvSpPr>
          <p:cNvPr id="8195" name="Rectangle 2"/>
          <p:cNvSpPr>
            <a:spLocks noGrp="1" noRot="1" noChangeAspect="1" noChangeArrowheads="1" noTextEdit="1"/>
          </p:cNvSpPr>
          <p:nvPr>
            <p:ph type="sldImg"/>
          </p:nvPr>
        </p:nvSpPr>
        <p:spPr>
          <a:xfrm>
            <a:off x="1106488" y="698500"/>
            <a:ext cx="4648200" cy="3486150"/>
          </a:xfrm>
          <a:ln/>
        </p:spPr>
      </p:sp>
      <p:sp>
        <p:nvSpPr>
          <p:cNvPr id="8196"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62832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501EB5D-9D4A-4FD0-9A2D-ADD2BFF2BCB0}" type="slidenum">
              <a:rPr lang="en-US" altLang="en-US" smtClean="0">
                <a:latin typeface="Arial" panose="020B0604020202020204" pitchFamily="34" charset="0"/>
              </a:rPr>
              <a:pPr/>
              <a:t>3</a:t>
            </a:fld>
            <a:endParaRPr lang="en-US" altLang="en-US">
              <a:latin typeface="Arial" panose="020B0604020202020204" pitchFamily="34"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9412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are represented by a union, please consult your applicable collective bargaining agreement as the information may vary from the policies discussed here.</a:t>
            </a:r>
          </a:p>
          <a:p>
            <a:endParaRPr lang="en-US" dirty="0"/>
          </a:p>
        </p:txBody>
      </p:sp>
      <p:sp>
        <p:nvSpPr>
          <p:cNvPr id="4" name="Slide Number Placeholder 3"/>
          <p:cNvSpPr>
            <a:spLocks noGrp="1"/>
          </p:cNvSpPr>
          <p:nvPr>
            <p:ph type="sldNum" sz="quarter" idx="5"/>
          </p:nvPr>
        </p:nvSpPr>
        <p:spPr/>
        <p:txBody>
          <a:bodyPr/>
          <a:lstStyle/>
          <a:p>
            <a:fld id="{7285DD61-36FD-41AD-9C0B-3BFA6D473376}" type="slidenum">
              <a:rPr lang="en-US" smtClean="0"/>
              <a:t>4</a:t>
            </a:fld>
            <a:endParaRPr lang="en-US"/>
          </a:p>
        </p:txBody>
      </p:sp>
    </p:spTree>
    <p:extLst>
      <p:ext uri="{BB962C8B-B14F-4D97-AF65-F5344CB8AC3E}">
        <p14:creationId xmlns:p14="http://schemas.microsoft.com/office/powerpoint/2010/main" val="4068282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93DB246B-9901-4B92-AF1C-70952C05F8D1}" type="slidenum">
              <a:rPr lang="en-US" altLang="en-US" smtClean="0">
                <a:latin typeface="Arial" panose="020B0604020202020204" pitchFamily="34" charset="0"/>
              </a:rPr>
              <a:pPr/>
              <a:t>5</a:t>
            </a:fld>
            <a:endParaRPr lang="en-US" altLang="en-US">
              <a:latin typeface="Arial" panose="020B0604020202020204" pitchFamily="34" charset="0"/>
            </a:endParaRPr>
          </a:p>
        </p:txBody>
      </p:sp>
      <p:sp>
        <p:nvSpPr>
          <p:cNvPr id="22531" name="Rectangle 2"/>
          <p:cNvSpPr>
            <a:spLocks noGrp="1" noRot="1" noChangeAspect="1" noChangeArrowheads="1" noTextEdit="1"/>
          </p:cNvSpPr>
          <p:nvPr>
            <p:ph type="sldImg"/>
          </p:nvPr>
        </p:nvSpPr>
        <p:spPr>
          <a:xfrm>
            <a:off x="1106488" y="698500"/>
            <a:ext cx="4648200" cy="3486150"/>
          </a:xfrm>
          <a:ln/>
        </p:spPr>
      </p:sp>
      <p:sp>
        <p:nvSpPr>
          <p:cNvPr id="22532"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43418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0B0089E-BC90-44A4-B23B-B0BACF6BF9E3}" type="slidenum">
              <a:rPr lang="en-US" altLang="en-US" smtClean="0">
                <a:latin typeface="Arial" panose="020B0604020202020204" pitchFamily="34" charset="0"/>
              </a:rPr>
              <a:pPr/>
              <a:t>6</a:t>
            </a:fld>
            <a:endParaRPr lang="en-US" altLang="en-US">
              <a:latin typeface="Arial" panose="020B0604020202020204" pitchFamily="34" charset="0"/>
            </a:endParaRPr>
          </a:p>
        </p:txBody>
      </p:sp>
      <p:sp>
        <p:nvSpPr>
          <p:cNvPr id="12291" name="Rectangle 2"/>
          <p:cNvSpPr>
            <a:spLocks noGrp="1" noRot="1" noChangeAspect="1" noChangeArrowheads="1" noTextEdit="1"/>
          </p:cNvSpPr>
          <p:nvPr>
            <p:ph type="sldImg"/>
          </p:nvPr>
        </p:nvSpPr>
        <p:spPr>
          <a:xfrm>
            <a:off x="1106488" y="698500"/>
            <a:ext cx="4648200" cy="3486150"/>
          </a:xfrm>
          <a:ln/>
        </p:spPr>
      </p:sp>
      <p:sp>
        <p:nvSpPr>
          <p:cNvPr id="12292"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When an employee finds it is necessary to be absent from work during the scheduled work period, an absence slip must be completed documenting the time off.  These slips are obtained from the department or online at hr.siu.edu.</a:t>
            </a:r>
          </a:p>
          <a:p>
            <a:pPr fontAlgn="base"/>
            <a:r>
              <a:rPr lang="en-US" sz="1200" kern="1200" dirty="0">
                <a:solidFill>
                  <a:schemeClr val="tx1"/>
                </a:solidFill>
                <a:effectLst/>
                <a:latin typeface="+mn-lt"/>
                <a:ea typeface="+mn-ea"/>
                <a:cs typeface="+mn-cs"/>
              </a:rPr>
              <a:t>Completed slips should include the employee’s name, AIS ID, department, dates and time off, and type of leave taken.  Absence requests should be submitted to your supervisor for approval.  Retain your copy of the absence slip for future reference.  </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235920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Sick leave can be used for any personal illness or injury, personal medical or dental appointments, any approved family and medical leave (FMLA), or any illness or injury of a member of the immediate family or household.  For these purposes, immediate family is defined as spouse, domestic/civil union partner, child, mother in law, father in law, stepparent, sibling, grandchild, grandparent or parent.  Household is anyone maintaining a family relationship living in the household. </a:t>
            </a:r>
          </a:p>
          <a:p>
            <a:pPr fontAlgn="base"/>
            <a:r>
              <a:rPr lang="en-US" sz="1200" kern="1200" dirty="0">
                <a:solidFill>
                  <a:schemeClr val="tx1"/>
                </a:solidFill>
                <a:effectLst/>
                <a:latin typeface="+mn-lt"/>
                <a:ea typeface="+mn-ea"/>
                <a:cs typeface="+mn-cs"/>
              </a:rPr>
              <a:t>Your supervisor or Human Resources may require documentation from a physician if there is the appearance of misuse of your sick leave benefit.</a:t>
            </a:r>
          </a:p>
          <a:p>
            <a:pPr fontAlgn="base"/>
            <a:r>
              <a:rPr lang="en-US" sz="1200" kern="1200" dirty="0">
                <a:solidFill>
                  <a:schemeClr val="tx1"/>
                </a:solidFill>
                <a:effectLst/>
                <a:latin typeface="+mn-lt"/>
                <a:ea typeface="+mn-ea"/>
                <a:cs typeface="+mn-cs"/>
              </a:rPr>
              <a:t>Employees who misuse sick leave can be suspended or discharged.</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If you have been employed by the State of Illinois previously, or go to another Illinois state agency, your unused sick time may be transferred to that place of employment.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285DD61-36FD-41AD-9C0B-3BFA6D473376}" type="slidenum">
              <a:rPr lang="en-US" smtClean="0"/>
              <a:t>7</a:t>
            </a:fld>
            <a:endParaRPr lang="en-US"/>
          </a:p>
        </p:txBody>
      </p:sp>
    </p:spTree>
    <p:extLst>
      <p:ext uri="{BB962C8B-B14F-4D97-AF65-F5344CB8AC3E}">
        <p14:creationId xmlns:p14="http://schemas.microsoft.com/office/powerpoint/2010/main" val="2511628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Once your vacation balance reaches the computer maximum listed on the fringe benefit report, vacation will stop accruing until vacation time is used and your balance falls below the computer maximum.</a:t>
            </a:r>
          </a:p>
          <a:p>
            <a:pPr fontAlgn="base"/>
            <a:r>
              <a:rPr lang="en-US" sz="1200" kern="1200" dirty="0">
                <a:solidFill>
                  <a:schemeClr val="tx1"/>
                </a:solidFill>
                <a:effectLst/>
                <a:latin typeface="+mn-lt"/>
                <a:ea typeface="+mn-ea"/>
                <a:cs typeface="+mn-cs"/>
              </a:rPr>
              <a:t>The policy maximum is the most vacation you can be paid for upon separation from the university.</a:t>
            </a:r>
          </a:p>
          <a:p>
            <a:pPr fontAlgn="base"/>
            <a:r>
              <a:rPr lang="en-US" sz="1200" kern="1200" dirty="0">
                <a:solidFill>
                  <a:schemeClr val="tx1"/>
                </a:solidFill>
                <a:effectLst/>
                <a:latin typeface="+mn-lt"/>
                <a:ea typeface="+mn-ea"/>
                <a:cs typeface="+mn-cs"/>
              </a:rPr>
              <a:t>You should receive a vacation accrual chart with these maximums on it.  </a:t>
            </a:r>
          </a:p>
          <a:p>
            <a:endParaRPr lang="en-US" dirty="0"/>
          </a:p>
        </p:txBody>
      </p:sp>
      <p:sp>
        <p:nvSpPr>
          <p:cNvPr id="4" name="Slide Number Placeholder 3"/>
          <p:cNvSpPr>
            <a:spLocks noGrp="1"/>
          </p:cNvSpPr>
          <p:nvPr>
            <p:ph type="sldNum" sz="quarter" idx="5"/>
          </p:nvPr>
        </p:nvSpPr>
        <p:spPr/>
        <p:txBody>
          <a:bodyPr/>
          <a:lstStyle/>
          <a:p>
            <a:fld id="{7285DD61-36FD-41AD-9C0B-3BFA6D473376}" type="slidenum">
              <a:rPr lang="en-US" smtClean="0"/>
              <a:t>9</a:t>
            </a:fld>
            <a:endParaRPr lang="en-US"/>
          </a:p>
        </p:txBody>
      </p:sp>
    </p:spTree>
    <p:extLst>
      <p:ext uri="{BB962C8B-B14F-4D97-AF65-F5344CB8AC3E}">
        <p14:creationId xmlns:p14="http://schemas.microsoft.com/office/powerpoint/2010/main" val="1976839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993B1AC-92A8-4CE3-A350-60006DD64F73}" type="slidenum">
              <a:rPr lang="en-US" altLang="en-US" smtClean="0">
                <a:latin typeface="Arial" panose="020B0604020202020204" pitchFamily="34" charset="0"/>
              </a:rPr>
              <a:pPr/>
              <a:t>10</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a:xfrm>
            <a:off x="1106488" y="698500"/>
            <a:ext cx="4648200" cy="3486150"/>
          </a:xfrm>
          <a:ln/>
        </p:spPr>
      </p:sp>
      <p:sp>
        <p:nvSpPr>
          <p:cNvPr id="24580"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Employees can receive up to 20 days with pay during a 12-month period to serve in a disaster that has occurred within the United States or its territories.</a:t>
            </a:r>
          </a:p>
          <a:p>
            <a:pPr fontAlgn="base"/>
            <a:r>
              <a:rPr lang="en-US" sz="1200" kern="1200" dirty="0">
                <a:solidFill>
                  <a:schemeClr val="tx1"/>
                </a:solidFill>
                <a:effectLst/>
                <a:latin typeface="+mn-lt"/>
                <a:ea typeface="+mn-ea"/>
                <a:cs typeface="+mn-cs"/>
              </a:rPr>
              <a:t>To be eligible for this leave, you must be a certified disaster service volunteer with the American Red Cross or assigned to Illinois Emergency Management Agency.</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174878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60C7ADD-000D-46A0-B538-66709EAF1AA5}" type="slidenum">
              <a:rPr lang="en-US" altLang="en-US" smtClean="0">
                <a:latin typeface="Arial" panose="020B0604020202020204" pitchFamily="34" charset="0"/>
              </a:rPr>
              <a:pPr/>
              <a:t>11</a:t>
            </a:fld>
            <a:endParaRPr lang="en-US" altLang="en-US">
              <a:latin typeface="Arial" panose="020B0604020202020204" pitchFamily="34" charset="0"/>
            </a:endParaRPr>
          </a:p>
        </p:txBody>
      </p:sp>
      <p:sp>
        <p:nvSpPr>
          <p:cNvPr id="26627" name="Rectangle 2"/>
          <p:cNvSpPr>
            <a:spLocks noGrp="1" noRot="1" noChangeAspect="1" noChangeArrowheads="1" noTextEdit="1"/>
          </p:cNvSpPr>
          <p:nvPr>
            <p:ph type="sldImg"/>
          </p:nvPr>
        </p:nvSpPr>
        <p:spPr>
          <a:xfrm>
            <a:off x="1106488" y="698500"/>
            <a:ext cx="4648200" cy="3486150"/>
          </a:xfrm>
          <a:ln/>
        </p:spPr>
      </p:sp>
      <p:sp>
        <p:nvSpPr>
          <p:cNvPr id="26628"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You are eligible for up to 3 days for the death of an immediate family member.  Immediate family is defined as spouse, domestic/civil union partner, child, parent, brother, sister, grandparent, grandchild, corresponding in-laws, and immediate family of domestic/civil union partner.  This includes step-parents.  Household is defined as anyone maintaining family relationship living in the home.  </a:t>
            </a:r>
          </a:p>
          <a:p>
            <a:pPr fontAlgn="base"/>
            <a:r>
              <a:rPr lang="en-US" sz="1200" kern="1200" dirty="0">
                <a:solidFill>
                  <a:schemeClr val="tx1"/>
                </a:solidFill>
                <a:effectLst/>
                <a:latin typeface="+mn-lt"/>
                <a:ea typeface="+mn-ea"/>
                <a:cs typeface="+mn-cs"/>
              </a:rPr>
              <a:t>You are also eligible for a leave with pay of one day to attend the funeral for a relative outside of immediate family.  This includes aunts, uncles, nieces, nephews, cousins, corresponding in-laws or to serve as pallbearer.</a:t>
            </a:r>
          </a:p>
          <a:p>
            <a:pPr fontAlgn="base"/>
            <a:r>
              <a:rPr lang="en-US" sz="1200" kern="1200" dirty="0">
                <a:solidFill>
                  <a:schemeClr val="tx1"/>
                </a:solidFill>
                <a:effectLst/>
                <a:latin typeface="+mn-lt"/>
                <a:ea typeface="+mn-ea"/>
                <a:cs typeface="+mn-cs"/>
              </a:rPr>
              <a:t>Bereavement now allows for employees to use additional sick and/or vacation for bereavement purposes in special circumstances.  There is also an expanded time period (unpaid) in the event of loss of a child.  </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0533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7B7C8F93-D117-4B0B-8157-460BFFE609DB}" type="slidenum">
              <a:rPr lang="en-US" altLang="en-US" smtClean="0">
                <a:latin typeface="Arial" panose="020B0604020202020204" pitchFamily="34" charset="0"/>
              </a:rPr>
              <a:pPr/>
              <a:t>12</a:t>
            </a:fld>
            <a:endParaRPr lang="en-US" altLang="en-US">
              <a:latin typeface="Arial" panose="020B0604020202020204" pitchFamily="34" charset="0"/>
            </a:endParaRPr>
          </a:p>
        </p:txBody>
      </p:sp>
      <p:sp>
        <p:nvSpPr>
          <p:cNvPr id="28675" name="Rectangle 2"/>
          <p:cNvSpPr>
            <a:spLocks noGrp="1" noRot="1" noChangeAspect="1" noChangeArrowheads="1" noTextEdit="1"/>
          </p:cNvSpPr>
          <p:nvPr>
            <p:ph type="sldImg"/>
          </p:nvPr>
        </p:nvSpPr>
        <p:spPr>
          <a:xfrm>
            <a:off x="1106488" y="698500"/>
            <a:ext cx="4648200" cy="3486150"/>
          </a:xfrm>
          <a:ln/>
        </p:spPr>
      </p:sp>
      <p:sp>
        <p:nvSpPr>
          <p:cNvPr id="28676"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If you are called for jury duty or subpoenaed by any legislative, judicial or administrative tribunal, a leave with pay is granted while you are in court.  You will have to supply the subpoena to your department.</a:t>
            </a:r>
          </a:p>
          <a:p>
            <a:pPr fontAlgn="base"/>
            <a:r>
              <a:rPr lang="en-US" sz="1200" kern="1200" dirty="0">
                <a:solidFill>
                  <a:schemeClr val="tx1"/>
                </a:solidFill>
                <a:effectLst/>
                <a:latin typeface="+mn-lt"/>
                <a:ea typeface="+mn-ea"/>
                <a:cs typeface="+mn-cs"/>
              </a:rPr>
              <a:t>If your presence is required to appear as a defendant or plaintiff in a criminal or civil case, this leave would not apply.  Accrued vacation or leave without pay would be used.</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541263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8980E8BF-5498-4103-8B9F-67AA9793BA88}" type="slidenum">
              <a:rPr lang="en-US" altLang="en-US" smtClean="0">
                <a:latin typeface="Arial" panose="020B0604020202020204" pitchFamily="34" charset="0"/>
              </a:rPr>
              <a:pPr/>
              <a:t>13</a:t>
            </a:fld>
            <a:endParaRPr lang="en-US" altLang="en-US">
              <a:latin typeface="Arial" panose="020B0604020202020204" pitchFamily="34" charset="0"/>
            </a:endParaRPr>
          </a:p>
        </p:txBody>
      </p:sp>
      <p:sp>
        <p:nvSpPr>
          <p:cNvPr id="30723" name="Rectangle 2"/>
          <p:cNvSpPr>
            <a:spLocks noGrp="1" noRot="1" noChangeAspect="1" noChangeArrowheads="1" noTextEdit="1"/>
          </p:cNvSpPr>
          <p:nvPr>
            <p:ph type="sldImg"/>
          </p:nvPr>
        </p:nvSpPr>
        <p:spPr>
          <a:xfrm>
            <a:off x="1106488" y="698500"/>
            <a:ext cx="4648200" cy="3486150"/>
          </a:xfrm>
          <a:ln/>
        </p:spPr>
      </p:sp>
      <p:sp>
        <p:nvSpPr>
          <p:cNvPr id="30724"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SIUC grants a leave with pay of up to 10 days, or as defined by state law, for the fulfillment of an employee’s annual obligations in any component of the armed forces.  If you are activated to serve in a civil disturbance, disaster, or local emergency, you can receive a combined total of 20 days per fiscal year.  The fiscal year begins on July 1 and ends on June 30 each year.</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41479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062AB00-7418-42DB-9C64-7BCDAD4D11DE}" type="slidenum">
              <a:rPr lang="en-US" altLang="en-US" smtClean="0">
                <a:latin typeface="Arial" panose="020B0604020202020204" pitchFamily="34" charset="0"/>
              </a:rPr>
              <a:pPr/>
              <a:t>15</a:t>
            </a:fld>
            <a:endParaRPr lang="en-US" altLang="en-US">
              <a:latin typeface="Arial" panose="020B0604020202020204" pitchFamily="34" charset="0"/>
            </a:endParaRPr>
          </a:p>
        </p:txBody>
      </p:sp>
      <p:sp>
        <p:nvSpPr>
          <p:cNvPr id="37891" name="Rectangle 2"/>
          <p:cNvSpPr>
            <a:spLocks noGrp="1" noRot="1" noChangeAspect="1" noChangeArrowheads="1" noTextEdit="1"/>
          </p:cNvSpPr>
          <p:nvPr>
            <p:ph type="sldImg"/>
          </p:nvPr>
        </p:nvSpPr>
        <p:spPr>
          <a:xfrm>
            <a:off x="1106488" y="698500"/>
            <a:ext cx="4648200" cy="3486150"/>
          </a:xfrm>
          <a:ln/>
        </p:spPr>
      </p:sp>
      <p:sp>
        <p:nvSpPr>
          <p:cNvPr id="37892"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3740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F89C7F7-11DC-44BF-8BFC-A9AD3D0F5D94}" type="slidenum">
              <a:rPr lang="en-US" altLang="en-US" smtClean="0">
                <a:latin typeface="Arial" panose="020B0604020202020204" pitchFamily="34" charset="0"/>
              </a:rPr>
              <a:pPr/>
              <a:t>16</a:t>
            </a:fld>
            <a:endParaRPr lang="en-US" altLang="en-US">
              <a:latin typeface="Arial" panose="020B0604020202020204" pitchFamily="34" charset="0"/>
            </a:endParaRPr>
          </a:p>
        </p:txBody>
      </p:sp>
      <p:sp>
        <p:nvSpPr>
          <p:cNvPr id="39939" name="Rectangle 2"/>
          <p:cNvSpPr>
            <a:spLocks noGrp="1" noRot="1" noChangeAspect="1" noChangeArrowheads="1" noTextEdit="1"/>
          </p:cNvSpPr>
          <p:nvPr>
            <p:ph type="sldImg"/>
          </p:nvPr>
        </p:nvSpPr>
        <p:spPr>
          <a:xfrm>
            <a:off x="1106488" y="698500"/>
            <a:ext cx="4648200" cy="3486150"/>
          </a:xfrm>
          <a:ln/>
        </p:spPr>
      </p:sp>
      <p:sp>
        <p:nvSpPr>
          <p:cNvPr id="39940"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SIUC is committed to full compliance with the federal Family &amp; Medical Leave Act of 1993.</a:t>
            </a:r>
          </a:p>
          <a:p>
            <a:pPr fontAlgn="base"/>
            <a:r>
              <a:rPr lang="en-US" sz="1200" kern="1200" dirty="0">
                <a:solidFill>
                  <a:schemeClr val="tx1"/>
                </a:solidFill>
                <a:effectLst/>
                <a:latin typeface="+mn-lt"/>
                <a:ea typeface="+mn-ea"/>
                <a:cs typeface="+mn-cs"/>
              </a:rPr>
              <a:t>This Act grants unpaid family and medical leave benefits to eligible employees.</a:t>
            </a:r>
          </a:p>
          <a:p>
            <a:pPr fontAlgn="base"/>
            <a:r>
              <a:rPr lang="en-US" sz="1200" kern="1200" dirty="0">
                <a:solidFill>
                  <a:schemeClr val="tx1"/>
                </a:solidFill>
                <a:effectLst/>
                <a:latin typeface="+mn-lt"/>
                <a:ea typeface="+mn-ea"/>
                <a:cs typeface="+mn-cs"/>
              </a:rPr>
              <a:t>An employee has to have worked at least 12 months or one academic year and at least 1250 pay status hours in the previous year to be eligible for FMLA.</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An eligible employee who complies with the notification requirements may request FMLA for any of the situations listed above on this slide.</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Although the federal law states that FMLA is an unpaid leave, SIUC allows you to substitute accrued leave time for any portion of the FMLA leave.  Any available sick leave can be used.  Vacation can be used if approved by your department.  </a:t>
            </a:r>
          </a:p>
          <a:p>
            <a:pPr fontAlgn="base"/>
            <a:r>
              <a:rPr lang="en-US" sz="1200" kern="1200" dirty="0">
                <a:solidFill>
                  <a:schemeClr val="tx1"/>
                </a:solidFill>
                <a:effectLst/>
                <a:latin typeface="+mn-lt"/>
                <a:ea typeface="+mn-ea"/>
                <a:cs typeface="+mn-cs"/>
              </a:rPr>
              <a:t>Otherwise,  the leave will be granted without pay.</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407236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5E78C0E-DF08-45D6-B8ED-CA434C55E073}" type="slidenum">
              <a:rPr lang="en-US" altLang="en-US" smtClean="0">
                <a:latin typeface="Arial" panose="020B0604020202020204" pitchFamily="34" charset="0"/>
              </a:rPr>
              <a:pPr/>
              <a:t>17</a:t>
            </a:fld>
            <a:endParaRPr lang="en-US" altLang="en-US">
              <a:latin typeface="Arial" panose="020B0604020202020204" pitchFamily="34" charset="0"/>
            </a:endParaRPr>
          </a:p>
        </p:txBody>
      </p:sp>
      <p:sp>
        <p:nvSpPr>
          <p:cNvPr id="41987" name="Rectangle 2"/>
          <p:cNvSpPr>
            <a:spLocks noGrp="1" noRot="1" noChangeAspect="1" noChangeArrowheads="1" noTextEdit="1"/>
          </p:cNvSpPr>
          <p:nvPr>
            <p:ph type="sldImg"/>
          </p:nvPr>
        </p:nvSpPr>
        <p:spPr>
          <a:xfrm>
            <a:off x="1106488" y="698500"/>
            <a:ext cx="4648200" cy="3486150"/>
          </a:xfrm>
          <a:ln/>
        </p:spPr>
      </p:sp>
      <p:sp>
        <p:nvSpPr>
          <p:cNvPr id="41988"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When applying for FMLA, the first step is to notify your department and Human Resources (Employee Records).</a:t>
            </a:r>
          </a:p>
          <a:p>
            <a:pPr fontAlgn="base"/>
            <a:r>
              <a:rPr lang="en-US" sz="1200" kern="1200" dirty="0">
                <a:solidFill>
                  <a:schemeClr val="tx1"/>
                </a:solidFill>
                <a:effectLst/>
                <a:latin typeface="+mn-lt"/>
                <a:ea typeface="+mn-ea"/>
                <a:cs typeface="+mn-cs"/>
              </a:rPr>
              <a:t>The patient’s physician must complete the FMLA medical certification application with the necessary medical information.</a:t>
            </a:r>
          </a:p>
          <a:p>
            <a:pPr fontAlgn="base"/>
            <a:r>
              <a:rPr lang="en-US" sz="1200" kern="1200" dirty="0">
                <a:solidFill>
                  <a:schemeClr val="tx1"/>
                </a:solidFill>
                <a:effectLst/>
                <a:latin typeface="+mn-lt"/>
                <a:ea typeface="+mn-ea"/>
                <a:cs typeface="+mn-cs"/>
              </a:rPr>
              <a:t>You will be notified in writing by Human Resources whether your request for leave was approved.  During your leave, you are required to keep in contact with your supervisor once every 2 weeks and let them know of any changes that may arise during your leave.</a:t>
            </a:r>
          </a:p>
          <a:p>
            <a:pPr fontAlgn="base"/>
            <a:r>
              <a:rPr lang="en-US" sz="1200" kern="1200" dirty="0">
                <a:solidFill>
                  <a:schemeClr val="tx1"/>
                </a:solidFill>
                <a:effectLst/>
                <a:latin typeface="+mn-lt"/>
                <a:ea typeface="+mn-ea"/>
                <a:cs typeface="+mn-cs"/>
              </a:rPr>
              <a:t>Before returning to work from a leave for the employee, a return to work slip must be provided to HR and the employing department.</a:t>
            </a:r>
          </a:p>
          <a:p>
            <a:pPr fontAlgn="base"/>
            <a:r>
              <a:rPr lang="en-US" sz="1200" kern="1200" dirty="0">
                <a:solidFill>
                  <a:schemeClr val="tx1"/>
                </a:solidFill>
                <a:effectLst/>
                <a:latin typeface="+mn-lt"/>
                <a:ea typeface="+mn-ea"/>
                <a:cs typeface="+mn-cs"/>
              </a:rPr>
              <a:t>The information we receive is kept separate from your personnel file, and shredded after 3 years.  We do not share any medical information with your department.</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472256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133348E-6D89-4508-86DD-D5C8033DA3B8}" type="slidenum">
              <a:rPr lang="en-US" altLang="en-US" smtClean="0">
                <a:latin typeface="Arial" panose="020B0604020202020204" pitchFamily="34" charset="0"/>
              </a:rPr>
              <a:pPr/>
              <a:t>18</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1106488" y="698500"/>
            <a:ext cx="4648200" cy="3486150"/>
          </a:xfrm>
          <a:ln/>
        </p:spPr>
      </p:sp>
      <p:sp>
        <p:nvSpPr>
          <p:cNvPr id="44036"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allows eligible employees up to 26 weeks to care for an injured military service member.  This is the only qualifying reason under FMLA allowing up to 26 weeks of unpaid leave.</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9929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3A16667-E59E-4927-88D3-2F792A7D1E08}" type="slidenum">
              <a:rPr lang="en-US" altLang="en-US" smtClean="0">
                <a:latin typeface="Arial" panose="020B0604020202020204" pitchFamily="34" charset="0"/>
              </a:rPr>
              <a:pPr/>
              <a:t>19</a:t>
            </a:fld>
            <a:endParaRPr lang="en-US" altLang="en-US">
              <a:latin typeface="Arial" panose="020B0604020202020204" pitchFamily="34" charset="0"/>
            </a:endParaRPr>
          </a:p>
        </p:txBody>
      </p:sp>
      <p:sp>
        <p:nvSpPr>
          <p:cNvPr id="52227" name="Rectangle 2"/>
          <p:cNvSpPr>
            <a:spLocks noGrp="1" noRot="1" noChangeAspect="1" noChangeArrowheads="1" noTextEdit="1"/>
          </p:cNvSpPr>
          <p:nvPr>
            <p:ph type="sldImg"/>
          </p:nvPr>
        </p:nvSpPr>
        <p:spPr>
          <a:xfrm>
            <a:off x="1106488" y="698500"/>
            <a:ext cx="4648200" cy="3486150"/>
          </a:xfrm>
          <a:ln/>
        </p:spPr>
      </p:sp>
      <p:sp>
        <p:nvSpPr>
          <p:cNvPr id="52228"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The Illinois Victims’ Economic Security &amp; Safety Act provides unpaid leave to seek assistance for domestic violence, stalking, or sexual assault.</a:t>
            </a:r>
          </a:p>
          <a:p>
            <a:pPr fontAlgn="base"/>
            <a:r>
              <a:rPr lang="en-US" sz="1200" kern="1200" dirty="0">
                <a:solidFill>
                  <a:schemeClr val="tx1"/>
                </a:solidFill>
                <a:effectLst/>
                <a:latin typeface="+mn-lt"/>
                <a:ea typeface="+mn-ea"/>
                <a:cs typeface="+mn-cs"/>
              </a:rPr>
              <a:t>All employees are eligible on the first day of employment and must submit a certification to Human Resources when requesting the leave.</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Eligible employees who have complied with the required notification requirements will be granted an unpaid job protected leave for up to 12 weeks. Vacation can be requested with the department approval.</a:t>
            </a:r>
          </a:p>
        </p:txBody>
      </p:sp>
    </p:spTree>
    <p:extLst>
      <p:ext uri="{BB962C8B-B14F-4D97-AF65-F5344CB8AC3E}">
        <p14:creationId xmlns:p14="http://schemas.microsoft.com/office/powerpoint/2010/main" val="1933169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3E69C86-B307-4168-9502-FED98E1CB020}" type="slidenum">
              <a:rPr lang="en-US" altLang="en-US" smtClean="0">
                <a:latin typeface="Arial" panose="020B0604020202020204" pitchFamily="34" charset="0"/>
              </a:rPr>
              <a:pPr/>
              <a:t>20</a:t>
            </a:fld>
            <a:endParaRPr lang="en-US" altLang="en-US">
              <a:latin typeface="Arial" panose="020B0604020202020204" pitchFamily="34" charset="0"/>
            </a:endParaRPr>
          </a:p>
        </p:txBody>
      </p:sp>
      <p:sp>
        <p:nvSpPr>
          <p:cNvPr id="56323" name="Rectangle 2"/>
          <p:cNvSpPr>
            <a:spLocks noGrp="1" noRot="1" noChangeAspect="1" noChangeArrowheads="1" noTextEdit="1"/>
          </p:cNvSpPr>
          <p:nvPr>
            <p:ph type="sldImg"/>
          </p:nvPr>
        </p:nvSpPr>
        <p:spPr>
          <a:xfrm>
            <a:off x="1106488" y="698500"/>
            <a:ext cx="4648200" cy="3486150"/>
          </a:xfrm>
          <a:ln/>
        </p:spPr>
      </p:sp>
      <p:sp>
        <p:nvSpPr>
          <p:cNvPr id="56324"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If your presence is required at your child’s school for conferences or classroom activities, you can request a leave under the School Visitation policy. </a:t>
            </a:r>
          </a:p>
          <a:p>
            <a:pPr fontAlgn="base"/>
            <a:r>
              <a:rPr lang="en-US" sz="1200" kern="1200" dirty="0">
                <a:solidFill>
                  <a:schemeClr val="tx1"/>
                </a:solidFill>
                <a:effectLst/>
                <a:latin typeface="+mn-lt"/>
                <a:ea typeface="+mn-ea"/>
                <a:cs typeface="+mn-cs"/>
              </a:rPr>
              <a:t>Vacation must be requested in advance.</a:t>
            </a:r>
          </a:p>
          <a:p>
            <a:pPr fontAlgn="base"/>
            <a:r>
              <a:rPr lang="en-US" sz="1200" kern="1200" dirty="0">
                <a:solidFill>
                  <a:schemeClr val="tx1"/>
                </a:solidFill>
                <a:effectLst/>
                <a:latin typeface="+mn-lt"/>
                <a:ea typeface="+mn-ea"/>
                <a:cs typeface="+mn-cs"/>
              </a:rPr>
              <a:t>A leave without pay can be used if all vacation has been exhausted.  This leave is no more than 8 hours per school year, no more than 4 hours per day.  Consult with your department about making up this time, if allowed.</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6422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2A9B6E3-3D13-4B58-A7AC-FA3EE6A92E2C}" type="slidenum">
              <a:rPr lang="en-US" altLang="en-US" smtClean="0">
                <a:latin typeface="Arial" panose="020B0604020202020204" pitchFamily="34" charset="0"/>
              </a:rPr>
              <a:pPr/>
              <a:t>21</a:t>
            </a:fld>
            <a:endParaRPr lang="en-US" altLang="en-US">
              <a:latin typeface="Arial" panose="020B0604020202020204" pitchFamily="34" charset="0"/>
            </a:endParaRPr>
          </a:p>
        </p:txBody>
      </p:sp>
      <p:sp>
        <p:nvSpPr>
          <p:cNvPr id="58371" name="Rectangle 2"/>
          <p:cNvSpPr>
            <a:spLocks noGrp="1" noRot="1" noChangeAspect="1" noChangeArrowheads="1" noTextEdit="1"/>
          </p:cNvSpPr>
          <p:nvPr>
            <p:ph type="sldImg"/>
          </p:nvPr>
        </p:nvSpPr>
        <p:spPr>
          <a:xfrm>
            <a:off x="1106488" y="698500"/>
            <a:ext cx="4648200" cy="3486150"/>
          </a:xfrm>
          <a:ln/>
        </p:spPr>
      </p:sp>
      <p:sp>
        <p:nvSpPr>
          <p:cNvPr id="58372"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87083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476E539-6F38-4C71-80DB-0EEA8FE579C5}" type="slidenum">
              <a:rPr lang="en-US" altLang="en-US" smtClean="0">
                <a:latin typeface="Arial" panose="020B0604020202020204" pitchFamily="34" charset="0"/>
              </a:rPr>
              <a:pPr/>
              <a:t>22</a:t>
            </a:fld>
            <a:endParaRPr lang="en-US" altLang="en-US">
              <a:latin typeface="Arial" panose="020B0604020202020204" pitchFamily="34" charset="0"/>
            </a:endParaRPr>
          </a:p>
        </p:txBody>
      </p:sp>
      <p:sp>
        <p:nvSpPr>
          <p:cNvPr id="60419" name="Rectangle 2"/>
          <p:cNvSpPr>
            <a:spLocks noGrp="1" noRot="1" noChangeAspect="1" noChangeArrowheads="1" noTextEdit="1"/>
          </p:cNvSpPr>
          <p:nvPr>
            <p:ph type="sldImg"/>
          </p:nvPr>
        </p:nvSpPr>
        <p:spPr>
          <a:xfrm>
            <a:off x="1106488" y="698500"/>
            <a:ext cx="4648200" cy="3486150"/>
          </a:xfrm>
          <a:ln/>
        </p:spPr>
      </p:sp>
      <p:sp>
        <p:nvSpPr>
          <p:cNvPr id="60420"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Personal leaves can be granted for many reasons.  Examples might include educational leave, medical leave, etc.</a:t>
            </a:r>
          </a:p>
          <a:p>
            <a:pPr fontAlgn="base"/>
            <a:r>
              <a:rPr lang="en-US" sz="1200" kern="1200" dirty="0">
                <a:solidFill>
                  <a:schemeClr val="tx1"/>
                </a:solidFill>
                <a:effectLst/>
                <a:latin typeface="+mn-lt"/>
                <a:ea typeface="+mn-ea"/>
                <a:cs typeface="+mn-cs"/>
              </a:rPr>
              <a:t>Contact the Fringe Benefits office if a personal leave needs to be requested.  The Employee Benefits office will also need to be notified concerning insurance rates, billing, etc. while the employee is on leave.</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048025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B443CD8-263F-4357-BCB0-5507CE8F7EE5}" type="slidenum">
              <a:rPr lang="en-US" altLang="en-US" smtClean="0">
                <a:latin typeface="Arial" panose="020B0604020202020204" pitchFamily="34" charset="0"/>
              </a:rPr>
              <a:pPr/>
              <a:t>23</a:t>
            </a:fld>
            <a:endParaRPr lang="en-US" altLang="en-US">
              <a:latin typeface="Arial" panose="020B0604020202020204" pitchFamily="34" charset="0"/>
            </a:endParaRPr>
          </a:p>
        </p:txBody>
      </p:sp>
      <p:sp>
        <p:nvSpPr>
          <p:cNvPr id="62467" name="Rectangle 2"/>
          <p:cNvSpPr>
            <a:spLocks noGrp="1" noRot="1" noChangeAspect="1" noChangeArrowheads="1" noTextEdit="1"/>
          </p:cNvSpPr>
          <p:nvPr>
            <p:ph type="sldImg"/>
          </p:nvPr>
        </p:nvSpPr>
        <p:spPr>
          <a:xfrm>
            <a:off x="1106488" y="698500"/>
            <a:ext cx="4648200" cy="3486150"/>
          </a:xfrm>
          <a:ln/>
        </p:spPr>
      </p:sp>
      <p:sp>
        <p:nvSpPr>
          <p:cNvPr id="62468"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university grants full waiver of tuition for undergraduate and graduate course work.  Time used for classes during work hours may be made up at a time agreeable to the employee and their supervisor, or reported as vacation if approved by your department.</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55688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FDC2B42-BA9E-498A-9C0D-98CED1FCD4F4}" type="slidenum">
              <a:rPr lang="en-US" altLang="en-US" smtClean="0">
                <a:latin typeface="Arial" panose="020B0604020202020204" pitchFamily="34" charset="0"/>
              </a:rPr>
              <a:pPr/>
              <a:t>24</a:t>
            </a:fld>
            <a:endParaRPr lang="en-US" altLang="en-US">
              <a:latin typeface="Arial" panose="020B0604020202020204" pitchFamily="34" charset="0"/>
            </a:endParaRPr>
          </a:p>
        </p:txBody>
      </p:sp>
      <p:sp>
        <p:nvSpPr>
          <p:cNvPr id="64515" name="Rectangle 2"/>
          <p:cNvSpPr>
            <a:spLocks noGrp="1" noRot="1" noChangeAspect="1" noChangeArrowheads="1" noTextEdit="1"/>
          </p:cNvSpPr>
          <p:nvPr>
            <p:ph type="sldImg"/>
          </p:nvPr>
        </p:nvSpPr>
        <p:spPr>
          <a:xfrm>
            <a:off x="1106488" y="698500"/>
            <a:ext cx="4648200" cy="3486150"/>
          </a:xfrm>
          <a:ln/>
        </p:spPr>
      </p:sp>
      <p:sp>
        <p:nvSpPr>
          <p:cNvPr id="64516"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The tuition waiver is granted for a total of 130 semester hours.  Your child must be under the age of 25 at the beginning of the academic year in which the benefit is being claimed.</a:t>
            </a:r>
          </a:p>
          <a:p>
            <a:pPr fontAlgn="base"/>
            <a:r>
              <a:rPr lang="en-US" sz="1200" kern="1200" dirty="0">
                <a:solidFill>
                  <a:schemeClr val="tx1"/>
                </a:solidFill>
                <a:effectLst/>
                <a:latin typeface="+mn-lt"/>
                <a:ea typeface="+mn-ea"/>
                <a:cs typeface="+mn-cs"/>
              </a:rPr>
              <a:t>The student must maintain satisfactory academic progress.  </a:t>
            </a:r>
          </a:p>
          <a:p>
            <a:pPr fontAlgn="base"/>
            <a:r>
              <a:rPr lang="en-US" sz="1200" kern="1200" dirty="0">
                <a:solidFill>
                  <a:schemeClr val="tx1"/>
                </a:solidFill>
                <a:effectLst/>
                <a:latin typeface="+mn-lt"/>
                <a:ea typeface="+mn-ea"/>
                <a:cs typeface="+mn-cs"/>
              </a:rPr>
              <a:t>The service time when calculating the 7 years of employment is cumulative and includes all four year Illinois universities.  </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This SIU Undergraduate Tuition waiver is an extension of the Interinstitutional Waiver discussed on the previous slide.  This waiver extends the benefit to employees who are retired, on permanent layoff, or the natural or adopted child of a domestic/civil union partner.</a:t>
            </a:r>
          </a:p>
          <a:p>
            <a:pPr fontAlgn="base"/>
            <a:r>
              <a:rPr lang="en-US" sz="1200" kern="1200" dirty="0">
                <a:solidFill>
                  <a:schemeClr val="tx1"/>
                </a:solidFill>
                <a:effectLst/>
                <a:latin typeface="+mn-lt"/>
                <a:ea typeface="+mn-ea"/>
                <a:cs typeface="+mn-cs"/>
              </a:rPr>
              <a:t>This waiver applies to the SIU system only (Carbondale and Edwardsville campuses.)</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61228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CFEBE2D8-4911-4A0C-A5C0-52F6A602EC91}" type="slidenum">
              <a:rPr lang="en-US" altLang="en-US" smtClean="0">
                <a:latin typeface="Arial" panose="020B0604020202020204" pitchFamily="34" charset="0"/>
              </a:rPr>
              <a:pPr/>
              <a:t>25</a:t>
            </a:fld>
            <a:endParaRPr lang="en-US" altLang="en-US">
              <a:latin typeface="Arial" panose="020B0604020202020204" pitchFamily="34" charset="0"/>
            </a:endParaRPr>
          </a:p>
        </p:txBody>
      </p:sp>
      <p:sp>
        <p:nvSpPr>
          <p:cNvPr id="68611" name="Rectangle 2"/>
          <p:cNvSpPr>
            <a:spLocks noGrp="1" noRot="1" noChangeAspect="1" noChangeArrowheads="1" noTextEdit="1"/>
          </p:cNvSpPr>
          <p:nvPr>
            <p:ph type="sldImg"/>
          </p:nvPr>
        </p:nvSpPr>
        <p:spPr>
          <a:xfrm>
            <a:off x="1106488" y="698500"/>
            <a:ext cx="4648200" cy="3486150"/>
          </a:xfrm>
          <a:ln/>
        </p:spPr>
      </p:sp>
      <p:sp>
        <p:nvSpPr>
          <p:cNvPr id="68612"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kern="1200" dirty="0">
                <a:solidFill>
                  <a:schemeClr val="tx1"/>
                </a:solidFill>
                <a:effectLst/>
                <a:latin typeface="+mn-lt"/>
                <a:ea typeface="+mn-ea"/>
                <a:cs typeface="+mn-cs"/>
              </a:rPr>
              <a:t>This waiver is for surviving spouses and dependent children of a deceased SIUC employee, who has worked full-time for at least five years.</a:t>
            </a:r>
          </a:p>
          <a:p>
            <a:pPr fontAlgn="base"/>
            <a:r>
              <a:rPr lang="en-US" sz="1200" kern="1200" dirty="0">
                <a:solidFill>
                  <a:schemeClr val="tx1"/>
                </a:solidFill>
                <a:effectLst/>
                <a:latin typeface="+mn-lt"/>
                <a:ea typeface="+mn-ea"/>
                <a:cs typeface="+mn-cs"/>
              </a:rPr>
              <a:t>The waiver is for 100% of tuition (excluding fees).</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350551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AE1C0B7E-E575-41A8-BD2F-B3C6CB0036D8}" type="slidenum">
              <a:rPr lang="en-US" altLang="en-US" smtClean="0">
                <a:latin typeface="Arial" panose="020B0604020202020204" pitchFamily="34" charset="0"/>
              </a:rPr>
              <a:pPr/>
              <a:t>26</a:t>
            </a:fld>
            <a:endParaRPr lang="en-US" altLang="en-US">
              <a:latin typeface="Arial" panose="020B0604020202020204" pitchFamily="34" charset="0"/>
            </a:endParaRPr>
          </a:p>
        </p:txBody>
      </p:sp>
      <p:sp>
        <p:nvSpPr>
          <p:cNvPr id="72707" name="Rectangle 2"/>
          <p:cNvSpPr>
            <a:spLocks noGrp="1" noRot="1" noChangeAspect="1" noChangeArrowheads="1" noTextEdit="1"/>
          </p:cNvSpPr>
          <p:nvPr>
            <p:ph type="sldImg"/>
          </p:nvPr>
        </p:nvSpPr>
        <p:spPr>
          <a:xfrm>
            <a:off x="1106488" y="698500"/>
            <a:ext cx="4648200" cy="3486150"/>
          </a:xfrm>
          <a:ln/>
        </p:spPr>
      </p:sp>
      <p:sp>
        <p:nvSpPr>
          <p:cNvPr id="72708" name="Rectangle 3"/>
          <p:cNvSpPr>
            <a:spLocks noGrp="1" noChangeArrowheads="1"/>
          </p:cNvSpPr>
          <p:nvPr>
            <p:ph type="body" idx="1"/>
          </p:nvPr>
        </p:nvSpPr>
        <p:spPr>
          <a:xfrm>
            <a:off x="914400" y="4416425"/>
            <a:ext cx="5029200" cy="4181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allows a spouse, domestic/civil union partner to use Morris Library and the Student Recreation Center.  All applicable membership fees will still apply and is the responsibility of the employee.</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9973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97DFD927-0265-4FD1-AFA2-A78BA56855A2}"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93052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5902B11F-7061-4141-9F65-37434A3DBF53}"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7257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0C7AFA75-9010-48DD-B90A-783CDA0B4CB6}"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10068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7F28597A-F0D7-4458-ABBD-F9826020E3C2}"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069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7D39FA19-3F11-462C-8151-E7AA145150C3}"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41622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D21605ED-EC4A-4488-9043-33BE833858C9}"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23726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B2DE847D-FF82-46BE-ADF5-8FC20E754682}"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98003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pPr>
              <a:defRPr/>
            </a:pPr>
            <a:fld id="{53A9E746-384A-47A6-96CF-1655721C8F38}"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8049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9134864D-374D-4132-B720-10A68C8DE79B}"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14686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AE555FFD-F6E4-4F61-AC6C-760EE4725337}"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617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5" name="Footer Placeholder 4"/>
          <p:cNvSpPr>
            <a:spLocks noGrp="1"/>
          </p:cNvSpPr>
          <p:nvPr>
            <p:ph type="ftr" sz="quarter" idx="11"/>
          </p:nvPr>
        </p:nvSpPr>
        <p:spPr>
          <a:xfrm>
            <a:off x="581192" y="5951810"/>
            <a:ext cx="5922209" cy="365125"/>
          </a:xfrm>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7F81E17A-E4F9-4AB8-B8E0-0735A59CBC6F}"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76416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pPr fontAlgn="base">
              <a:spcBef>
                <a:spcPct val="0"/>
              </a:spcBef>
              <a:spcAft>
                <a:spcPct val="0"/>
              </a:spcAft>
              <a:defRPr/>
            </a:pPr>
            <a:endParaRPr lang="en-US">
              <a:solidFill>
                <a:srgbClr val="000000"/>
              </a:solidFill>
            </a:endParaRPr>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pPr fontAlgn="base">
              <a:spcBef>
                <a:spcPct val="0"/>
              </a:spcBef>
              <a:spcAft>
                <a:spcPct val="0"/>
              </a:spcAft>
              <a:defRPr/>
            </a:pPr>
            <a:endParaRPr lang="en-US">
              <a:solidFill>
                <a:srgbClr val="000000"/>
              </a:solidFill>
            </a:endParaRPr>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pPr fontAlgn="base">
              <a:spcBef>
                <a:spcPct val="0"/>
              </a:spcBef>
              <a:spcAft>
                <a:spcPct val="0"/>
              </a:spcAft>
              <a:defRPr/>
            </a:pPr>
            <a:fld id="{7FF921C2-A4D3-4C20-BB9D-AD29E2DFDF1B}" type="slidenum">
              <a:rPr lang="en-US" altLang="en-US" smtClean="0">
                <a:solidFill>
                  <a:srgbClr val="000000"/>
                </a:solidFill>
              </a:rPr>
              <a:pPr fontAlgn="base">
                <a:spcBef>
                  <a:spcPct val="0"/>
                </a:spcBef>
                <a:spcAft>
                  <a:spcPct val="0"/>
                </a:spcAft>
                <a:defRPr/>
              </a:pPr>
              <a:t>‹#›</a:t>
            </a:fld>
            <a:endParaRPr lang="en-US" altLang="en-US">
              <a:solidFill>
                <a:srgbClr val="000000"/>
              </a:solidFill>
            </a:endParaRPr>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83039607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hrfringe@siu.edu" TargetMode="External"/><Relationship Id="rId7" Type="http://schemas.openxmlformats.org/officeDocument/2006/relationships/hyperlink" Target="mailto:tmoore@siu.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willie.troupe@siu.edu" TargetMode="External"/><Relationship Id="rId5" Type="http://schemas.openxmlformats.org/officeDocument/2006/relationships/hyperlink" Target="mailto:ryland.howell@siu.edu" TargetMode="External"/><Relationship Id="rId4" Type="http://schemas.openxmlformats.org/officeDocument/2006/relationships/hyperlink" Target="mailto:hrtuitionwaivers@siu.edu"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olicies.siu.ed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laborrelations.siu.edu/labor-contract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forms.siu.ed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olicies.siu.edu/personnel-policies/chapter6/leaves-absences-civil-service.php#sic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policies.siu.edu/personnel-policies/chapter6/leaves-absences-faculty-ap.php#sic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olicies.siu.edu/personnel-policies/chapter6/leaves-absences-all-employees.php#disaste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ies.siu.edu/personnel-policies/chapter6/leaves-absences-all-employees.php#bereavemen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olicies.siu.edu/personnel-policies/chapter6/leaves-absences-all-employees.php#jury"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policies.siu.edu/personnel-policies/chapter6/leaves-absences-all-employees.php#militar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ilga.gov/legislation/ilcs/ilcs3.asp?ActID=2734&amp;ChapterID=68"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policies.siu.edu/personnel-policies/chapter6/leaves-absences-all-employees.php#famil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policies.siu.edu/policies/vessa.php"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policies.siu.edu/personnel-policies/chapter6/leaves-absences-all-employees.php#schoo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eforms.siu.edu/siuforms/info/hro1052.php"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policies.siu.edu/employees-handbook/chapter8/tuition-waiver-employees.php"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eforms.siu.edu/siuforms/info/hro1053.php"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policies.siu.edu/employees-handbook/chapter8/tuition-waiver-seven-year-employees.php"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mailto:hrtuitionwaivers@siu.edu"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policies.siu.edu/employees-handbook/chapter8/tuition-waiver-dependents.php"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normAutofit fontScale="90000"/>
          </a:bodyPr>
          <a:lstStyle/>
          <a:p>
            <a:pPr algn="ctr" eaLnBrk="1" hangingPunct="1"/>
            <a:r>
              <a:rPr lang="en-US" altLang="en-US" sz="4800" dirty="0">
                <a:latin typeface="Arial" panose="020B0604020202020204" pitchFamily="34" charset="0"/>
                <a:cs typeface="Arial" panose="020B0604020202020204" pitchFamily="34" charset="0"/>
              </a:rPr>
              <a:t>SIU New Employee Orientation</a:t>
            </a:r>
          </a:p>
        </p:txBody>
      </p:sp>
      <p:sp>
        <p:nvSpPr>
          <p:cNvPr id="5123" name="Rectangle 3"/>
          <p:cNvSpPr>
            <a:spLocks noGrp="1" noChangeArrowheads="1"/>
          </p:cNvSpPr>
          <p:nvPr>
            <p:ph type="subTitle" idx="1"/>
          </p:nvPr>
        </p:nvSpPr>
        <p:spPr/>
        <p:txBody>
          <a:bodyPr>
            <a:normAutofit fontScale="55000" lnSpcReduction="20000"/>
          </a:bodyPr>
          <a:lstStyle/>
          <a:p>
            <a:pPr algn="ctr" eaLnBrk="1" hangingPunct="1"/>
            <a:r>
              <a:rPr lang="en-US" altLang="en-US" sz="7000" dirty="0">
                <a:solidFill>
                  <a:schemeClr val="accent1"/>
                </a:solidFill>
                <a:latin typeface="Arial" panose="020B0604020202020204" pitchFamily="34" charset="0"/>
                <a:cs typeface="Arial" panose="020B0604020202020204" pitchFamily="34" charset="0"/>
              </a:rPr>
              <a:t>Fringe Benefits</a:t>
            </a:r>
          </a:p>
        </p:txBody>
      </p:sp>
    </p:spTree>
    <p:extLst>
      <p:ext uri="{BB962C8B-B14F-4D97-AF65-F5344CB8AC3E}">
        <p14:creationId xmlns:p14="http://schemas.microsoft.com/office/powerpoint/2010/main" val="2054634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Employee Records Staff</a:t>
            </a:r>
          </a:p>
        </p:txBody>
      </p:sp>
      <p:sp>
        <p:nvSpPr>
          <p:cNvPr id="7171" name="Rectangle 3"/>
          <p:cNvSpPr>
            <a:spLocks noGrp="1" noChangeArrowheads="1"/>
          </p:cNvSpPr>
          <p:nvPr>
            <p:ph idx="1"/>
          </p:nvPr>
        </p:nvSpPr>
        <p:spPr>
          <a:xfrm>
            <a:off x="581192" y="1982709"/>
            <a:ext cx="7989752" cy="3876089"/>
          </a:xfrm>
        </p:spPr>
        <p:txBody>
          <a:bodyPr>
            <a:normAutofit/>
          </a:bodyPr>
          <a:lstStyle/>
          <a:p>
            <a:pPr>
              <a:lnSpc>
                <a:spcPct val="80000"/>
              </a:lnSpc>
            </a:pPr>
            <a:r>
              <a:rPr lang="en-US" altLang="en-US" sz="2100" b="1" dirty="0">
                <a:latin typeface="Arial" panose="020B0604020202020204" pitchFamily="34" charset="0"/>
                <a:cs typeface="Arial" panose="020B0604020202020204" pitchFamily="34" charset="0"/>
              </a:rPr>
              <a:t>Fringe Benefit Questions – </a:t>
            </a:r>
            <a:r>
              <a:rPr lang="en-US" altLang="en-US" sz="2100" b="1" dirty="0">
                <a:latin typeface="Arial" panose="020B0604020202020204" pitchFamily="34" charset="0"/>
                <a:cs typeface="Arial" panose="020B0604020202020204" pitchFamily="34" charset="0"/>
                <a:hlinkClick r:id="rId3"/>
              </a:rPr>
              <a:t>hrfringe@siu.edu</a:t>
            </a:r>
            <a:endParaRPr lang="en-US" altLang="en-US" sz="2100" b="1" dirty="0">
              <a:latin typeface="Arial" panose="020B0604020202020204" pitchFamily="34" charset="0"/>
              <a:cs typeface="Arial" panose="020B0604020202020204" pitchFamily="34" charset="0"/>
            </a:endParaRPr>
          </a:p>
          <a:p>
            <a:pPr>
              <a:lnSpc>
                <a:spcPct val="80000"/>
              </a:lnSpc>
            </a:pPr>
            <a:r>
              <a:rPr lang="en-US" altLang="en-US" sz="2100" b="1" dirty="0">
                <a:latin typeface="Arial" panose="020B0604020202020204" pitchFamily="34" charset="0"/>
                <a:cs typeface="Arial" panose="020B0604020202020204" pitchFamily="34" charset="0"/>
              </a:rPr>
              <a:t>Tuition Waiver Questions – </a:t>
            </a:r>
            <a:r>
              <a:rPr lang="en-US" altLang="en-US" sz="2100" b="1" dirty="0">
                <a:latin typeface="Arial" panose="020B0604020202020204" pitchFamily="34" charset="0"/>
                <a:cs typeface="Arial" panose="020B0604020202020204" pitchFamily="34" charset="0"/>
                <a:hlinkClick r:id="rId4"/>
              </a:rPr>
              <a:t>hrtuitionwaivers@siu.edu</a:t>
            </a:r>
            <a:endParaRPr lang="en-US" altLang="en-US" sz="2100" b="1" dirty="0">
              <a:latin typeface="Arial" panose="020B0604020202020204" pitchFamily="34" charset="0"/>
              <a:cs typeface="Arial" panose="020B0604020202020204" pitchFamily="34" charset="0"/>
            </a:endParaRPr>
          </a:p>
          <a:p>
            <a:pPr>
              <a:lnSpc>
                <a:spcPct val="80000"/>
              </a:lnSpc>
            </a:pPr>
            <a:endParaRPr lang="en-US" altLang="en-US" sz="2100" b="1" dirty="0">
              <a:latin typeface="Arial" panose="020B0604020202020204" pitchFamily="34" charset="0"/>
              <a:cs typeface="Arial" panose="020B0604020202020204" pitchFamily="34" charset="0"/>
            </a:endParaRPr>
          </a:p>
          <a:p>
            <a:pPr>
              <a:lnSpc>
                <a:spcPct val="80000"/>
              </a:lnSpc>
            </a:pPr>
            <a:r>
              <a:rPr lang="en-US" altLang="en-US" sz="2100" b="1" dirty="0">
                <a:latin typeface="Arial" panose="020B0604020202020204" pitchFamily="34" charset="0"/>
                <a:cs typeface="Arial" panose="020B0604020202020204" pitchFamily="34" charset="0"/>
              </a:rPr>
              <a:t>Ryland Howell  </a:t>
            </a:r>
            <a:r>
              <a:rPr lang="en-US" altLang="en-US" sz="2100" b="1" dirty="0">
                <a:latin typeface="Arial" panose="020B0604020202020204" pitchFamily="34" charset="0"/>
                <a:cs typeface="Arial" panose="020B0604020202020204" pitchFamily="34" charset="0"/>
                <a:hlinkClick r:id="rId5"/>
              </a:rPr>
              <a:t>ryland.howell@siu.edu</a:t>
            </a:r>
            <a:r>
              <a:rPr lang="en-US" altLang="en-US" sz="2100" b="1" dirty="0">
                <a:latin typeface="Arial" panose="020B0604020202020204" pitchFamily="34" charset="0"/>
                <a:cs typeface="Arial" panose="020B0604020202020204" pitchFamily="34" charset="0"/>
              </a:rPr>
              <a:t>, 618-453-6696</a:t>
            </a:r>
          </a:p>
          <a:p>
            <a:pPr lvl="1">
              <a:lnSpc>
                <a:spcPct val="80000"/>
              </a:lnSpc>
            </a:pPr>
            <a:r>
              <a:rPr lang="en-US" altLang="en-US" sz="1800" dirty="0">
                <a:latin typeface="Arial" panose="020B0604020202020204" pitchFamily="34" charset="0"/>
                <a:cs typeface="Arial" panose="020B0604020202020204" pitchFamily="34" charset="0"/>
              </a:rPr>
              <a:t>Human Resource Officer: Civil Service leave benefits, unemployment</a:t>
            </a:r>
          </a:p>
          <a:p>
            <a:pPr>
              <a:lnSpc>
                <a:spcPct val="80000"/>
              </a:lnSpc>
            </a:pPr>
            <a:r>
              <a:rPr lang="en-US" altLang="en-US" sz="2100" b="1" dirty="0">
                <a:latin typeface="Arial" panose="020B0604020202020204" pitchFamily="34" charset="0"/>
                <a:cs typeface="Arial" panose="020B0604020202020204" pitchFamily="34" charset="0"/>
              </a:rPr>
              <a:t>Willie Troupe- </a:t>
            </a:r>
            <a:r>
              <a:rPr lang="en-US" altLang="en-US" sz="2100" b="1" dirty="0">
                <a:latin typeface="Arial" panose="020B0604020202020204" pitchFamily="34" charset="0"/>
                <a:cs typeface="Arial" panose="020B0604020202020204" pitchFamily="34" charset="0"/>
                <a:hlinkClick r:id="rId6"/>
              </a:rPr>
              <a:t>willie.troupe@siu.edu</a:t>
            </a:r>
            <a:r>
              <a:rPr lang="en-US" altLang="en-US" sz="2100" b="1" dirty="0">
                <a:latin typeface="Arial" panose="020B0604020202020204" pitchFamily="34" charset="0"/>
                <a:cs typeface="Arial" panose="020B0604020202020204" pitchFamily="34" charset="0"/>
              </a:rPr>
              <a:t>, 618-453-6685	</a:t>
            </a:r>
          </a:p>
          <a:p>
            <a:pPr lvl="1">
              <a:lnSpc>
                <a:spcPct val="80000"/>
              </a:lnSpc>
            </a:pPr>
            <a:r>
              <a:rPr lang="en-US" altLang="en-US" dirty="0">
                <a:latin typeface="Arial" panose="020B0604020202020204" pitchFamily="34" charset="0"/>
                <a:cs typeface="Arial" panose="020B0604020202020204" pitchFamily="34" charset="0"/>
              </a:rPr>
              <a:t>Human Resource Officer: Faculty/AP leave benefits, tuition waivers</a:t>
            </a:r>
          </a:p>
          <a:p>
            <a:pPr>
              <a:lnSpc>
                <a:spcPct val="80000"/>
              </a:lnSpc>
            </a:pPr>
            <a:r>
              <a:rPr lang="en-US" altLang="en-US" sz="2100" b="1" dirty="0">
                <a:latin typeface="Arial" panose="020B0604020202020204" pitchFamily="34" charset="0"/>
                <a:cs typeface="Arial" panose="020B0604020202020204" pitchFamily="34" charset="0"/>
              </a:rPr>
              <a:t>Tara Moore 	- </a:t>
            </a:r>
            <a:r>
              <a:rPr lang="en-US" altLang="en-US" sz="2100" b="1" dirty="0">
                <a:latin typeface="Arial" panose="020B0604020202020204" pitchFamily="34" charset="0"/>
                <a:cs typeface="Arial" panose="020B0604020202020204" pitchFamily="34" charset="0"/>
                <a:hlinkClick r:id="rId7"/>
              </a:rPr>
              <a:t>tmoore@siu.edu</a:t>
            </a:r>
            <a:r>
              <a:rPr lang="en-US" altLang="en-US" sz="2100" b="1" dirty="0">
                <a:latin typeface="Arial" panose="020B0604020202020204" pitchFamily="34" charset="0"/>
                <a:cs typeface="Arial" panose="020B0604020202020204" pitchFamily="34" charset="0"/>
              </a:rPr>
              <a:t>, 618-453-6604</a:t>
            </a:r>
          </a:p>
          <a:p>
            <a:pPr lvl="1">
              <a:lnSpc>
                <a:spcPct val="80000"/>
              </a:lnSpc>
            </a:pPr>
            <a:r>
              <a:rPr lang="en-US" altLang="en-US" sz="1800" dirty="0">
                <a:latin typeface="Arial" panose="020B0604020202020204" pitchFamily="34" charset="0"/>
                <a:cs typeface="Arial" panose="020B0604020202020204" pitchFamily="34" charset="0"/>
              </a:rPr>
              <a:t>Human Resource Associate: Seniority, tuition waivers, military leaves</a:t>
            </a:r>
          </a:p>
          <a:p>
            <a:pPr marL="0" indent="0" eaLnBrk="1" hangingPunct="1">
              <a:lnSpc>
                <a:spcPct val="80000"/>
              </a:lnSpc>
              <a:buNone/>
            </a:pPr>
            <a:endParaRPr lang="en-US" altLang="en-US" sz="2400" dirty="0"/>
          </a:p>
        </p:txBody>
      </p:sp>
    </p:spTree>
    <p:extLst>
      <p:ext uri="{BB962C8B-B14F-4D97-AF65-F5344CB8AC3E}">
        <p14:creationId xmlns:p14="http://schemas.microsoft.com/office/powerpoint/2010/main" val="744383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447338"/>
            <a:ext cx="8229600" cy="1295401"/>
          </a:xfrm>
        </p:spPr>
        <p:txBody>
          <a:bodyPr/>
          <a:lstStyle/>
          <a:p>
            <a:pPr eaLnBrk="1" hangingPunct="1"/>
            <a:r>
              <a:rPr lang="en-US" altLang="en-US" dirty="0">
                <a:latin typeface="Arial" panose="020B0604020202020204" pitchFamily="34" charset="0"/>
                <a:cs typeface="Arial" panose="020B0604020202020204" pitchFamily="34" charset="0"/>
              </a:rPr>
              <a:t>Fringe Benefit Section Agenda</a:t>
            </a:r>
          </a:p>
        </p:txBody>
      </p:sp>
      <p:sp>
        <p:nvSpPr>
          <p:cNvPr id="9219" name="Rectangle 3"/>
          <p:cNvSpPr>
            <a:spLocks noGrp="1" noChangeArrowheads="1"/>
          </p:cNvSpPr>
          <p:nvPr>
            <p:ph idx="1"/>
          </p:nvPr>
        </p:nvSpPr>
        <p:spPr>
          <a:xfrm>
            <a:off x="457200" y="2505456"/>
            <a:ext cx="8229600" cy="3722288"/>
          </a:xfrm>
        </p:spPr>
        <p:txBody>
          <a:bodyPr>
            <a:normAutofit lnSpcReduction="10000"/>
          </a:bodyPr>
          <a:lstStyle/>
          <a:p>
            <a:pPr eaLnBrk="1" hangingPunct="1"/>
            <a:r>
              <a:rPr lang="en-US" altLang="en-US" sz="3200" dirty="0">
                <a:latin typeface="Arial" panose="020B0604020202020204" pitchFamily="34" charset="0"/>
                <a:cs typeface="Arial" panose="020B0604020202020204" pitchFamily="34" charset="0"/>
              </a:rPr>
              <a:t>Employee Records Staff</a:t>
            </a:r>
          </a:p>
          <a:p>
            <a:pPr eaLnBrk="1" hangingPunct="1"/>
            <a:r>
              <a:rPr lang="en-US" altLang="en-US" sz="3200" dirty="0">
                <a:latin typeface="Arial" panose="020B0604020202020204" pitchFamily="34" charset="0"/>
                <a:cs typeface="Arial" panose="020B0604020202020204" pitchFamily="34" charset="0"/>
              </a:rPr>
              <a:t>Absences and Benefits</a:t>
            </a:r>
          </a:p>
          <a:p>
            <a:pPr eaLnBrk="1" hangingPunct="1"/>
            <a:r>
              <a:rPr lang="en-US" altLang="en-US" sz="3200" dirty="0">
                <a:latin typeface="Arial" panose="020B0604020202020204" pitchFamily="34" charset="0"/>
                <a:cs typeface="Arial" panose="020B0604020202020204" pitchFamily="34" charset="0"/>
              </a:rPr>
              <a:t>Leaves with Pay</a:t>
            </a:r>
          </a:p>
          <a:p>
            <a:pPr eaLnBrk="1" hangingPunct="1"/>
            <a:r>
              <a:rPr lang="en-US" altLang="en-US" sz="3200" dirty="0">
                <a:latin typeface="Arial" panose="020B0604020202020204" pitchFamily="34" charset="0"/>
                <a:cs typeface="Arial" panose="020B0604020202020204" pitchFamily="34" charset="0"/>
              </a:rPr>
              <a:t>Leaves without Pay</a:t>
            </a:r>
          </a:p>
          <a:p>
            <a:pPr eaLnBrk="1" hangingPunct="1"/>
            <a:r>
              <a:rPr lang="en-US" altLang="en-US" sz="3200" dirty="0">
                <a:latin typeface="Arial" panose="020B0604020202020204" pitchFamily="34" charset="0"/>
                <a:cs typeface="Arial" panose="020B0604020202020204" pitchFamily="34" charset="0"/>
              </a:rPr>
              <a:t>Tuition Waiver Benefits</a:t>
            </a:r>
          </a:p>
          <a:p>
            <a:pPr eaLnBrk="1" hangingPunct="1"/>
            <a:r>
              <a:rPr lang="en-US" altLang="en-US" sz="3200" dirty="0">
                <a:latin typeface="Arial" panose="020B0604020202020204" pitchFamily="34" charset="0"/>
                <a:cs typeface="Arial" panose="020B0604020202020204" pitchFamily="34" charset="0"/>
              </a:rPr>
              <a:t>Spouse or Civil Union Partner cards</a:t>
            </a:r>
          </a:p>
          <a:p>
            <a:pPr eaLnBrk="1" hangingPunct="1">
              <a:buFont typeface="Wingdings" panose="05000000000000000000" pitchFamily="2" charset="2"/>
              <a:buNone/>
            </a:pPr>
            <a:endParaRPr lang="en-US" altLang="en-US" sz="3600" dirty="0"/>
          </a:p>
          <a:p>
            <a:pPr eaLnBrk="1" hangingPunct="1"/>
            <a:endParaRPr lang="en-US" altLang="en-US" dirty="0"/>
          </a:p>
        </p:txBody>
      </p:sp>
    </p:spTree>
    <p:extLst>
      <p:ext uri="{BB962C8B-B14F-4D97-AF65-F5344CB8AC3E}">
        <p14:creationId xmlns:p14="http://schemas.microsoft.com/office/powerpoint/2010/main" val="124243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04D5-10D3-4FDE-A5EA-B163E957DE5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SIUC Policies</a:t>
            </a:r>
          </a:p>
        </p:txBody>
      </p:sp>
      <p:sp>
        <p:nvSpPr>
          <p:cNvPr id="3" name="Content Placeholder 2">
            <a:extLst>
              <a:ext uri="{FF2B5EF4-FFF2-40B4-BE49-F238E27FC236}">
                <a16:creationId xmlns:a16="http://schemas.microsoft.com/office/drawing/2014/main" id="{DDCA2F8B-4C52-4DE4-83A3-3F08F4A1D631}"/>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Please note: all benefits discussed in this section are based on university policy. Please refer to your applicable collective bargaining agreement if you are represented by a union</a:t>
            </a:r>
          </a:p>
          <a:p>
            <a:r>
              <a:rPr lang="en-US" dirty="0">
                <a:latin typeface="Arial" panose="020B0604020202020204" pitchFamily="34" charset="0"/>
                <a:cs typeface="Arial" panose="020B0604020202020204" pitchFamily="34" charset="0"/>
              </a:rPr>
              <a:t>A complete listing of university policy can be found here: </a:t>
            </a:r>
            <a:r>
              <a:rPr lang="en-US" dirty="0">
                <a:latin typeface="Arial" panose="020B0604020202020204" pitchFamily="34" charset="0"/>
                <a:cs typeface="Arial" panose="020B0604020202020204" pitchFamily="34" charset="0"/>
                <a:hlinkClick r:id="rId3"/>
              </a:rPr>
              <a:t>https://policies.siu.edu/</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Union agreements posted online can be found here: </a:t>
            </a:r>
            <a:r>
              <a:rPr lang="en-US" dirty="0">
                <a:latin typeface="Arial" panose="020B0604020202020204" pitchFamily="34" charset="0"/>
                <a:cs typeface="Arial" panose="020B0604020202020204" pitchFamily="34" charset="0"/>
                <a:hlinkClick r:id="rId4"/>
              </a:rPr>
              <a:t>https://laborrelations.siu.edu/labor-contracts/</a:t>
            </a:r>
            <a:r>
              <a:rPr 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75477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Leaves with Pay</a:t>
            </a:r>
          </a:p>
        </p:txBody>
      </p:sp>
      <p:sp>
        <p:nvSpPr>
          <p:cNvPr id="21507" name="Rectangle 3"/>
          <p:cNvSpPr>
            <a:spLocks noGrp="1" noChangeArrowheads="1"/>
          </p:cNvSpPr>
          <p:nvPr>
            <p:ph idx="1"/>
          </p:nvPr>
        </p:nvSpPr>
        <p:spPr>
          <a:xfrm>
            <a:off x="581192" y="2228003"/>
            <a:ext cx="7989752" cy="4154690"/>
          </a:xfrm>
        </p:spPr>
        <p:txBody>
          <a:bodyPr>
            <a:normAutofit/>
          </a:bodyPr>
          <a:lstStyle/>
          <a:p>
            <a:pPr>
              <a:lnSpc>
                <a:spcPct val="80000"/>
              </a:lnSpc>
            </a:pPr>
            <a:r>
              <a:rPr lang="en-US" altLang="en-US" sz="2800" dirty="0">
                <a:latin typeface="Arial" panose="020B0604020202020204" pitchFamily="34" charset="0"/>
                <a:cs typeface="Arial" panose="020B0604020202020204" pitchFamily="34" charset="0"/>
              </a:rPr>
              <a:t>Vacation</a:t>
            </a:r>
          </a:p>
          <a:p>
            <a:pPr>
              <a:lnSpc>
                <a:spcPct val="80000"/>
              </a:lnSpc>
            </a:pPr>
            <a:r>
              <a:rPr lang="en-US" altLang="en-US" sz="2800" dirty="0">
                <a:latin typeface="Arial" panose="020B0604020202020204" pitchFamily="34" charset="0"/>
                <a:cs typeface="Arial" panose="020B0604020202020204" pitchFamily="34" charset="0"/>
              </a:rPr>
              <a:t>Sick Leave</a:t>
            </a:r>
          </a:p>
          <a:p>
            <a:pPr>
              <a:lnSpc>
                <a:spcPct val="80000"/>
              </a:lnSpc>
            </a:pPr>
            <a:r>
              <a:rPr lang="en-US" altLang="en-US" sz="2800" dirty="0">
                <a:latin typeface="Arial" panose="020B0604020202020204" pitchFamily="34" charset="0"/>
                <a:cs typeface="Arial" panose="020B0604020202020204" pitchFamily="34" charset="0"/>
              </a:rPr>
              <a:t>Disaster Relief</a:t>
            </a:r>
          </a:p>
          <a:p>
            <a:pPr>
              <a:lnSpc>
                <a:spcPct val="80000"/>
              </a:lnSpc>
            </a:pPr>
            <a:r>
              <a:rPr lang="en-US" altLang="en-US" sz="2800" dirty="0">
                <a:latin typeface="Arial" panose="020B0604020202020204" pitchFamily="34" charset="0"/>
                <a:cs typeface="Arial" panose="020B0604020202020204" pitchFamily="34" charset="0"/>
              </a:rPr>
              <a:t>Bereavement</a:t>
            </a:r>
          </a:p>
          <a:p>
            <a:pPr>
              <a:lnSpc>
                <a:spcPct val="80000"/>
              </a:lnSpc>
            </a:pPr>
            <a:r>
              <a:rPr lang="en-US" altLang="en-US" sz="2800" dirty="0">
                <a:latin typeface="Arial" panose="020B0604020202020204" pitchFamily="34" charset="0"/>
                <a:cs typeface="Arial" panose="020B0604020202020204" pitchFamily="34" charset="0"/>
              </a:rPr>
              <a:t>Jury Duty</a:t>
            </a:r>
          </a:p>
          <a:p>
            <a:pPr>
              <a:lnSpc>
                <a:spcPct val="80000"/>
              </a:lnSpc>
            </a:pPr>
            <a:r>
              <a:rPr lang="en-US" altLang="en-US" sz="2800" dirty="0">
                <a:latin typeface="Arial" panose="020B0604020202020204" pitchFamily="34" charset="0"/>
                <a:cs typeface="Arial" panose="020B0604020202020204" pitchFamily="34" charset="0"/>
              </a:rPr>
              <a:t>Military Service</a:t>
            </a:r>
          </a:p>
          <a:p>
            <a:pPr eaLnBrk="1" hangingPunct="1">
              <a:lnSpc>
                <a:spcPct val="80000"/>
              </a:lnSpc>
              <a:buFont typeface="Wingdings" panose="05000000000000000000" pitchFamily="2" charset="2"/>
              <a:buNone/>
            </a:pPr>
            <a:endParaRPr lang="en-US" altLang="en-US" sz="2800" dirty="0"/>
          </a:p>
        </p:txBody>
      </p:sp>
    </p:spTree>
    <p:extLst>
      <p:ext uri="{BB962C8B-B14F-4D97-AF65-F5344CB8AC3E}">
        <p14:creationId xmlns:p14="http://schemas.microsoft.com/office/powerpoint/2010/main" val="256061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z="2400" dirty="0">
                <a:latin typeface="Arial" panose="020B0604020202020204" pitchFamily="34" charset="0"/>
                <a:cs typeface="Arial" panose="020B0604020202020204" pitchFamily="34" charset="0"/>
              </a:rPr>
              <a:t>Absences and Benefits</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Reporting Absences</a:t>
            </a:r>
          </a:p>
        </p:txBody>
      </p:sp>
      <p:sp>
        <p:nvSpPr>
          <p:cNvPr id="11267" name="Rectangle 3"/>
          <p:cNvSpPr>
            <a:spLocks noGrp="1" noChangeArrowheads="1"/>
          </p:cNvSpPr>
          <p:nvPr>
            <p:ph idx="1"/>
          </p:nvPr>
        </p:nvSpPr>
        <p:spPr>
          <a:xfrm>
            <a:off x="581192" y="1883665"/>
            <a:ext cx="7989752" cy="4381333"/>
          </a:xfrm>
        </p:spPr>
        <p:txBody>
          <a:bodyPr>
            <a:normAutofit/>
          </a:bodyPr>
          <a:lstStyle/>
          <a:p>
            <a:r>
              <a:rPr lang="en-US" altLang="en-US" dirty="0">
                <a:latin typeface="Arial" panose="020B0604020202020204" pitchFamily="34" charset="0"/>
                <a:cs typeface="Arial" panose="020B0604020202020204" pitchFamily="34" charset="0"/>
              </a:rPr>
              <a:t>Guidelines: when an employee finds it is necessary to be absent from work during the scheduled work period, an absence slip must be completed documenting the time off. These slips are obtained at the department or following link: </a:t>
            </a:r>
            <a:r>
              <a:rPr lang="en-US" altLang="en-US" dirty="0">
                <a:latin typeface="Arial" panose="020B0604020202020204" pitchFamily="34" charset="0"/>
                <a:cs typeface="Arial" panose="020B0604020202020204" pitchFamily="34" charset="0"/>
                <a:hlinkClick r:id="rId3"/>
              </a:rPr>
              <a:t>https://eforms.siu.edu/</a:t>
            </a:r>
            <a:r>
              <a:rPr lang="en-US" altLang="en-US" dirty="0">
                <a:latin typeface="Arial" panose="020B0604020202020204" pitchFamily="34" charset="0"/>
                <a:cs typeface="Arial" panose="020B0604020202020204" pitchFamily="34" charset="0"/>
              </a:rPr>
              <a:t> (please find either civil service or faculty/AP)</a:t>
            </a:r>
          </a:p>
          <a:p>
            <a:r>
              <a:rPr lang="en-US" altLang="en-US" dirty="0">
                <a:latin typeface="Arial" panose="020B0604020202020204" pitchFamily="34" charset="0"/>
                <a:cs typeface="Arial" panose="020B0604020202020204" pitchFamily="34" charset="0"/>
              </a:rPr>
              <a:t>Absence Slips: should include the employee’s AIS ID#, department, dates and times off, and type of leave taken.  Absence slips should be submitted to your supervisor for approval.</a:t>
            </a:r>
          </a:p>
          <a:p>
            <a:r>
              <a:rPr lang="en-US" altLang="en-US" dirty="0">
                <a:latin typeface="Arial" panose="020B0604020202020204" pitchFamily="34" charset="0"/>
                <a:cs typeface="Arial" panose="020B0604020202020204" pitchFamily="34" charset="0"/>
              </a:rPr>
              <a:t>Keep copy for your records</a:t>
            </a:r>
          </a:p>
          <a:p>
            <a:r>
              <a:rPr lang="en-US" altLang="en-US" dirty="0">
                <a:latin typeface="Arial" panose="020B0604020202020204" pitchFamily="34" charset="0"/>
                <a:cs typeface="Arial" panose="020B0604020202020204" pitchFamily="34" charset="0"/>
              </a:rPr>
              <a:t>Contact SIUC HR Fringe Benefits for any questions</a:t>
            </a:r>
          </a:p>
        </p:txBody>
      </p:sp>
    </p:spTree>
    <p:extLst>
      <p:ext uri="{BB962C8B-B14F-4D97-AF65-F5344CB8AC3E}">
        <p14:creationId xmlns:p14="http://schemas.microsoft.com/office/powerpoint/2010/main" val="388054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49B63-E91C-7954-0D07-7F70231BF35C}"/>
              </a:ext>
            </a:extLst>
          </p:cNvPr>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Absences and Benefits</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sick leave benefits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1449300-0E07-781F-7734-74A691052C26}"/>
              </a:ext>
            </a:extLst>
          </p:cNvPr>
          <p:cNvSpPr>
            <a:spLocks noGrp="1"/>
          </p:cNvSpPr>
          <p:nvPr>
            <p:ph idx="1"/>
          </p:nvPr>
        </p:nvSpPr>
        <p:spPr/>
        <p:txBody>
          <a:bodyPr>
            <a:normAutofit fontScale="92500" lnSpcReduction="10000"/>
          </a:bodyPr>
          <a:lstStyle/>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Available uses</a:t>
            </a:r>
          </a:p>
          <a:p>
            <a:pPr>
              <a:buNone/>
            </a:pPr>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Documentation may be required </a:t>
            </a:r>
          </a:p>
          <a:p>
            <a:endParaRPr lang="en-US" altLang="en-US" dirty="0">
              <a:latin typeface="Arial" panose="020B0604020202020204" pitchFamily="34" charset="0"/>
              <a:cs typeface="Arial" panose="020B0604020202020204" pitchFamily="34" charset="0"/>
            </a:endParaRPr>
          </a:p>
          <a:p>
            <a:pPr>
              <a:lnSpc>
                <a:spcPct val="90000"/>
              </a:lnSpc>
            </a:pPr>
            <a:r>
              <a:rPr lang="en-US" altLang="en-US" dirty="0">
                <a:latin typeface="Arial" panose="020B0604020202020204" pitchFamily="34" charset="0"/>
                <a:cs typeface="Arial" panose="020B0604020202020204" pitchFamily="34" charset="0"/>
              </a:rPr>
              <a:t>Must be exhausted before an employee is eligible for disability under the State Universities Retirement System </a:t>
            </a:r>
          </a:p>
          <a:p>
            <a:pPr>
              <a:lnSpc>
                <a:spcPct val="90000"/>
              </a:lnSpc>
              <a:buNone/>
            </a:pPr>
            <a:endParaRPr lang="en-US" altLang="en-US" dirty="0">
              <a:latin typeface="Arial" panose="020B0604020202020204" pitchFamily="34" charset="0"/>
              <a:cs typeface="Arial" panose="020B0604020202020204" pitchFamily="34" charset="0"/>
            </a:endParaRPr>
          </a:p>
          <a:p>
            <a:pPr>
              <a:lnSpc>
                <a:spcPct val="90000"/>
              </a:lnSpc>
            </a:pPr>
            <a:r>
              <a:rPr lang="en-US" altLang="en-US" dirty="0">
                <a:latin typeface="Arial" panose="020B0604020202020204" pitchFamily="34" charset="0"/>
                <a:cs typeface="Arial" panose="020B0604020202020204" pitchFamily="34" charset="0"/>
              </a:rPr>
              <a:t>Unused, unpaid sick time may be transferred to another state of Illinois university or agency at the time of separation</a:t>
            </a:r>
          </a:p>
          <a:p>
            <a:pPr>
              <a:lnSpc>
                <a:spcPct val="90000"/>
              </a:lnSpc>
            </a:pPr>
            <a:r>
              <a:rPr lang="en-US" altLang="en-US" dirty="0">
                <a:latin typeface="Arial" panose="020B0604020202020204" pitchFamily="34" charset="0"/>
                <a:cs typeface="Arial" panose="020B0604020202020204" pitchFamily="34" charset="0"/>
              </a:rPr>
              <a:t>Civil Service policy: </a:t>
            </a:r>
            <a:r>
              <a:rPr lang="en-US" altLang="en-US" dirty="0">
                <a:latin typeface="Arial" panose="020B0604020202020204" pitchFamily="34" charset="0"/>
                <a:cs typeface="Arial" panose="020B0604020202020204" pitchFamily="34" charset="0"/>
                <a:hlinkClick r:id="rId3"/>
              </a:rPr>
              <a:t>Sick Leave</a:t>
            </a:r>
            <a:r>
              <a:rPr lang="en-US" altLang="en-US" dirty="0">
                <a:latin typeface="Arial" panose="020B0604020202020204" pitchFamily="34" charset="0"/>
                <a:cs typeface="Arial" panose="020B0604020202020204" pitchFamily="34" charset="0"/>
              </a:rPr>
              <a:t>; Faculty/AP policy:  </a:t>
            </a:r>
            <a:r>
              <a:rPr lang="en-US" altLang="en-US" dirty="0">
                <a:latin typeface="Arial" panose="020B0604020202020204" pitchFamily="34" charset="0"/>
                <a:cs typeface="Arial" panose="020B0604020202020204" pitchFamily="34" charset="0"/>
                <a:hlinkClick r:id="rId4"/>
              </a:rPr>
              <a:t>Sick Leave</a:t>
            </a:r>
            <a:endParaRPr lang="en-US" altLang="en-US" dirty="0">
              <a:latin typeface="Arial" panose="020B0604020202020204" pitchFamily="34" charset="0"/>
              <a:cs typeface="Arial" panose="020B0604020202020204" pitchFamily="34" charset="0"/>
            </a:endParaRPr>
          </a:p>
          <a:p>
            <a:endParaRPr lang="en-US" altLang="en-US" sz="1600" dirty="0"/>
          </a:p>
          <a:p>
            <a:endParaRPr lang="en-US" dirty="0"/>
          </a:p>
        </p:txBody>
      </p:sp>
    </p:spTree>
    <p:extLst>
      <p:ext uri="{BB962C8B-B14F-4D97-AF65-F5344CB8AC3E}">
        <p14:creationId xmlns:p14="http://schemas.microsoft.com/office/powerpoint/2010/main" val="2097986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2940C-2AC5-9EF2-3B2E-B12E53994A93}"/>
              </a:ext>
            </a:extLst>
          </p:cNvPr>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Absences and Benefits</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pregnancy</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9C7D17E-A651-EAEF-C5BD-95FAD95CA52A}"/>
              </a:ext>
            </a:extLst>
          </p:cNvPr>
          <p:cNvSpPr>
            <a:spLocks noGrp="1"/>
          </p:cNvSpPr>
          <p:nvPr>
            <p:ph idx="1"/>
          </p:nvPr>
        </p:nvSpPr>
        <p:spPr/>
        <p:txBody>
          <a:bodyPr/>
          <a:lstStyle/>
          <a:p>
            <a:pPr>
              <a:lnSpc>
                <a:spcPct val="90000"/>
              </a:lnSpc>
            </a:pPr>
            <a:r>
              <a:rPr lang="en-US" altLang="en-US" dirty="0">
                <a:latin typeface="Arial" panose="020B0604020202020204" pitchFamily="34" charset="0"/>
                <a:cs typeface="Arial" panose="020B0604020202020204" pitchFamily="34" charset="0"/>
              </a:rPr>
              <a:t>Considered the same as any other medical condition</a:t>
            </a:r>
          </a:p>
          <a:p>
            <a:pPr>
              <a:lnSpc>
                <a:spcPct val="90000"/>
              </a:lnSpc>
            </a:pPr>
            <a:endParaRPr lang="en-US" altLang="en-US" dirty="0">
              <a:latin typeface="Arial" panose="020B0604020202020204" pitchFamily="34" charset="0"/>
              <a:cs typeface="Arial" panose="020B0604020202020204" pitchFamily="34" charset="0"/>
            </a:endParaRPr>
          </a:p>
          <a:p>
            <a:pPr>
              <a:lnSpc>
                <a:spcPct val="90000"/>
              </a:lnSpc>
            </a:pPr>
            <a:r>
              <a:rPr lang="en-US" altLang="en-US" dirty="0">
                <a:latin typeface="Arial" panose="020B0604020202020204" pitchFamily="34" charset="0"/>
                <a:cs typeface="Arial" panose="020B0604020202020204" pitchFamily="34" charset="0"/>
              </a:rPr>
              <a:t>Up to 6 weeks can be taken for the condition resulting in normal delivery</a:t>
            </a:r>
          </a:p>
          <a:p>
            <a:pPr>
              <a:lnSpc>
                <a:spcPct val="90000"/>
              </a:lnSpc>
              <a:buNone/>
            </a:pPr>
            <a:endParaRPr lang="en-US" altLang="en-US" dirty="0">
              <a:latin typeface="Arial" panose="020B0604020202020204" pitchFamily="34" charset="0"/>
              <a:cs typeface="Arial" panose="020B0604020202020204" pitchFamily="34" charset="0"/>
            </a:endParaRPr>
          </a:p>
          <a:p>
            <a:pPr>
              <a:lnSpc>
                <a:spcPct val="90000"/>
              </a:lnSpc>
            </a:pPr>
            <a:r>
              <a:rPr lang="en-US" altLang="en-US" dirty="0">
                <a:latin typeface="Arial" panose="020B0604020202020204" pitchFamily="34" charset="0"/>
                <a:cs typeface="Arial" panose="020B0604020202020204" pitchFamily="34" charset="0"/>
              </a:rPr>
              <a:t>Use of additional time requires orders from the employee’s physician, unless covered under FMLA</a:t>
            </a:r>
          </a:p>
          <a:p>
            <a:endParaRPr lang="en-US" dirty="0"/>
          </a:p>
        </p:txBody>
      </p:sp>
    </p:spTree>
    <p:extLst>
      <p:ext uri="{BB962C8B-B14F-4D97-AF65-F5344CB8AC3E}">
        <p14:creationId xmlns:p14="http://schemas.microsoft.com/office/powerpoint/2010/main" val="201927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21D2-0884-B0C9-9CBC-A50F0D66043E}"/>
              </a:ext>
            </a:extLst>
          </p:cNvPr>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Absences and Benefits</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vacation benefits – Civil service</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A94ED15-AF71-FEC2-AA02-3BA007DC35EE}"/>
              </a:ext>
            </a:extLst>
          </p:cNvPr>
          <p:cNvSpPr>
            <a:spLocks noGrp="1"/>
          </p:cNvSpPr>
          <p:nvPr>
            <p:ph idx="1"/>
          </p:nvPr>
        </p:nvSpPr>
        <p:spPr/>
        <p:txBody>
          <a:bodyPr>
            <a:normAutofit fontScale="55000" lnSpcReduction="20000"/>
          </a:bodyPr>
          <a:lstStyle/>
          <a:p>
            <a:pPr>
              <a:lnSpc>
                <a:spcPct val="80000"/>
              </a:lnSpc>
            </a:pPr>
            <a:endParaRPr lang="en-US" altLang="en-US" sz="2400" dirty="0">
              <a:latin typeface="Arial" panose="020B0604020202020204" pitchFamily="34" charset="0"/>
              <a:cs typeface="Arial" panose="020B0604020202020204" pitchFamily="34" charset="0"/>
            </a:endParaRPr>
          </a:p>
          <a:p>
            <a:pPr marL="0" indent="0">
              <a:lnSpc>
                <a:spcPct val="80000"/>
              </a:lnSpc>
              <a:buNone/>
            </a:pPr>
            <a:endParaRPr lang="en-US" altLang="en-US" sz="2400" b="1"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Except in emergencies, vacation must be pre-approved</a:t>
            </a:r>
          </a:p>
          <a:p>
            <a:pPr>
              <a:lnSpc>
                <a:spcPct val="80000"/>
              </a:lnSpc>
            </a:pPr>
            <a:endParaRPr lang="en-US" altLang="en-US" sz="2400" b="1" dirty="0">
              <a:latin typeface="Arial" panose="020B0604020202020204" pitchFamily="34" charset="0"/>
              <a:cs typeface="Arial" panose="020B0604020202020204" pitchFamily="34" charset="0"/>
            </a:endParaRPr>
          </a:p>
          <a:p>
            <a:pPr>
              <a:lnSpc>
                <a:spcPct val="80000"/>
              </a:lnSpc>
            </a:pPr>
            <a:r>
              <a:rPr lang="en-US" altLang="en-US" sz="2400" b="1" dirty="0">
                <a:latin typeface="Arial" panose="020B0604020202020204" pitchFamily="34" charset="0"/>
                <a:cs typeface="Arial" panose="020B0604020202020204" pitchFamily="34" charset="0"/>
              </a:rPr>
              <a:t>Computer maximum</a:t>
            </a:r>
          </a:p>
          <a:p>
            <a:pPr lvl="1">
              <a:lnSpc>
                <a:spcPct val="80000"/>
              </a:lnSpc>
            </a:pPr>
            <a:r>
              <a:rPr lang="en-US" altLang="en-US" sz="2400" dirty="0">
                <a:latin typeface="Arial" panose="020B0604020202020204" pitchFamily="34" charset="0"/>
                <a:cs typeface="Arial" panose="020B0604020202020204" pitchFamily="34" charset="0"/>
              </a:rPr>
              <a:t>Maximum employee will accrue</a:t>
            </a:r>
          </a:p>
          <a:p>
            <a:pPr lvl="1">
              <a:lnSpc>
                <a:spcPct val="80000"/>
              </a:lnSpc>
            </a:pPr>
            <a:r>
              <a:rPr lang="en-US" altLang="en-US" sz="2400" dirty="0">
                <a:latin typeface="Arial" panose="020B0604020202020204" pitchFamily="34" charset="0"/>
                <a:cs typeface="Arial" panose="020B0604020202020204" pitchFamily="34" charset="0"/>
              </a:rPr>
              <a:t>No more accrual until time is used</a:t>
            </a:r>
          </a:p>
          <a:p>
            <a:pPr lvl="1">
              <a:lnSpc>
                <a:spcPct val="80000"/>
              </a:lnSpc>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b="1" dirty="0">
                <a:latin typeface="Arial" panose="020B0604020202020204" pitchFamily="34" charset="0"/>
                <a:cs typeface="Arial" panose="020B0604020202020204" pitchFamily="34" charset="0"/>
              </a:rPr>
              <a:t>Policy maximum</a:t>
            </a:r>
          </a:p>
          <a:p>
            <a:pPr lvl="1">
              <a:lnSpc>
                <a:spcPct val="80000"/>
              </a:lnSpc>
            </a:pPr>
            <a:r>
              <a:rPr lang="en-US" altLang="en-US" sz="2400" dirty="0">
                <a:latin typeface="Arial" panose="020B0604020202020204" pitchFamily="34" charset="0"/>
                <a:cs typeface="Arial" panose="020B0604020202020204" pitchFamily="34" charset="0"/>
              </a:rPr>
              <a:t>Maximum amount of unused vacation payable to an employee upon separation</a:t>
            </a:r>
          </a:p>
          <a:p>
            <a:pPr lvl="1">
              <a:lnSpc>
                <a:spcPct val="80000"/>
              </a:lnSpc>
              <a:buNone/>
            </a:pPr>
            <a:endParaRPr lang="en-US" altLang="en-US" sz="24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No vacation is earned during sabbatical leaves, professional development leaves, or leaves of absence without pay</a:t>
            </a:r>
          </a:p>
          <a:p>
            <a:pPr>
              <a:lnSpc>
                <a:spcPct val="80000"/>
              </a:lnSpc>
            </a:pPr>
            <a:endParaRPr lang="en-US" altLang="en-US" sz="2400" b="1" dirty="0">
              <a:latin typeface="Arial" panose="020B0604020202020204" pitchFamily="34" charset="0"/>
              <a:cs typeface="Arial" panose="020B0604020202020204" pitchFamily="34" charset="0"/>
            </a:endParaRPr>
          </a:p>
          <a:p>
            <a:pPr>
              <a:lnSpc>
                <a:spcPct val="80000"/>
              </a:lnSpc>
            </a:pPr>
            <a:r>
              <a:rPr lang="en-US" altLang="en-US" sz="2400" b="1" dirty="0">
                <a:latin typeface="Arial" panose="020B0604020202020204" pitchFamily="34" charset="0"/>
                <a:cs typeface="Arial" panose="020B0604020202020204" pitchFamily="34" charset="0"/>
              </a:rPr>
              <a:t>Faculty/AP employees should consult the chart emailed by Fringe Benefits for specific information regarding possible vacation benefits</a:t>
            </a:r>
          </a:p>
          <a:p>
            <a:pPr>
              <a:lnSpc>
                <a:spcPct val="80000"/>
              </a:lnSpc>
              <a:buNone/>
            </a:pPr>
            <a:endParaRPr lang="en-US" altLang="en-US" sz="2400" dirty="0"/>
          </a:p>
          <a:p>
            <a:endParaRPr lang="en-US" dirty="0"/>
          </a:p>
        </p:txBody>
      </p:sp>
    </p:spTree>
    <p:extLst>
      <p:ext uri="{BB962C8B-B14F-4D97-AF65-F5344CB8AC3E}">
        <p14:creationId xmlns:p14="http://schemas.microsoft.com/office/powerpoint/2010/main" val="276883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z="2400" dirty="0">
                <a:latin typeface="Arial" panose="020B0604020202020204" pitchFamily="34" charset="0"/>
                <a:cs typeface="Arial" panose="020B0604020202020204" pitchFamily="34" charset="0"/>
              </a:rPr>
              <a:t>Leaves with Pay</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Disaster Relief</a:t>
            </a:r>
          </a:p>
        </p:txBody>
      </p:sp>
      <p:sp>
        <p:nvSpPr>
          <p:cNvPr id="23555" name="Rectangle 3"/>
          <p:cNvSpPr>
            <a:spLocks noGrp="1" noChangeArrowheads="1"/>
          </p:cNvSpPr>
          <p:nvPr>
            <p:ph idx="1"/>
          </p:nvPr>
        </p:nvSpPr>
        <p:spPr/>
        <p:txBody>
          <a:bodyPr>
            <a:normAutofit fontScale="62500" lnSpcReduction="20000"/>
          </a:bodyPr>
          <a:lstStyle/>
          <a:p>
            <a:r>
              <a:rPr lang="en-US" altLang="en-US" sz="2800" dirty="0">
                <a:latin typeface="Arial" panose="020B0604020202020204" pitchFamily="34" charset="0"/>
                <a:cs typeface="Arial" panose="020B0604020202020204" pitchFamily="34" charset="0"/>
              </a:rPr>
              <a:t>Up to 20 days in 12-month period</a:t>
            </a:r>
          </a:p>
          <a:p>
            <a:pPr>
              <a:buNone/>
            </a:pPr>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Must be a certified disaster service volunteer with  American Red Cross or assigned to Illinois Emergency Management Agency</a:t>
            </a:r>
          </a:p>
          <a:p>
            <a:pPr>
              <a:buNone/>
            </a:pPr>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Must be a disaster that occurred within the United States or its territories</a:t>
            </a:r>
          </a:p>
          <a:p>
            <a:pPr marL="0" indent="0">
              <a:buNone/>
            </a:pPr>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To apply, you must contact your respective HR Officer and provide necessary documentation</a:t>
            </a:r>
          </a:p>
          <a:p>
            <a:r>
              <a:rPr lang="en-US" altLang="en-US" sz="2800" dirty="0">
                <a:latin typeface="Arial" panose="020B0604020202020204" pitchFamily="34" charset="0"/>
                <a:cs typeface="Arial" panose="020B0604020202020204" pitchFamily="34" charset="0"/>
              </a:rPr>
              <a:t>Policy: </a:t>
            </a:r>
            <a:r>
              <a:rPr lang="en-US" altLang="en-US" sz="2800" dirty="0">
                <a:latin typeface="Arial" panose="020B0604020202020204" pitchFamily="34" charset="0"/>
                <a:cs typeface="Arial" panose="020B0604020202020204" pitchFamily="34" charset="0"/>
                <a:hlinkClick r:id="rId3"/>
              </a:rPr>
              <a:t>Disaster Relief</a:t>
            </a:r>
            <a:r>
              <a:rPr lang="en-US" altLang="en-US" sz="28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667104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83650" y="763587"/>
            <a:ext cx="7714200" cy="989013"/>
          </a:xfrm>
        </p:spPr>
        <p:txBody>
          <a:bodyPr>
            <a:normAutofit fontScale="90000"/>
          </a:bodyPr>
          <a:lstStyle/>
          <a:p>
            <a:pPr eaLnBrk="1" hangingPunct="1"/>
            <a:r>
              <a:rPr lang="en-US" altLang="en-US" sz="2400" dirty="0">
                <a:latin typeface="Arial" panose="020B0604020202020204" pitchFamily="34" charset="0"/>
                <a:cs typeface="Arial" panose="020B0604020202020204" pitchFamily="34" charset="0"/>
              </a:rPr>
              <a:t>Leaves with Pay</a:t>
            </a:r>
            <a:br>
              <a:rPr lang="en-US" altLang="en-US" sz="2000"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Bereavement</a:t>
            </a:r>
          </a:p>
        </p:txBody>
      </p:sp>
      <p:sp>
        <p:nvSpPr>
          <p:cNvPr id="25603" name="Rectangle 3"/>
          <p:cNvSpPr>
            <a:spLocks noGrp="1" noChangeArrowheads="1"/>
          </p:cNvSpPr>
          <p:nvPr>
            <p:ph idx="1"/>
          </p:nvPr>
        </p:nvSpPr>
        <p:spPr>
          <a:xfrm>
            <a:off x="483650" y="2085654"/>
            <a:ext cx="7974550" cy="4596638"/>
          </a:xfrm>
        </p:spPr>
        <p:txBody>
          <a:bodyPr>
            <a:normAutofit fontScale="92500" lnSpcReduction="10000"/>
          </a:bodyPr>
          <a:lstStyle/>
          <a:p>
            <a:r>
              <a:rPr lang="en-US" altLang="en-US" dirty="0">
                <a:latin typeface="Arial" panose="020B0604020202020204" pitchFamily="34" charset="0"/>
                <a:cs typeface="Arial" panose="020B0604020202020204" pitchFamily="34" charset="0"/>
              </a:rPr>
              <a:t>Up to 3 days to attend the funeral or memorial service, related travel or bereavement time of immediate family or household.  </a:t>
            </a:r>
            <a:endParaRPr lang="en-US" altLang="en-US" dirty="0">
              <a:highlight>
                <a:srgbClr val="FFFF00"/>
              </a:highlight>
              <a:latin typeface="Arial" panose="020B0604020202020204" pitchFamily="34" charset="0"/>
              <a:cs typeface="Arial" panose="020B0604020202020204" pitchFamily="34" charset="0"/>
            </a:endParaRPr>
          </a:p>
          <a:p>
            <a:pPr lvl="1"/>
            <a:r>
              <a:rPr lang="en-US" altLang="en-US" dirty="0">
                <a:latin typeface="Arial" panose="020B0604020202020204" pitchFamily="34" charset="0"/>
                <a:cs typeface="Arial" panose="020B0604020202020204" pitchFamily="34" charset="0"/>
              </a:rPr>
              <a:t>For these purposes immediate family is defined as: spouse/civil-union partner, child, parent, brother, sister, grandparent, grandchild, corresponding in-laws, and immediate family of civil union partners; this includes step-parent.</a:t>
            </a:r>
          </a:p>
          <a:p>
            <a:pPr lvl="1"/>
            <a:r>
              <a:rPr lang="en-US" altLang="en-US" dirty="0">
                <a:latin typeface="Arial" panose="020B0604020202020204" pitchFamily="34" charset="0"/>
                <a:cs typeface="Arial" panose="020B0604020202020204" pitchFamily="34" charset="0"/>
              </a:rPr>
              <a:t>Household is defined as anyone maintaining a family relationship living in the home.</a:t>
            </a:r>
          </a:p>
          <a:p>
            <a:r>
              <a:rPr lang="en-US" altLang="en-US" dirty="0">
                <a:latin typeface="Arial" panose="020B0604020202020204" pitchFamily="34" charset="0"/>
                <a:cs typeface="Arial" panose="020B0604020202020204" pitchFamily="34" charset="0"/>
              </a:rPr>
              <a:t>One day granted to attend the funeral for a relative outside the immediate family</a:t>
            </a:r>
          </a:p>
          <a:p>
            <a:pPr lvl="1"/>
            <a:r>
              <a:rPr lang="en-US" altLang="en-US" dirty="0">
                <a:latin typeface="Arial" panose="020B0604020202020204" pitchFamily="34" charset="0"/>
                <a:cs typeface="Arial" panose="020B0604020202020204" pitchFamily="34" charset="0"/>
              </a:rPr>
              <a:t>This includes aunts, uncles, nieces, nephews, cousins, corresponding in-laws or to serve as pallbearer</a:t>
            </a:r>
          </a:p>
          <a:p>
            <a:r>
              <a:rPr lang="en-US" altLang="en-US" dirty="0">
                <a:latin typeface="Arial" panose="020B0604020202020204" pitchFamily="34" charset="0"/>
                <a:cs typeface="Arial" panose="020B0604020202020204" pitchFamily="34" charset="0"/>
              </a:rPr>
              <a:t>There is also an expanded time period of unpaid time in the event of a loss of a child</a:t>
            </a:r>
          </a:p>
          <a:p>
            <a:r>
              <a:rPr lang="en-US" altLang="en-US" dirty="0">
                <a:latin typeface="Arial" panose="020B0604020202020204" pitchFamily="34" charset="0"/>
                <a:cs typeface="Arial" panose="020B0604020202020204" pitchFamily="34" charset="0"/>
              </a:rPr>
              <a:t>Bereavement also allows for employees to use additional sick and/or vacation time for bereavement purposes in special circumstances</a:t>
            </a:r>
          </a:p>
          <a:p>
            <a:r>
              <a:rPr lang="en-US" altLang="en-US" sz="1600" dirty="0">
                <a:latin typeface="Arial" panose="020B0604020202020204" pitchFamily="34" charset="0"/>
                <a:cs typeface="Arial" panose="020B0604020202020204" pitchFamily="34" charset="0"/>
              </a:rPr>
              <a:t>Policy: </a:t>
            </a:r>
            <a:r>
              <a:rPr lang="en-US" altLang="en-US" sz="1600" dirty="0">
                <a:latin typeface="Arial" panose="020B0604020202020204" pitchFamily="34" charset="0"/>
                <a:cs typeface="Arial" panose="020B0604020202020204" pitchFamily="34" charset="0"/>
                <a:hlinkClick r:id="rId3"/>
              </a:rPr>
              <a:t>Bereavement</a:t>
            </a:r>
            <a:r>
              <a:rPr lang="en-US" altLang="en-US" sz="1600" dirty="0">
                <a:latin typeface="Arial" panose="020B0604020202020204" pitchFamily="34" charset="0"/>
                <a:cs typeface="Arial" panose="020B0604020202020204" pitchFamily="34" charset="0"/>
              </a:rPr>
              <a:t> </a:t>
            </a:r>
          </a:p>
          <a:p>
            <a:pPr lvl="1" eaLnBrk="1" hangingPunct="1">
              <a:buFont typeface="Wingdings" panose="05000000000000000000" pitchFamily="2" charset="2"/>
              <a:buNone/>
            </a:pPr>
            <a:endParaRPr lang="en-US" altLang="en-US" dirty="0"/>
          </a:p>
        </p:txBody>
      </p:sp>
    </p:spTree>
    <p:extLst>
      <p:ext uri="{BB962C8B-B14F-4D97-AF65-F5344CB8AC3E}">
        <p14:creationId xmlns:p14="http://schemas.microsoft.com/office/powerpoint/2010/main" val="1862137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z="2400" dirty="0">
                <a:latin typeface="Arial" panose="020B0604020202020204" pitchFamily="34" charset="0"/>
                <a:cs typeface="Arial" panose="020B0604020202020204" pitchFamily="34" charset="0"/>
              </a:rPr>
              <a:t>Leaves with Pay</a:t>
            </a:r>
            <a:br>
              <a:rPr lang="en-US" altLang="en-US" sz="2400"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Jury Duty</a:t>
            </a:r>
          </a:p>
        </p:txBody>
      </p:sp>
      <p:sp>
        <p:nvSpPr>
          <p:cNvPr id="27651" name="Rectangle 3"/>
          <p:cNvSpPr>
            <a:spLocks noGrp="1" noChangeArrowheads="1"/>
          </p:cNvSpPr>
          <p:nvPr>
            <p:ph idx="1"/>
          </p:nvPr>
        </p:nvSpPr>
        <p:spPr/>
        <p:txBody>
          <a:bodyPr/>
          <a:lstStyle/>
          <a:p>
            <a:pPr>
              <a:lnSpc>
                <a:spcPct val="90000"/>
              </a:lnSpc>
            </a:pPr>
            <a:r>
              <a:rPr lang="en-US" altLang="en-US" dirty="0">
                <a:latin typeface="Arial" panose="020B0604020202020204" pitchFamily="34" charset="0"/>
                <a:cs typeface="Arial" panose="020B0604020202020204" pitchFamily="34" charset="0"/>
              </a:rPr>
              <a:t>Jury Duty or Subpoena - leave with pay</a:t>
            </a:r>
          </a:p>
          <a:p>
            <a:pPr lvl="1">
              <a:lnSpc>
                <a:spcPct val="90000"/>
              </a:lnSpc>
            </a:pPr>
            <a:r>
              <a:rPr lang="en-US" altLang="en-US" dirty="0">
                <a:latin typeface="Arial" panose="020B0604020202020204" pitchFamily="34" charset="0"/>
                <a:cs typeface="Arial" panose="020B0604020202020204" pitchFamily="34" charset="0"/>
              </a:rPr>
              <a:t>If you are subpoenaed by any legislative, judicial or administrative tribunal, a leave with pay is granted while you are in court.</a:t>
            </a:r>
          </a:p>
          <a:p>
            <a:pPr>
              <a:lnSpc>
                <a:spcPct val="90000"/>
              </a:lnSpc>
            </a:pPr>
            <a:r>
              <a:rPr lang="en-US" altLang="en-US" dirty="0">
                <a:latin typeface="Arial" panose="020B0604020202020204" pitchFamily="34" charset="0"/>
                <a:cs typeface="Arial" panose="020B0604020202020204" pitchFamily="34" charset="0"/>
              </a:rPr>
              <a:t>When court is not in session, employee must return to work</a:t>
            </a:r>
          </a:p>
          <a:p>
            <a:pPr>
              <a:lnSpc>
                <a:spcPct val="90000"/>
              </a:lnSpc>
            </a:pPr>
            <a:r>
              <a:rPr lang="en-US" altLang="en-US" dirty="0">
                <a:latin typeface="Arial" panose="020B0604020202020204" pitchFamily="34" charset="0"/>
                <a:cs typeface="Arial" panose="020B0604020202020204" pitchFamily="34" charset="0"/>
              </a:rPr>
              <a:t>Leave does not apply if required to appear as defendant or plaintiff for personal civil or criminal lawsuit</a:t>
            </a:r>
          </a:p>
          <a:p>
            <a:pPr>
              <a:lnSpc>
                <a:spcPct val="90000"/>
              </a:lnSpc>
            </a:pPr>
            <a:r>
              <a:rPr lang="en-US" altLang="en-US" dirty="0">
                <a:latin typeface="Arial" panose="020B0604020202020204" pitchFamily="34" charset="0"/>
                <a:cs typeface="Arial" panose="020B0604020202020204" pitchFamily="34" charset="0"/>
              </a:rPr>
              <a:t>Jury duty compensation does not have to be reported to SIUC</a:t>
            </a:r>
          </a:p>
          <a:p>
            <a:pPr>
              <a:lnSpc>
                <a:spcPct val="90000"/>
              </a:lnSpc>
            </a:pPr>
            <a:r>
              <a:rPr lang="en-US" altLang="en-US" sz="1600" dirty="0">
                <a:latin typeface="Arial" panose="020B0604020202020204" pitchFamily="34" charset="0"/>
                <a:cs typeface="Arial" panose="020B0604020202020204" pitchFamily="34" charset="0"/>
              </a:rPr>
              <a:t>Policy: </a:t>
            </a:r>
            <a:r>
              <a:rPr lang="en-US" altLang="en-US" sz="1600" dirty="0">
                <a:latin typeface="Arial" panose="020B0604020202020204" pitchFamily="34" charset="0"/>
                <a:cs typeface="Arial" panose="020B0604020202020204" pitchFamily="34" charset="0"/>
                <a:hlinkClick r:id="rId3"/>
              </a:rPr>
              <a:t>Jury Duty</a:t>
            </a:r>
            <a:endParaRPr lang="en-US"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7759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z="2400" dirty="0">
                <a:latin typeface="Arial" panose="020B0604020202020204" pitchFamily="34" charset="0"/>
                <a:cs typeface="Arial" panose="020B0604020202020204" pitchFamily="34" charset="0"/>
              </a:rPr>
              <a:t>Leaves with Pay</a:t>
            </a:r>
            <a:br>
              <a:rPr lang="en-US" altLang="en-US" sz="2400"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Military Service</a:t>
            </a:r>
          </a:p>
        </p:txBody>
      </p:sp>
      <p:sp>
        <p:nvSpPr>
          <p:cNvPr id="29699" name="Rectangle 3"/>
          <p:cNvSpPr>
            <a:spLocks noGrp="1" noChangeArrowheads="1"/>
          </p:cNvSpPr>
          <p:nvPr>
            <p:ph idx="1"/>
          </p:nvPr>
        </p:nvSpPr>
        <p:spPr>
          <a:xfrm>
            <a:off x="685800" y="1976438"/>
            <a:ext cx="7772400" cy="4122737"/>
          </a:xfrm>
        </p:spPr>
        <p:txBody>
          <a:bodyPr>
            <a:normAutofit fontScale="70000" lnSpcReduction="20000"/>
          </a:bodyPr>
          <a:lstStyle/>
          <a:p>
            <a:r>
              <a:rPr lang="en-US" altLang="en-US" sz="2800" dirty="0">
                <a:latin typeface="Arial" panose="020B0604020202020204" pitchFamily="34" charset="0"/>
                <a:cs typeface="Arial" panose="020B0604020202020204" pitchFamily="34" charset="0"/>
              </a:rPr>
              <a:t>For annual military obligations in any component of the US armed forces</a:t>
            </a:r>
          </a:p>
          <a:p>
            <a:pPr lvl="1"/>
            <a:r>
              <a:rPr lang="en-US" altLang="en-US" sz="2600" dirty="0">
                <a:latin typeface="Arial" panose="020B0604020202020204" pitchFamily="34" charset="0"/>
                <a:cs typeface="Arial" panose="020B0604020202020204" pitchFamily="34" charset="0"/>
              </a:rPr>
              <a:t>SIUC grants a leave with pay of up to 10 days, or as defined by state law, for the fulfillment of an employee’s annual obligation in any component of the armed forces</a:t>
            </a:r>
          </a:p>
          <a:p>
            <a:pPr lvl="1"/>
            <a:r>
              <a:rPr lang="en-US" altLang="en-US" sz="2400" dirty="0">
                <a:latin typeface="Arial" panose="020B0604020202020204" pitchFamily="34" charset="0"/>
                <a:cs typeface="Arial" panose="020B0604020202020204" pitchFamily="34" charset="0"/>
              </a:rPr>
              <a:t>A copy of your orders mush be provided to your department as well as Human Resources</a:t>
            </a:r>
          </a:p>
          <a:p>
            <a:pPr lvl="1"/>
            <a:r>
              <a:rPr lang="en-US" altLang="en-US" sz="2400" dirty="0">
                <a:latin typeface="Arial" panose="020B0604020202020204" pitchFamily="34" charset="0"/>
                <a:cs typeface="Arial" panose="020B0604020202020204" pitchFamily="34" charset="0"/>
              </a:rPr>
              <a:t>Differential pay is applied in circumstances specified by the Illinois Service Member Employment &amp; Reemployment Rights Act</a:t>
            </a:r>
          </a:p>
          <a:p>
            <a:r>
              <a:rPr lang="en-US" altLang="en-US" sz="2800" dirty="0">
                <a:latin typeface="Arial" panose="020B0604020202020204" pitchFamily="34" charset="0"/>
                <a:cs typeface="Arial" panose="020B0604020202020204" pitchFamily="34" charset="0"/>
              </a:rPr>
              <a:t>If activated due to civil disturbance, disaster or local emergency</a:t>
            </a:r>
          </a:p>
          <a:p>
            <a:pPr lvl="1"/>
            <a:r>
              <a:rPr lang="en-US" altLang="en-US" sz="2800" dirty="0">
                <a:latin typeface="Arial" panose="020B0604020202020204" pitchFamily="34" charset="0"/>
                <a:cs typeface="Arial" panose="020B0604020202020204" pitchFamily="34" charset="0"/>
              </a:rPr>
              <a:t>Cumulative maximum of 20 working days per fiscal year</a:t>
            </a:r>
            <a:endParaRPr lang="en-US" altLang="en-US" sz="2600" dirty="0">
              <a:latin typeface="Arial" panose="020B0604020202020204" pitchFamily="34" charset="0"/>
              <a:cs typeface="Arial" panose="020B0604020202020204" pitchFamily="34" charset="0"/>
            </a:endParaRPr>
          </a:p>
          <a:p>
            <a:r>
              <a:rPr lang="en-US" altLang="en-US" sz="2300" dirty="0">
                <a:latin typeface="Arial" panose="020B0604020202020204" pitchFamily="34" charset="0"/>
                <a:cs typeface="Arial" panose="020B0604020202020204" pitchFamily="34" charset="0"/>
              </a:rPr>
              <a:t>Policy: </a:t>
            </a:r>
            <a:r>
              <a:rPr lang="en-US" altLang="en-US" sz="2300" dirty="0">
                <a:latin typeface="Arial" panose="020B0604020202020204" pitchFamily="34" charset="0"/>
                <a:cs typeface="Arial" panose="020B0604020202020204" pitchFamily="34" charset="0"/>
                <a:hlinkClick r:id="rId3"/>
              </a:rPr>
              <a:t>Military Service</a:t>
            </a:r>
            <a:endParaRPr lang="en-US" altLang="en-US"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1109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737795"/>
            <a:ext cx="8229600" cy="1524000"/>
          </a:xfrm>
        </p:spPr>
        <p:txBody>
          <a:bodyPr/>
          <a:lstStyle/>
          <a:p>
            <a:br>
              <a:rPr lang="en-US" altLang="en-US" u="sng" dirty="0"/>
            </a:br>
            <a:r>
              <a:rPr lang="en-US" altLang="en-US" sz="3600" dirty="0">
                <a:latin typeface="Arial" panose="020B0604020202020204" pitchFamily="34" charset="0"/>
                <a:cs typeface="Arial" panose="020B0604020202020204" pitchFamily="34" charset="0"/>
              </a:rPr>
              <a:t>Family Military Leave Act</a:t>
            </a:r>
            <a:br>
              <a:rPr lang="en-US" altLang="en-US" dirty="0"/>
            </a:br>
            <a:endParaRPr lang="en-US" altLang="en-US" dirty="0"/>
          </a:p>
        </p:txBody>
      </p:sp>
      <p:sp>
        <p:nvSpPr>
          <p:cNvPr id="31747" name="Content Placeholder 2"/>
          <p:cNvSpPr>
            <a:spLocks noGrp="1"/>
          </p:cNvSpPr>
          <p:nvPr>
            <p:ph idx="1"/>
          </p:nvPr>
        </p:nvSpPr>
        <p:spPr>
          <a:xfrm>
            <a:off x="457200" y="1947134"/>
            <a:ext cx="8229600" cy="4302125"/>
          </a:xfrm>
        </p:spPr>
        <p:txBody>
          <a:bodyPr/>
          <a:lstStyle/>
          <a:p>
            <a:r>
              <a:rPr lang="en-US" altLang="en-US" sz="2000" dirty="0">
                <a:latin typeface="Arial" panose="020B0604020202020204" pitchFamily="34" charset="0"/>
                <a:cs typeface="Arial" panose="020B0604020202020204" pitchFamily="34" charset="0"/>
              </a:rPr>
              <a:t>Southern Illinois University Carbondale is committed to full compliance with the Illinois Family Military Leave Act.  This provides an eligible employee who is the spouse, parent, child or grandparent of an eligible service member time off work in the event of a deployment of greater than 30 days.  The full act, along with eligibility requirements, is located here,</a:t>
            </a:r>
            <a:r>
              <a:rPr lang="en-US" altLang="en-US" sz="2000" u="sng" dirty="0">
                <a:latin typeface="Arial" panose="020B0604020202020204" pitchFamily="34" charset="0"/>
                <a:cs typeface="Arial" panose="020B0604020202020204" pitchFamily="34" charset="0"/>
              </a:rPr>
              <a:t> </a:t>
            </a:r>
            <a:r>
              <a:rPr lang="en-US" altLang="en-US" sz="2000" u="sng" dirty="0">
                <a:latin typeface="Arial" panose="020B0604020202020204" pitchFamily="34" charset="0"/>
                <a:cs typeface="Arial" panose="020B0604020202020204" pitchFamily="34" charset="0"/>
                <a:hlinkClick r:id="rId2"/>
              </a:rPr>
              <a:t>http://www.ilga.gov/legislation/ilcs/ilcs3.asp?ActID=2734&amp;ChapterID=68</a:t>
            </a:r>
            <a:r>
              <a:rPr lang="en-US" altLang="en-US" sz="2000" u="sng" dirty="0">
                <a:latin typeface="Arial" panose="020B0604020202020204" pitchFamily="34" charset="0"/>
                <a:cs typeface="Arial" panose="020B0604020202020204" pitchFamily="34" charset="0"/>
              </a:rPr>
              <a:t>.  </a:t>
            </a:r>
            <a:endParaRPr lang="en-US" altLang="en-US" sz="2000" dirty="0">
              <a:latin typeface="Arial" panose="020B0604020202020204" pitchFamily="34" charset="0"/>
              <a:cs typeface="Arial" panose="020B0604020202020204" pitchFamily="34" charset="0"/>
            </a:endParaRPr>
          </a:p>
          <a:p>
            <a:pPr marL="0" indent="0">
              <a:buNone/>
            </a:pPr>
            <a:endParaRPr lang="en-US" altLang="en-US" dirty="0"/>
          </a:p>
        </p:txBody>
      </p:sp>
    </p:spTree>
    <p:extLst>
      <p:ext uri="{BB962C8B-B14F-4D97-AF65-F5344CB8AC3E}">
        <p14:creationId xmlns:p14="http://schemas.microsoft.com/office/powerpoint/2010/main" val="4027251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Leaves without Pay</a:t>
            </a:r>
          </a:p>
        </p:txBody>
      </p:sp>
      <p:sp>
        <p:nvSpPr>
          <p:cNvPr id="36867" name="Rectangle 3"/>
          <p:cNvSpPr>
            <a:spLocks noGrp="1" noChangeArrowheads="1"/>
          </p:cNvSpPr>
          <p:nvPr>
            <p:ph idx="1"/>
          </p:nvPr>
        </p:nvSpPr>
        <p:spPr>
          <a:xfrm>
            <a:off x="457200" y="1881699"/>
            <a:ext cx="8229600" cy="3894747"/>
          </a:xfrm>
        </p:spPr>
        <p:txBody>
          <a:bodyPr/>
          <a:lstStyle/>
          <a:p>
            <a:r>
              <a:rPr lang="en-US" altLang="en-US" dirty="0">
                <a:latin typeface="Arial" panose="020B0604020202020204" pitchFamily="34" charset="0"/>
                <a:cs typeface="Arial" panose="020B0604020202020204" pitchFamily="34" charset="0"/>
              </a:rPr>
              <a:t>Family &amp; Medical Leave (FMLA)</a:t>
            </a:r>
          </a:p>
          <a:p>
            <a:r>
              <a:rPr lang="en-US" altLang="en-US" dirty="0">
                <a:latin typeface="Arial" panose="020B0604020202020204" pitchFamily="34" charset="0"/>
                <a:cs typeface="Arial" panose="020B0604020202020204" pitchFamily="34" charset="0"/>
              </a:rPr>
              <a:t>Victims’ Economic Security &amp; Safety Leave (VESSA)</a:t>
            </a:r>
          </a:p>
          <a:p>
            <a:r>
              <a:rPr lang="en-US" altLang="en-US" dirty="0">
                <a:latin typeface="Arial" panose="020B0604020202020204" pitchFamily="34" charset="0"/>
                <a:cs typeface="Arial" panose="020B0604020202020204" pitchFamily="34" charset="0"/>
              </a:rPr>
              <a:t>School Visitation Leave</a:t>
            </a:r>
          </a:p>
          <a:p>
            <a:r>
              <a:rPr lang="en-US" altLang="en-US" dirty="0">
                <a:latin typeface="Arial" panose="020B0604020202020204" pitchFamily="34" charset="0"/>
                <a:cs typeface="Arial" panose="020B0604020202020204" pitchFamily="34" charset="0"/>
              </a:rPr>
              <a:t>Voting in Elections</a:t>
            </a:r>
          </a:p>
          <a:p>
            <a:r>
              <a:rPr lang="en-US" altLang="en-US" dirty="0">
                <a:latin typeface="Arial" panose="020B0604020202020204" pitchFamily="34" charset="0"/>
                <a:cs typeface="Arial" panose="020B0604020202020204" pitchFamily="34" charset="0"/>
              </a:rPr>
              <a:t>Personal Leaves</a:t>
            </a:r>
          </a:p>
          <a:p>
            <a:pPr marL="0" indent="0" eaLnBrk="1" hangingPunct="1">
              <a:buNone/>
            </a:pPr>
            <a:endParaRPr lang="en-US" altLang="en-US" dirty="0"/>
          </a:p>
          <a:p>
            <a:pPr eaLnBrk="1" hangingPunct="1">
              <a:buFont typeface="Wingdings" panose="05000000000000000000" pitchFamily="2" charset="2"/>
              <a:buNone/>
            </a:pPr>
            <a:endParaRPr lang="en-US" altLang="en-US" dirty="0"/>
          </a:p>
        </p:txBody>
      </p:sp>
    </p:spTree>
    <p:extLst>
      <p:ext uri="{BB962C8B-B14F-4D97-AF65-F5344CB8AC3E}">
        <p14:creationId xmlns:p14="http://schemas.microsoft.com/office/powerpoint/2010/main" val="3855231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z="2400" dirty="0">
                <a:latin typeface="Arial" panose="020B0604020202020204" pitchFamily="34" charset="0"/>
                <a:cs typeface="Arial" panose="020B0604020202020204" pitchFamily="34" charset="0"/>
              </a:rPr>
              <a:t>Leaves without Pay</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Family &amp; Medical Leave (FMLA)</a:t>
            </a:r>
          </a:p>
        </p:txBody>
      </p:sp>
      <p:sp>
        <p:nvSpPr>
          <p:cNvPr id="38915" name="Rectangle 3"/>
          <p:cNvSpPr>
            <a:spLocks noGrp="1" noChangeArrowheads="1"/>
          </p:cNvSpPr>
          <p:nvPr>
            <p:ph idx="1"/>
          </p:nvPr>
        </p:nvSpPr>
        <p:spPr>
          <a:xfrm>
            <a:off x="581192" y="2228003"/>
            <a:ext cx="7989752" cy="4265264"/>
          </a:xfrm>
        </p:spPr>
        <p:txBody>
          <a:bodyPr>
            <a:normAutofit lnSpcReduction="10000"/>
          </a:bodyPr>
          <a:lstStyle/>
          <a:p>
            <a:r>
              <a:rPr lang="en-US" altLang="en-US" b="1" u="sng" dirty="0">
                <a:latin typeface="Arial" panose="020B0604020202020204" pitchFamily="34" charset="0"/>
                <a:cs typeface="Arial" panose="020B0604020202020204" pitchFamily="34" charset="0"/>
              </a:rPr>
              <a:t>Unpaid</a:t>
            </a:r>
            <a:r>
              <a:rPr lang="en-US" altLang="en-US" dirty="0">
                <a:latin typeface="Arial" panose="020B0604020202020204" pitchFamily="34" charset="0"/>
                <a:cs typeface="Arial" panose="020B0604020202020204" pitchFamily="34" charset="0"/>
              </a:rPr>
              <a:t> family &amp; medical leave benefits to eligible employees</a:t>
            </a:r>
          </a:p>
          <a:p>
            <a:r>
              <a:rPr lang="en-US" altLang="en-US" dirty="0">
                <a:latin typeface="Arial" panose="020B0604020202020204" pitchFamily="34" charset="0"/>
                <a:cs typeface="Arial" panose="020B0604020202020204" pitchFamily="34" charset="0"/>
              </a:rPr>
              <a:t>Eligibility - must have worked for 12 months or one academic year AND must have worked at least 1250 pay status hours during the preceding 12-month period</a:t>
            </a:r>
          </a:p>
          <a:p>
            <a:r>
              <a:rPr lang="en-US" altLang="en-US" dirty="0">
                <a:latin typeface="Arial" panose="020B0604020202020204" pitchFamily="34" charset="0"/>
                <a:cs typeface="Arial" panose="020B0604020202020204" pitchFamily="34" charset="0"/>
              </a:rPr>
              <a:t>May be granted for:</a:t>
            </a:r>
          </a:p>
          <a:p>
            <a:pPr lvl="1"/>
            <a:r>
              <a:rPr lang="en-US" altLang="en-US" dirty="0">
                <a:latin typeface="Arial" panose="020B0604020202020204" pitchFamily="34" charset="0"/>
                <a:cs typeface="Arial" panose="020B0604020202020204" pitchFamily="34" charset="0"/>
              </a:rPr>
              <a:t>serious illness or injury preventing employee from performing his or her job</a:t>
            </a:r>
          </a:p>
          <a:p>
            <a:pPr lvl="1"/>
            <a:r>
              <a:rPr lang="en-US" altLang="en-US" dirty="0">
                <a:latin typeface="Arial" panose="020B0604020202020204" pitchFamily="34" charset="0"/>
                <a:cs typeface="Arial" panose="020B0604020202020204" pitchFamily="34" charset="0"/>
              </a:rPr>
              <a:t>care of spouse, child </a:t>
            </a:r>
            <a:r>
              <a:rPr lang="en-US" altLang="en-US" sz="1200" dirty="0">
                <a:latin typeface="Arial" panose="020B0604020202020204" pitchFamily="34" charset="0"/>
                <a:cs typeface="Arial" panose="020B0604020202020204" pitchFamily="34" charset="0"/>
              </a:rPr>
              <a:t>(under 18 unless permanently disabled)</a:t>
            </a:r>
            <a:r>
              <a:rPr lang="en-US" altLang="en-US" dirty="0">
                <a:latin typeface="Arial" panose="020B0604020202020204" pitchFamily="34" charset="0"/>
                <a:cs typeface="Arial" panose="020B0604020202020204" pitchFamily="34" charset="0"/>
              </a:rPr>
              <a:t>, parent, with serious health condition</a:t>
            </a:r>
          </a:p>
          <a:p>
            <a:pPr lvl="1"/>
            <a:r>
              <a:rPr lang="en-US" altLang="en-US" dirty="0">
                <a:latin typeface="Arial" panose="020B0604020202020204" pitchFamily="34" charset="0"/>
                <a:cs typeface="Arial" panose="020B0604020202020204" pitchFamily="34" charset="0"/>
              </a:rPr>
              <a:t>birth of a child (mother or father), or placement of a child with employee for adoption or foster care</a:t>
            </a:r>
          </a:p>
          <a:p>
            <a:pPr lvl="1"/>
            <a:r>
              <a:rPr lang="en-US" altLang="en-US" dirty="0">
                <a:latin typeface="Arial" panose="020B0604020202020204" pitchFamily="34" charset="0"/>
                <a:cs typeface="Arial" panose="020B0604020202020204" pitchFamily="34" charset="0"/>
              </a:rPr>
              <a:t>any qualifying exigency arising out of covered active duty or call to active-duty status of spouse, son, daughter, or parent</a:t>
            </a:r>
          </a:p>
          <a:p>
            <a:r>
              <a:rPr lang="en-US" altLang="en-US" dirty="0">
                <a:latin typeface="Arial" panose="020B0604020202020204" pitchFamily="34" charset="0"/>
                <a:cs typeface="Arial" panose="020B0604020202020204" pitchFamily="34" charset="0"/>
              </a:rPr>
              <a:t>Maximum of 12 work weeks once every 12 months</a:t>
            </a:r>
          </a:p>
        </p:txBody>
      </p:sp>
    </p:spTree>
    <p:extLst>
      <p:ext uri="{BB962C8B-B14F-4D97-AF65-F5344CB8AC3E}">
        <p14:creationId xmlns:p14="http://schemas.microsoft.com/office/powerpoint/2010/main" val="201466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z="2400" dirty="0">
                <a:latin typeface="Arial" panose="020B0604020202020204" pitchFamily="34" charset="0"/>
                <a:cs typeface="Arial" panose="020B0604020202020204" pitchFamily="34" charset="0"/>
              </a:rPr>
              <a:t>Leaves without Pay</a:t>
            </a:r>
            <a:br>
              <a:rPr lang="en-US" altLang="en-US" sz="2400"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Family &amp; Medical Leave (FMLA)</a:t>
            </a:r>
          </a:p>
        </p:txBody>
      </p:sp>
      <p:sp>
        <p:nvSpPr>
          <p:cNvPr id="40963" name="Rectangle 3"/>
          <p:cNvSpPr>
            <a:spLocks noGrp="1" noChangeArrowheads="1"/>
          </p:cNvSpPr>
          <p:nvPr>
            <p:ph idx="1"/>
          </p:nvPr>
        </p:nvSpPr>
        <p:spPr>
          <a:xfrm>
            <a:off x="581192" y="2228003"/>
            <a:ext cx="7989752" cy="4163653"/>
          </a:xfrm>
        </p:spPr>
        <p:txBody>
          <a:bodyPr>
            <a:normAutofit/>
          </a:bodyPr>
          <a:lstStyle/>
          <a:p>
            <a:r>
              <a:rPr lang="en-US" altLang="en-US" dirty="0">
                <a:latin typeface="Arial" panose="020B0604020202020204" pitchFamily="34" charset="0"/>
                <a:cs typeface="Arial" panose="020B0604020202020204" pitchFamily="34" charset="0"/>
              </a:rPr>
              <a:t>Medical information received by Human Resources is kept confidential and not shared with your department.</a:t>
            </a:r>
          </a:p>
          <a:p>
            <a:r>
              <a:rPr lang="en-US" altLang="en-US" dirty="0">
                <a:latin typeface="Arial" panose="020B0604020202020204" pitchFamily="34" charset="0"/>
                <a:cs typeface="Arial" panose="020B0604020202020204" pitchFamily="34" charset="0"/>
              </a:rPr>
              <a:t>You will be notified in writing by Human Resources whether your request for leave was approved</a:t>
            </a:r>
          </a:p>
          <a:p>
            <a:r>
              <a:rPr lang="en-US" altLang="en-US" dirty="0">
                <a:latin typeface="Arial" panose="020B0604020202020204" pitchFamily="34" charset="0"/>
                <a:cs typeface="Arial" panose="020B0604020202020204" pitchFamily="34" charset="0"/>
              </a:rPr>
              <a:t>Before returning to work for your own illness or injury, a release must be provided to Human Resources and the employing department</a:t>
            </a:r>
          </a:p>
          <a:p>
            <a:r>
              <a:rPr lang="en-US" altLang="en-US" dirty="0">
                <a:latin typeface="Arial" panose="020B0604020202020204" pitchFamily="34" charset="0"/>
                <a:cs typeface="Arial" panose="020B0604020202020204" pitchFamily="34" charset="0"/>
              </a:rPr>
              <a:t>Any available sick leave may be used; otherwise, the leave will be without pay</a:t>
            </a:r>
          </a:p>
          <a:p>
            <a:r>
              <a:rPr lang="en-US" altLang="en-US" dirty="0">
                <a:latin typeface="Arial" panose="020B0604020202020204" pitchFamily="34" charset="0"/>
                <a:cs typeface="Arial" panose="020B0604020202020204" pitchFamily="34" charset="0"/>
              </a:rPr>
              <a:t>The information Human Resources receives is kept separate from your personnel file and shredded after 3 years. </a:t>
            </a:r>
            <a:endParaRPr lang="en-US" altLang="en-US" dirty="0">
              <a:highlight>
                <a:srgbClr val="FFFF00"/>
              </a:highlight>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Policy:  </a:t>
            </a:r>
            <a:r>
              <a:rPr lang="en-US" altLang="en-US" dirty="0">
                <a:latin typeface="Arial" panose="020B0604020202020204" pitchFamily="34" charset="0"/>
                <a:cs typeface="Arial" panose="020B0604020202020204" pitchFamily="34" charset="0"/>
                <a:hlinkClick r:id="rId3"/>
              </a:rPr>
              <a:t>FMLA</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1513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81191" y="687474"/>
            <a:ext cx="8254583" cy="1083329"/>
          </a:xfrm>
        </p:spPr>
        <p:txBody>
          <a:bodyPr>
            <a:normAutofit fontScale="90000"/>
          </a:bodyPr>
          <a:lstStyle/>
          <a:p>
            <a:r>
              <a:rPr lang="en-US" altLang="en-US" sz="2000" dirty="0">
                <a:latin typeface="Arial" panose="020B0604020202020204" pitchFamily="34" charset="0"/>
                <a:cs typeface="Arial" panose="020B0604020202020204" pitchFamily="34" charset="0"/>
              </a:rPr>
              <a:t>Leaves without Pay</a:t>
            </a:r>
            <a:br>
              <a:rPr lang="en-US" altLang="en-US" sz="20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Family &amp; Medical Leave (FMLA) – Military provisions</a:t>
            </a:r>
            <a:r>
              <a:rPr lang="en-US" altLang="en-US" dirty="0">
                <a:latin typeface="Arial" panose="020B0604020202020204" pitchFamily="34" charset="0"/>
                <a:cs typeface="Arial" panose="020B0604020202020204" pitchFamily="34" charset="0"/>
              </a:rPr>
              <a:t>)</a:t>
            </a:r>
          </a:p>
        </p:txBody>
      </p:sp>
      <p:sp>
        <p:nvSpPr>
          <p:cNvPr id="43011" name="Rectangle 3"/>
          <p:cNvSpPr>
            <a:spLocks noGrp="1" noChangeArrowheads="1"/>
          </p:cNvSpPr>
          <p:nvPr>
            <p:ph idx="1"/>
          </p:nvPr>
        </p:nvSpPr>
        <p:spPr>
          <a:xfrm>
            <a:off x="581192" y="1613043"/>
            <a:ext cx="7989752" cy="4245755"/>
          </a:xfrm>
        </p:spPr>
        <p:txBody>
          <a:bodyPr/>
          <a:lstStyle/>
          <a:p>
            <a:r>
              <a:rPr lang="en-US" altLang="en-US" dirty="0">
                <a:latin typeface="Arial" panose="020B0604020202020204" pitchFamily="34" charset="0"/>
                <a:cs typeface="Arial" panose="020B0604020202020204" pitchFamily="34" charset="0"/>
              </a:rPr>
              <a:t>Can also be granted to care for a child, spouse, domestic partner, parent or next of kin (as defined by FMLA regulations) who is a covered service member or covered veteran undergoing treatment or recuperating from a serious illness or injury incurred in the line of duty</a:t>
            </a:r>
          </a:p>
          <a:p>
            <a:pPr lvl="3"/>
            <a:r>
              <a:rPr lang="en-US" altLang="en-US" sz="2000" dirty="0">
                <a:latin typeface="Arial" panose="020B0604020202020204" pitchFamily="34" charset="0"/>
                <a:cs typeface="Arial" panose="020B0604020202020204" pitchFamily="34" charset="0"/>
              </a:rPr>
              <a:t>This leave is for up to 26 weeks in a 12-month period</a:t>
            </a:r>
          </a:p>
          <a:p>
            <a:pPr lvl="4"/>
            <a:r>
              <a:rPr lang="en-US" altLang="en-US" sz="1400" dirty="0">
                <a:latin typeface="Arial" panose="020B0604020202020204" pitchFamily="34" charset="0"/>
                <a:cs typeface="Arial" panose="020B0604020202020204" pitchFamily="34" charset="0"/>
              </a:rPr>
              <a:t>This is the </a:t>
            </a:r>
            <a:r>
              <a:rPr lang="en-US" altLang="en-US" sz="1400" i="1" dirty="0">
                <a:latin typeface="Arial" panose="020B0604020202020204" pitchFamily="34" charset="0"/>
                <a:cs typeface="Arial" panose="020B0604020202020204" pitchFamily="34" charset="0"/>
              </a:rPr>
              <a:t>only</a:t>
            </a:r>
            <a:r>
              <a:rPr lang="en-US" altLang="en-US" sz="1400" dirty="0">
                <a:latin typeface="Arial" panose="020B0604020202020204" pitchFamily="34" charset="0"/>
                <a:cs typeface="Arial" panose="020B0604020202020204" pitchFamily="34" charset="0"/>
              </a:rPr>
              <a:t> qualifying reason allowing up to 26 weeks</a:t>
            </a:r>
          </a:p>
        </p:txBody>
      </p:sp>
    </p:spTree>
    <p:extLst>
      <p:ext uri="{BB962C8B-B14F-4D97-AF65-F5344CB8AC3E}">
        <p14:creationId xmlns:p14="http://schemas.microsoft.com/office/powerpoint/2010/main" val="3058956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609600"/>
            <a:ext cx="8229600" cy="1133139"/>
          </a:xfrm>
        </p:spPr>
        <p:txBody>
          <a:bodyPr>
            <a:normAutofit fontScale="90000"/>
          </a:bodyPr>
          <a:lstStyle/>
          <a:p>
            <a:pPr eaLnBrk="1" hangingPunct="1"/>
            <a:r>
              <a:rPr lang="en-US" altLang="en-US" sz="2000" dirty="0">
                <a:latin typeface="Arial" panose="020B0604020202020204" pitchFamily="34" charset="0"/>
                <a:cs typeface="Arial" panose="020B0604020202020204" pitchFamily="34" charset="0"/>
              </a:rPr>
              <a:t>Leaves without Pay</a:t>
            </a:r>
            <a:br>
              <a:rPr lang="en-US" altLang="en-US" sz="2000" dirty="0">
                <a:latin typeface="Arial" panose="020B0604020202020204" pitchFamily="34" charset="0"/>
                <a:cs typeface="Arial" panose="020B0604020202020204" pitchFamily="34" charset="0"/>
              </a:rPr>
            </a:br>
            <a:r>
              <a:rPr lang="en-US" altLang="en-US" sz="2800" dirty="0">
                <a:latin typeface="Arial" panose="020B0604020202020204" pitchFamily="34" charset="0"/>
                <a:cs typeface="Arial" panose="020B0604020202020204" pitchFamily="34" charset="0"/>
              </a:rPr>
              <a:t>Victims’ Economic Security &amp; Safety Leave (VESSA)</a:t>
            </a:r>
          </a:p>
        </p:txBody>
      </p:sp>
      <p:sp>
        <p:nvSpPr>
          <p:cNvPr id="51203" name="Rectangle 3"/>
          <p:cNvSpPr>
            <a:spLocks noGrp="1" noChangeArrowheads="1"/>
          </p:cNvSpPr>
          <p:nvPr>
            <p:ph idx="1"/>
          </p:nvPr>
        </p:nvSpPr>
        <p:spPr>
          <a:xfrm>
            <a:off x="457200" y="1613044"/>
            <a:ext cx="8229600" cy="4822682"/>
          </a:xfrm>
        </p:spPr>
        <p:txBody>
          <a:bodyPr/>
          <a:lstStyle/>
          <a:p>
            <a:r>
              <a:rPr lang="en-US" altLang="en-US" dirty="0">
                <a:latin typeface="Arial" panose="020B0604020202020204" pitchFamily="34" charset="0"/>
                <a:cs typeface="Arial" panose="020B0604020202020204" pitchFamily="34" charset="0"/>
              </a:rPr>
              <a:t>The Illinois VESSA Act allows for employees to request unpaid leave to seek service, assistance, safety or legal remedies to address domestic violence, stalking or sexual assault </a:t>
            </a:r>
          </a:p>
          <a:p>
            <a:r>
              <a:rPr lang="en-US" altLang="en-US" dirty="0">
                <a:latin typeface="Arial" panose="020B0604020202020204" pitchFamily="34" charset="0"/>
                <a:cs typeface="Arial" panose="020B0604020202020204" pitchFamily="34" charset="0"/>
              </a:rPr>
              <a:t>Policy: </a:t>
            </a:r>
            <a:r>
              <a:rPr lang="en-US" altLang="en-US" dirty="0">
                <a:latin typeface="Arial" panose="020B0604020202020204" pitchFamily="34" charset="0"/>
                <a:cs typeface="Arial" panose="020B0604020202020204" pitchFamily="34" charset="0"/>
                <a:hlinkClick r:id="rId3"/>
              </a:rPr>
              <a:t>https://policies.siu.edu/policies/vessa.php</a:t>
            </a:r>
            <a:r>
              <a:rPr lang="en-US" altLang="en-US" dirty="0">
                <a:latin typeface="Arial" panose="020B0604020202020204" pitchFamily="34" charset="0"/>
                <a:cs typeface="Arial" panose="020B0604020202020204" pitchFamily="34" charset="0"/>
              </a:rPr>
              <a:t> </a:t>
            </a:r>
          </a:p>
          <a:p>
            <a:r>
              <a:rPr lang="en-US" altLang="en-US" dirty="0">
                <a:latin typeface="Arial" panose="020B0604020202020204" pitchFamily="34" charset="0"/>
                <a:cs typeface="Arial" panose="020B0604020202020204" pitchFamily="34" charset="0"/>
              </a:rPr>
              <a:t>Maximum of 12 weeks per 12-month period</a:t>
            </a:r>
          </a:p>
          <a:p>
            <a:r>
              <a:rPr lang="en-US" altLang="en-US" dirty="0">
                <a:latin typeface="Arial" panose="020B0604020202020204" pitchFamily="34" charset="0"/>
                <a:cs typeface="Arial" panose="020B0604020202020204" pitchFamily="34" charset="0"/>
              </a:rPr>
              <a:t>Used for employee, or member of employee’s family or household</a:t>
            </a:r>
          </a:p>
          <a:p>
            <a:r>
              <a:rPr lang="en-US" altLang="en-US" dirty="0">
                <a:latin typeface="Arial" panose="020B0604020202020204" pitchFamily="34" charset="0"/>
                <a:cs typeface="Arial" panose="020B0604020202020204" pitchFamily="34" charset="0"/>
              </a:rPr>
              <a:t>Sick or vacation may be used, otherwise leave will be without pay</a:t>
            </a:r>
          </a:p>
        </p:txBody>
      </p:sp>
    </p:spTree>
    <p:extLst>
      <p:ext uri="{BB962C8B-B14F-4D97-AF65-F5344CB8AC3E}">
        <p14:creationId xmlns:p14="http://schemas.microsoft.com/office/powerpoint/2010/main" val="4233732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654050"/>
            <a:ext cx="8229600" cy="1088689"/>
          </a:xfrm>
        </p:spPr>
        <p:txBody>
          <a:bodyPr/>
          <a:lstStyle/>
          <a:p>
            <a:pPr eaLnBrk="1" hangingPunct="1"/>
            <a:r>
              <a:rPr lang="en-US" altLang="en-US" sz="2000" dirty="0">
                <a:latin typeface="Arial" panose="020B0604020202020204" pitchFamily="34" charset="0"/>
                <a:cs typeface="Arial" panose="020B0604020202020204" pitchFamily="34" charset="0"/>
              </a:rPr>
              <a:t>Leaves without Pay</a:t>
            </a:r>
            <a:br>
              <a:rPr lang="en-US" altLang="en-US" sz="2000" dirty="0">
                <a:latin typeface="Arial" panose="020B0604020202020204" pitchFamily="34" charset="0"/>
                <a:cs typeface="Arial" panose="020B0604020202020204" pitchFamily="34" charset="0"/>
              </a:rPr>
            </a:br>
            <a:r>
              <a:rPr lang="en-US" altLang="en-US" sz="4000" dirty="0">
                <a:latin typeface="Arial" panose="020B0604020202020204" pitchFamily="34" charset="0"/>
                <a:cs typeface="Arial" panose="020B0604020202020204" pitchFamily="34" charset="0"/>
              </a:rPr>
              <a:t>School Visitation</a:t>
            </a:r>
          </a:p>
        </p:txBody>
      </p:sp>
      <p:sp>
        <p:nvSpPr>
          <p:cNvPr id="55299" name="Rectangle 3"/>
          <p:cNvSpPr>
            <a:spLocks noGrp="1" noChangeArrowheads="1"/>
          </p:cNvSpPr>
          <p:nvPr>
            <p:ph idx="1"/>
          </p:nvPr>
        </p:nvSpPr>
        <p:spPr>
          <a:xfrm>
            <a:off x="685800" y="1906588"/>
            <a:ext cx="7913670" cy="4192587"/>
          </a:xfrm>
        </p:spPr>
        <p:txBody>
          <a:bodyPr/>
          <a:lstStyle/>
          <a:p>
            <a:r>
              <a:rPr lang="en-US" altLang="en-US" sz="2000" dirty="0">
                <a:latin typeface="Arial" panose="020B0604020202020204" pitchFamily="34" charset="0"/>
                <a:cs typeface="Arial" panose="020B0604020202020204" pitchFamily="34" charset="0"/>
              </a:rPr>
              <a:t>When the employee’s attendance is required at their child’s school for conferences and classroom activities during normal working hours, he/she will be granted a leave without pay subject to certain conditions (see policy)</a:t>
            </a:r>
          </a:p>
          <a:p>
            <a:r>
              <a:rPr lang="en-US" altLang="en-US" sz="2000" dirty="0">
                <a:latin typeface="Arial" panose="020B0604020202020204" pitchFamily="34" charset="0"/>
                <a:cs typeface="Arial" panose="020B0604020202020204" pitchFamily="34" charset="0"/>
              </a:rPr>
              <a:t>Policy: </a:t>
            </a:r>
            <a:r>
              <a:rPr lang="en-US" altLang="en-US" sz="2000" dirty="0">
                <a:latin typeface="Arial" panose="020B0604020202020204" pitchFamily="34" charset="0"/>
                <a:cs typeface="Arial" panose="020B0604020202020204" pitchFamily="34" charset="0"/>
                <a:hlinkClick r:id="rId3"/>
              </a:rPr>
              <a:t>School Visitation</a:t>
            </a:r>
            <a:endParaRPr lang="en-US" altLang="en-US" sz="2000" dirty="0">
              <a:latin typeface="Arial" panose="020B0604020202020204" pitchFamily="34" charset="0"/>
              <a:cs typeface="Arial" panose="020B0604020202020204" pitchFamily="34" charset="0"/>
            </a:endParaRPr>
          </a:p>
          <a:p>
            <a:pPr lvl="1" eaLnBrk="1" hangingPunct="1"/>
            <a:endParaRPr lang="en-US" altLang="en-US" dirty="0"/>
          </a:p>
        </p:txBody>
      </p:sp>
    </p:spTree>
    <p:extLst>
      <p:ext uri="{BB962C8B-B14F-4D97-AF65-F5344CB8AC3E}">
        <p14:creationId xmlns:p14="http://schemas.microsoft.com/office/powerpoint/2010/main" val="1791919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z="2400" dirty="0">
                <a:latin typeface="Arial" panose="020B0604020202020204" pitchFamily="34" charset="0"/>
                <a:cs typeface="Arial" panose="020B0604020202020204" pitchFamily="34" charset="0"/>
              </a:rPr>
              <a:t>Leaves without Pay</a:t>
            </a:r>
            <a:br>
              <a:rPr lang="en-US" altLang="en-US" sz="2400"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Voting in Elections</a:t>
            </a:r>
          </a:p>
        </p:txBody>
      </p:sp>
      <p:sp>
        <p:nvSpPr>
          <p:cNvPr id="57347" name="Rectangle 3"/>
          <p:cNvSpPr>
            <a:spLocks noGrp="1" noChangeArrowheads="1"/>
          </p:cNvSpPr>
          <p:nvPr>
            <p:ph idx="1"/>
          </p:nvPr>
        </p:nvSpPr>
        <p:spPr>
          <a:xfrm>
            <a:off x="581192" y="1510301"/>
            <a:ext cx="7989752" cy="4348497"/>
          </a:xfrm>
        </p:spPr>
        <p:txBody>
          <a:bodyPr/>
          <a:lstStyle/>
          <a:p>
            <a:r>
              <a:rPr lang="en-US" altLang="en-US" sz="2000" dirty="0">
                <a:latin typeface="Arial" panose="020B0604020202020204" pitchFamily="34" charset="0"/>
                <a:cs typeface="Arial" panose="020B0604020202020204" pitchFamily="34" charset="0"/>
              </a:rPr>
              <a:t>If you are scheduled to work on Election Day, you can be excused without pay for a maximum of 2 hours.</a:t>
            </a:r>
          </a:p>
          <a:p>
            <a:r>
              <a:rPr lang="en-US" altLang="en-US" sz="2000" dirty="0">
                <a:latin typeface="Arial" panose="020B0604020202020204" pitchFamily="34" charset="0"/>
                <a:cs typeface="Arial" panose="020B0604020202020204" pitchFamily="34" charset="0"/>
              </a:rPr>
              <a:t>You must be scheduled to work more than 4 hours during polling time, and time off does not apply to election judges.</a:t>
            </a:r>
          </a:p>
          <a:p>
            <a:pPr marL="0" indent="0" eaLnBrk="1" hangingPunct="1">
              <a:buNone/>
            </a:pPr>
            <a:endParaRPr lang="en-US" altLang="en-US" dirty="0"/>
          </a:p>
        </p:txBody>
      </p:sp>
    </p:spTree>
    <p:extLst>
      <p:ext uri="{BB962C8B-B14F-4D97-AF65-F5344CB8AC3E}">
        <p14:creationId xmlns:p14="http://schemas.microsoft.com/office/powerpoint/2010/main" val="2037872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sz="2400"/>
              <a:t>Leaves without Pay</a:t>
            </a:r>
            <a:br>
              <a:rPr lang="en-US" altLang="en-US" sz="2400"/>
            </a:br>
            <a:r>
              <a:rPr lang="en-US" altLang="en-US"/>
              <a:t>Personal Leaves</a:t>
            </a:r>
          </a:p>
        </p:txBody>
      </p:sp>
      <p:sp>
        <p:nvSpPr>
          <p:cNvPr id="59395" name="Rectangle 3"/>
          <p:cNvSpPr>
            <a:spLocks noGrp="1" noChangeArrowheads="1"/>
          </p:cNvSpPr>
          <p:nvPr>
            <p:ph idx="1"/>
          </p:nvPr>
        </p:nvSpPr>
        <p:spPr>
          <a:xfrm>
            <a:off x="581192" y="1770803"/>
            <a:ext cx="7989752" cy="4087995"/>
          </a:xfrm>
        </p:spPr>
        <p:txBody>
          <a:bodyPr/>
          <a:lstStyle/>
          <a:p>
            <a:r>
              <a:rPr lang="en-US" altLang="en-US" dirty="0"/>
              <a:t>A personal leave without pay may be granted for numerous personal reasons and are managed on a case-by-case basis.  This leave must be approved by the employing department.</a:t>
            </a:r>
          </a:p>
          <a:p>
            <a:r>
              <a:rPr lang="en-US" altLang="en-US" dirty="0"/>
              <a:t>Contact HR Fringe Benefits for information regarding the leave process. For more information regarding insurance premium payment options during the leave, contact HR Benefits at 618-453-6668.</a:t>
            </a:r>
          </a:p>
          <a:p>
            <a:pPr eaLnBrk="1" hangingPunct="1">
              <a:buFont typeface="Wingdings" panose="05000000000000000000" pitchFamily="2" charset="2"/>
              <a:buNone/>
            </a:pPr>
            <a:endParaRPr lang="en-US" altLang="en-US" dirty="0"/>
          </a:p>
        </p:txBody>
      </p:sp>
    </p:spTree>
    <p:extLst>
      <p:ext uri="{BB962C8B-B14F-4D97-AF65-F5344CB8AC3E}">
        <p14:creationId xmlns:p14="http://schemas.microsoft.com/office/powerpoint/2010/main" val="877972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dirty="0">
                <a:latin typeface="Arial" panose="020B0604020202020204" pitchFamily="34" charset="0"/>
                <a:cs typeface="Arial" panose="020B0604020202020204" pitchFamily="34" charset="0"/>
              </a:rPr>
              <a:t>Tuition Waiver Benefits</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Employee</a:t>
            </a:r>
          </a:p>
        </p:txBody>
      </p:sp>
      <p:sp>
        <p:nvSpPr>
          <p:cNvPr id="61443" name="Rectangle 3"/>
          <p:cNvSpPr>
            <a:spLocks noGrp="1" noChangeArrowheads="1"/>
          </p:cNvSpPr>
          <p:nvPr>
            <p:ph idx="1"/>
          </p:nvPr>
        </p:nvSpPr>
        <p:spPr>
          <a:xfrm>
            <a:off x="581192" y="2350008"/>
            <a:ext cx="7989752" cy="3413794"/>
          </a:xfrm>
        </p:spPr>
        <p:txBody>
          <a:bodyPr>
            <a:normAutofit fontScale="70000" lnSpcReduction="20000"/>
          </a:bodyPr>
          <a:lstStyle/>
          <a:p>
            <a:pPr lvl="0">
              <a:lnSpc>
                <a:spcPct val="90000"/>
              </a:lnSpc>
              <a:buClr>
                <a:srgbClr val="903163"/>
              </a:buClr>
            </a:pPr>
            <a:endParaRPr lang="en-US" altLang="en-US" sz="3500" dirty="0">
              <a:solidFill>
                <a:srgbClr val="3D3D3D"/>
              </a:solidFill>
            </a:endParaRPr>
          </a:p>
          <a:p>
            <a:pPr lvl="0">
              <a:lnSpc>
                <a:spcPct val="90000"/>
              </a:lnSpc>
              <a:buClr>
                <a:srgbClr val="903163"/>
              </a:buClr>
            </a:pPr>
            <a:r>
              <a:rPr lang="en-US" altLang="en-US" sz="3500" dirty="0">
                <a:solidFill>
                  <a:srgbClr val="3D3D3D"/>
                </a:solidFill>
                <a:latin typeface="Arial" panose="020B0604020202020204" pitchFamily="34" charset="0"/>
                <a:cs typeface="Arial" panose="020B0604020202020204" pitchFamily="34" charset="0"/>
              </a:rPr>
              <a:t>Employee Tuition Waiver</a:t>
            </a:r>
          </a:p>
          <a:p>
            <a:pPr lvl="1">
              <a:lnSpc>
                <a:spcPct val="90000"/>
              </a:lnSpc>
              <a:buClr>
                <a:srgbClr val="903163"/>
              </a:buClr>
            </a:pPr>
            <a:r>
              <a:rPr lang="en-US" altLang="en-US" sz="3200" dirty="0">
                <a:solidFill>
                  <a:srgbClr val="3D3D3D"/>
                </a:solidFill>
                <a:latin typeface="Arial" panose="020B0604020202020204" pitchFamily="34" charset="0"/>
                <a:cs typeface="Arial" panose="020B0604020202020204" pitchFamily="34" charset="0"/>
              </a:rPr>
              <a:t>A full waiver of tuition is granted, </a:t>
            </a:r>
            <a:r>
              <a:rPr lang="en-US" altLang="en-US" sz="3500" dirty="0">
                <a:solidFill>
                  <a:srgbClr val="3D3D3D"/>
                </a:solidFill>
                <a:latin typeface="Arial" panose="020B0604020202020204" pitchFamily="34" charset="0"/>
                <a:cs typeface="Arial" panose="020B0604020202020204" pitchFamily="34" charset="0"/>
              </a:rPr>
              <a:t>for all SIUC employees on pay status, SIUC retirees, and employees on leave or layoff.  </a:t>
            </a:r>
          </a:p>
          <a:p>
            <a:pPr lvl="1">
              <a:lnSpc>
                <a:spcPct val="90000"/>
              </a:lnSpc>
              <a:buClr>
                <a:srgbClr val="903163"/>
              </a:buClr>
            </a:pPr>
            <a:r>
              <a:rPr lang="en-US" altLang="en-US" sz="3200" dirty="0">
                <a:solidFill>
                  <a:srgbClr val="3D3D3D"/>
                </a:solidFill>
                <a:latin typeface="Arial" panose="020B0604020202020204" pitchFamily="34" charset="0"/>
                <a:cs typeface="Arial" panose="020B0604020202020204" pitchFamily="34" charset="0"/>
              </a:rPr>
              <a:t>Application fee may also be waived for new, undergraduate students</a:t>
            </a:r>
          </a:p>
          <a:p>
            <a:pPr lvl="1">
              <a:lnSpc>
                <a:spcPct val="90000"/>
              </a:lnSpc>
              <a:buClr>
                <a:srgbClr val="903163"/>
              </a:buClr>
            </a:pPr>
            <a:r>
              <a:rPr lang="en-US" altLang="en-US" sz="3200" dirty="0">
                <a:solidFill>
                  <a:srgbClr val="3D3D3D"/>
                </a:solidFill>
                <a:latin typeface="Arial" panose="020B0604020202020204" pitchFamily="34" charset="0"/>
                <a:cs typeface="Arial" panose="020B0604020202020204" pitchFamily="34" charset="0"/>
              </a:rPr>
              <a:t>Form: </a:t>
            </a:r>
            <a:r>
              <a:rPr lang="en-US" altLang="en-US" sz="3200" dirty="0">
                <a:solidFill>
                  <a:srgbClr val="3D3D3D"/>
                </a:solidFill>
                <a:latin typeface="Arial" panose="020B0604020202020204" pitchFamily="34" charset="0"/>
                <a:cs typeface="Arial" panose="020B0604020202020204" pitchFamily="34" charset="0"/>
                <a:hlinkClick r:id="rId3"/>
              </a:rPr>
              <a:t>https://eforms.siu.edu/siuforms/info/hro1052.php</a:t>
            </a:r>
            <a:r>
              <a:rPr lang="en-US" altLang="en-US" sz="3200" dirty="0">
                <a:solidFill>
                  <a:srgbClr val="3D3D3D"/>
                </a:solidFill>
                <a:latin typeface="Arial" panose="020B0604020202020204" pitchFamily="34" charset="0"/>
                <a:cs typeface="Arial" panose="020B0604020202020204" pitchFamily="34" charset="0"/>
              </a:rPr>
              <a:t> </a:t>
            </a:r>
          </a:p>
          <a:p>
            <a:pPr lvl="1">
              <a:lnSpc>
                <a:spcPct val="90000"/>
              </a:lnSpc>
              <a:buClr>
                <a:srgbClr val="903163"/>
              </a:buClr>
            </a:pPr>
            <a:r>
              <a:rPr lang="en-US" altLang="en-US" sz="3500" dirty="0">
                <a:solidFill>
                  <a:srgbClr val="3D3D3D"/>
                </a:solidFill>
                <a:latin typeface="Arial" panose="020B0604020202020204" pitchFamily="34" charset="0"/>
                <a:cs typeface="Arial" panose="020B0604020202020204" pitchFamily="34" charset="0"/>
              </a:rPr>
              <a:t>Policy: </a:t>
            </a:r>
            <a:r>
              <a:rPr lang="en-US" altLang="en-US" sz="3500" dirty="0">
                <a:solidFill>
                  <a:srgbClr val="3D3D3D"/>
                </a:solidFill>
                <a:latin typeface="Arial" panose="020B0604020202020204" pitchFamily="34" charset="0"/>
                <a:cs typeface="Arial" panose="020B0604020202020204" pitchFamily="34" charset="0"/>
                <a:hlinkClick r:id="rId4"/>
              </a:rPr>
              <a:t>Employee Tuition Waiver</a:t>
            </a:r>
            <a:endParaRPr lang="en-US" altLang="en-US" sz="3200" dirty="0">
              <a:solidFill>
                <a:srgbClr val="3D3D3D"/>
              </a:solidFill>
              <a:latin typeface="Arial" panose="020B0604020202020204" pitchFamily="34" charset="0"/>
              <a:cs typeface="Arial" panose="020B0604020202020204" pitchFamily="34" charset="0"/>
            </a:endParaRPr>
          </a:p>
          <a:p>
            <a:pPr lvl="1" eaLnBrk="1" hangingPunct="1">
              <a:lnSpc>
                <a:spcPct val="90000"/>
              </a:lnSpc>
              <a:buFont typeface="Wingdings" panose="05000000000000000000" pitchFamily="2" charset="2"/>
              <a:buNone/>
            </a:pPr>
            <a:endParaRPr lang="en-US" altLang="en-US" dirty="0"/>
          </a:p>
          <a:p>
            <a:pPr lvl="1" eaLnBrk="1" hangingPunct="1">
              <a:lnSpc>
                <a:spcPct val="90000"/>
              </a:lnSpc>
              <a:buFont typeface="Wingdings" panose="05000000000000000000" pitchFamily="2" charset="2"/>
              <a:buNone/>
            </a:pPr>
            <a:endParaRPr lang="en-US" altLang="en-US" sz="2000" dirty="0"/>
          </a:p>
          <a:p>
            <a:pPr eaLnBrk="1" hangingPunct="1">
              <a:lnSpc>
                <a:spcPct val="90000"/>
              </a:lnSpc>
              <a:buFont typeface="Wingdings" panose="05000000000000000000" pitchFamily="2" charset="2"/>
              <a:buNone/>
            </a:pPr>
            <a:endParaRPr lang="en-US" altLang="en-US" sz="2400" dirty="0"/>
          </a:p>
          <a:p>
            <a:pPr eaLnBrk="1" hangingPunct="1">
              <a:lnSpc>
                <a:spcPct val="90000"/>
              </a:lnSpc>
            </a:pPr>
            <a:endParaRPr lang="en-US" altLang="en-US" sz="2400" dirty="0"/>
          </a:p>
          <a:p>
            <a:pPr eaLnBrk="1" hangingPunct="1">
              <a:lnSpc>
                <a:spcPct val="90000"/>
              </a:lnSpc>
            </a:pPr>
            <a:endParaRPr lang="en-US" altLang="en-US" sz="2400" dirty="0"/>
          </a:p>
          <a:p>
            <a:pPr eaLnBrk="1" hangingPunct="1">
              <a:lnSpc>
                <a:spcPct val="90000"/>
              </a:lnSpc>
            </a:pPr>
            <a:endParaRPr lang="en-US" altLang="en-US" sz="2400" dirty="0"/>
          </a:p>
        </p:txBody>
      </p:sp>
    </p:spTree>
    <p:extLst>
      <p:ext uri="{BB962C8B-B14F-4D97-AF65-F5344CB8AC3E}">
        <p14:creationId xmlns:p14="http://schemas.microsoft.com/office/powerpoint/2010/main" val="2999753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sz="2000" dirty="0">
                <a:latin typeface="Arial" panose="020B0604020202020204" pitchFamily="34" charset="0"/>
                <a:cs typeface="Arial" panose="020B0604020202020204" pitchFamily="34" charset="0"/>
              </a:rPr>
              <a:t>Tuition Wavier Benefits</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child of Employee Tuition Waiver</a:t>
            </a:r>
            <a:endParaRPr lang="en-US" altLang="en-US" dirty="0">
              <a:latin typeface="Arial" panose="020B0604020202020204" pitchFamily="34" charset="0"/>
              <a:cs typeface="Arial" panose="020B0604020202020204" pitchFamily="34" charset="0"/>
            </a:endParaRPr>
          </a:p>
        </p:txBody>
      </p:sp>
      <p:sp>
        <p:nvSpPr>
          <p:cNvPr id="31747" name="Rectangle 3"/>
          <p:cNvSpPr>
            <a:spLocks noGrp="1" noChangeArrowheads="1"/>
          </p:cNvSpPr>
          <p:nvPr>
            <p:ph idx="1"/>
          </p:nvPr>
        </p:nvSpPr>
        <p:spPr/>
        <p:txBody>
          <a:bodyPr>
            <a:normAutofit fontScale="70000" lnSpcReduction="20000"/>
          </a:bodyPr>
          <a:lstStyle/>
          <a:p>
            <a:pPr>
              <a:lnSpc>
                <a:spcPct val="90000"/>
              </a:lnSpc>
            </a:pPr>
            <a:r>
              <a:rPr lang="en-US" altLang="en-US" sz="2400" b="1" dirty="0">
                <a:latin typeface="Arial" panose="020B0604020202020204" pitchFamily="34" charset="0"/>
                <a:cs typeface="Arial" panose="020B0604020202020204" pitchFamily="34" charset="0"/>
              </a:rPr>
              <a:t>Interinstitutional Undergraduate Tuition Waiver</a:t>
            </a:r>
          </a:p>
          <a:p>
            <a:pPr lvl="1">
              <a:lnSpc>
                <a:spcPct val="90000"/>
              </a:lnSpc>
            </a:pPr>
            <a:r>
              <a:rPr lang="en-US" altLang="en-US" sz="2400" dirty="0">
                <a:latin typeface="Arial" panose="020B0604020202020204" pitchFamily="34" charset="0"/>
                <a:cs typeface="Arial" panose="020B0604020202020204" pitchFamily="34" charset="0"/>
              </a:rPr>
              <a:t>Available for 50% tuition waiver of children of 7-year IL university employees in active status</a:t>
            </a:r>
          </a:p>
          <a:p>
            <a:pPr lvl="1">
              <a:lnSpc>
                <a:spcPct val="90000"/>
              </a:lnSpc>
            </a:pPr>
            <a:r>
              <a:rPr lang="en-US" altLang="en-US" sz="2400" dirty="0">
                <a:latin typeface="Arial" panose="020B0604020202020204" pitchFamily="34" charset="0"/>
                <a:cs typeface="Arial" panose="020B0604020202020204" pitchFamily="34" charset="0"/>
              </a:rPr>
              <a:t>Form: </a:t>
            </a:r>
            <a:r>
              <a:rPr lang="en-US" altLang="en-US" sz="2400" dirty="0">
                <a:latin typeface="Arial" panose="020B0604020202020204" pitchFamily="34" charset="0"/>
                <a:cs typeface="Arial" panose="020B0604020202020204" pitchFamily="34" charset="0"/>
                <a:hlinkClick r:id="rId3"/>
              </a:rPr>
              <a:t>https://eforms.siu.edu/siuforms/info/hro1053.php</a:t>
            </a:r>
            <a:r>
              <a:rPr lang="en-US" altLang="en-US" sz="2400" dirty="0">
                <a:latin typeface="Arial" panose="020B0604020202020204" pitchFamily="34" charset="0"/>
                <a:cs typeface="Arial" panose="020B0604020202020204" pitchFamily="34" charset="0"/>
              </a:rPr>
              <a:t> </a:t>
            </a:r>
          </a:p>
          <a:p>
            <a:pPr lvl="1">
              <a:lnSpc>
                <a:spcPct val="90000"/>
              </a:lnSpc>
            </a:pPr>
            <a:r>
              <a:rPr lang="en-US" altLang="en-US" sz="2400" dirty="0">
                <a:latin typeface="Arial" panose="020B0604020202020204" pitchFamily="34" charset="0"/>
                <a:cs typeface="Arial" panose="020B0604020202020204" pitchFamily="34" charset="0"/>
              </a:rPr>
              <a:t>Can be used at SIUC or other qualifying public 4-year IL universities</a:t>
            </a:r>
            <a:br>
              <a:rPr lang="en-US" altLang="en-US" sz="2400" dirty="0">
                <a:latin typeface="Arial" panose="020B0604020202020204" pitchFamily="34" charset="0"/>
                <a:cs typeface="Arial" panose="020B0604020202020204" pitchFamily="34" charset="0"/>
              </a:rPr>
            </a:br>
            <a:endParaRPr lang="en-US" altLang="en-US" sz="2400" dirty="0">
              <a:latin typeface="Arial" panose="020B0604020202020204" pitchFamily="34" charset="0"/>
              <a:cs typeface="Arial" panose="020B0604020202020204" pitchFamily="34" charset="0"/>
            </a:endParaRPr>
          </a:p>
          <a:p>
            <a:pPr lvl="1">
              <a:lnSpc>
                <a:spcPct val="90000"/>
              </a:lnSpc>
            </a:pPr>
            <a:r>
              <a:rPr lang="en-US" altLang="en-US" sz="2400" dirty="0">
                <a:latin typeface="Arial" panose="020B0604020202020204" pitchFamily="34" charset="0"/>
                <a:cs typeface="Arial" panose="020B0604020202020204" pitchFamily="34" charset="0"/>
              </a:rPr>
              <a:t>Policy: </a:t>
            </a:r>
            <a:r>
              <a:rPr lang="en-US" altLang="en-US" sz="2400" dirty="0">
                <a:latin typeface="Arial" panose="020B0604020202020204" pitchFamily="34" charset="0"/>
                <a:cs typeface="Arial" panose="020B0604020202020204" pitchFamily="34" charset="0"/>
                <a:hlinkClick r:id="rId4"/>
              </a:rPr>
              <a:t>Interinstitutional Child Tuition Waiver</a:t>
            </a:r>
            <a:endParaRPr lang="en-US" altLang="en-US" sz="2400" dirty="0">
              <a:latin typeface="Arial" panose="020B0604020202020204" pitchFamily="34" charset="0"/>
              <a:cs typeface="Arial" panose="020B0604020202020204" pitchFamily="34" charset="0"/>
            </a:endParaRPr>
          </a:p>
          <a:p>
            <a:pPr>
              <a:lnSpc>
                <a:spcPct val="90000"/>
              </a:lnSpc>
            </a:pPr>
            <a:r>
              <a:rPr lang="en-US" altLang="en-US" sz="2400" b="1" dirty="0">
                <a:latin typeface="Arial" panose="020B0604020202020204" pitchFamily="34" charset="0"/>
                <a:cs typeface="Arial" panose="020B0604020202020204" pitchFamily="34" charset="0"/>
              </a:rPr>
              <a:t>SIU Undergraduate Tuition Waiver</a:t>
            </a:r>
          </a:p>
          <a:p>
            <a:pPr lvl="1">
              <a:lnSpc>
                <a:spcPct val="90000"/>
              </a:lnSpc>
            </a:pPr>
            <a:r>
              <a:rPr lang="en-US" altLang="en-US" sz="2400" dirty="0">
                <a:latin typeface="Arial" panose="020B0604020202020204" pitchFamily="34" charset="0"/>
                <a:cs typeface="Arial" panose="020B0604020202020204" pitchFamily="34" charset="0"/>
              </a:rPr>
              <a:t>Extends benefit to include SIUC employees who are retired, on permanent layoff, or the natural or adopted child of a civil union partner – available within SIUC system only</a:t>
            </a:r>
          </a:p>
          <a:p>
            <a:pPr lvl="1">
              <a:lnSpc>
                <a:spcPct val="90000"/>
              </a:lnSpc>
            </a:pPr>
            <a:r>
              <a:rPr lang="en-US" altLang="en-US" sz="2400" dirty="0">
                <a:latin typeface="Arial" panose="020B0604020202020204" pitchFamily="34" charset="0"/>
                <a:cs typeface="Arial" panose="020B0604020202020204" pitchFamily="34" charset="0"/>
              </a:rPr>
              <a:t>Policy: (see link above)</a:t>
            </a:r>
          </a:p>
        </p:txBody>
      </p:sp>
    </p:spTree>
    <p:extLst>
      <p:ext uri="{BB962C8B-B14F-4D97-AF65-F5344CB8AC3E}">
        <p14:creationId xmlns:p14="http://schemas.microsoft.com/office/powerpoint/2010/main" val="4078022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533400"/>
            <a:ext cx="8229600" cy="1295400"/>
          </a:xfrm>
        </p:spPr>
        <p:txBody>
          <a:bodyPr>
            <a:normAutofit/>
          </a:bodyPr>
          <a:lstStyle/>
          <a:p>
            <a:r>
              <a:rPr lang="en-US" altLang="en-US" sz="2400" dirty="0">
                <a:latin typeface="Arial" panose="020B0604020202020204" pitchFamily="34" charset="0"/>
                <a:cs typeface="Arial" panose="020B0604020202020204" pitchFamily="34" charset="0"/>
              </a:rPr>
              <a:t>Tuition Waiver for Dependents of Deceased Employees</a:t>
            </a:r>
          </a:p>
        </p:txBody>
      </p:sp>
      <p:sp>
        <p:nvSpPr>
          <p:cNvPr id="67587" name="Rectangle 3"/>
          <p:cNvSpPr>
            <a:spLocks noGrp="1" noChangeArrowheads="1"/>
          </p:cNvSpPr>
          <p:nvPr>
            <p:ph idx="1"/>
          </p:nvPr>
        </p:nvSpPr>
        <p:spPr>
          <a:xfrm>
            <a:off x="457200" y="1979408"/>
            <a:ext cx="8229600" cy="4302125"/>
          </a:xfrm>
        </p:spPr>
        <p:txBody>
          <a:bodyPr/>
          <a:lstStyle/>
          <a:p>
            <a:pPr>
              <a:lnSpc>
                <a:spcPct val="90000"/>
              </a:lnSpc>
            </a:pPr>
            <a:r>
              <a:rPr lang="en-US" altLang="en-US" dirty="0">
                <a:latin typeface="Arial" panose="020B0604020202020204" pitchFamily="34" charset="0"/>
                <a:cs typeface="Arial" panose="020B0604020202020204" pitchFamily="34" charset="0"/>
              </a:rPr>
              <a:t>Surviving spouses and dependent children of deceased SIUC employees who was in active, retirement or disability status at the time of death.</a:t>
            </a:r>
          </a:p>
          <a:p>
            <a:pPr>
              <a:lnSpc>
                <a:spcPct val="90000"/>
              </a:lnSpc>
            </a:pPr>
            <a:r>
              <a:rPr lang="en-US" altLang="en-US" dirty="0">
                <a:latin typeface="Arial" panose="020B0604020202020204" pitchFamily="34" charset="0"/>
                <a:cs typeface="Arial" panose="020B0604020202020204" pitchFamily="34" charset="0"/>
              </a:rPr>
              <a:t>Employee must have worked for at least 5 years full-time</a:t>
            </a:r>
          </a:p>
          <a:p>
            <a:pPr>
              <a:lnSpc>
                <a:spcPct val="90000"/>
              </a:lnSpc>
            </a:pPr>
            <a:r>
              <a:rPr lang="en-US" altLang="en-US" dirty="0">
                <a:latin typeface="Arial" panose="020B0604020202020204" pitchFamily="34" charset="0"/>
                <a:cs typeface="Arial" panose="020B0604020202020204" pitchFamily="34" charset="0"/>
              </a:rPr>
              <a:t>Maximum of 8 semesters</a:t>
            </a:r>
          </a:p>
          <a:p>
            <a:pPr>
              <a:lnSpc>
                <a:spcPct val="90000"/>
              </a:lnSpc>
            </a:pPr>
            <a:r>
              <a:rPr lang="en-US" altLang="en-US" dirty="0">
                <a:latin typeface="Arial" panose="020B0604020202020204" pitchFamily="34" charset="0"/>
                <a:cs typeface="Arial" panose="020B0604020202020204" pitchFamily="34" charset="0"/>
              </a:rPr>
              <a:t>Excludes fees</a:t>
            </a:r>
          </a:p>
          <a:p>
            <a:pPr>
              <a:lnSpc>
                <a:spcPct val="90000"/>
              </a:lnSpc>
            </a:pPr>
            <a:r>
              <a:rPr lang="en-US" altLang="en-US" sz="1200" dirty="0">
                <a:latin typeface="Arial" panose="020B0604020202020204" pitchFamily="34" charset="0"/>
                <a:cs typeface="Arial" panose="020B0604020202020204" pitchFamily="34" charset="0"/>
              </a:rPr>
              <a:t>(other restrictions apply – contact </a:t>
            </a:r>
            <a:r>
              <a:rPr lang="en-US" altLang="en-US" sz="1200" dirty="0">
                <a:latin typeface="Arial" panose="020B0604020202020204" pitchFamily="34" charset="0"/>
                <a:cs typeface="Arial" panose="020B0604020202020204" pitchFamily="34" charset="0"/>
                <a:hlinkClick r:id="rId3"/>
              </a:rPr>
              <a:t>hrtuitionwaivers@siu.edu</a:t>
            </a:r>
            <a:r>
              <a:rPr lang="en-US" altLang="en-US" sz="1200" dirty="0">
                <a:latin typeface="Arial" panose="020B0604020202020204" pitchFamily="34" charset="0"/>
                <a:cs typeface="Arial" panose="020B0604020202020204" pitchFamily="34" charset="0"/>
              </a:rPr>
              <a:t> for more information)</a:t>
            </a:r>
          </a:p>
          <a:p>
            <a:pPr>
              <a:lnSpc>
                <a:spcPct val="90000"/>
              </a:lnSpc>
            </a:pPr>
            <a:r>
              <a:rPr lang="en-US" altLang="en-US" dirty="0">
                <a:latin typeface="Arial" panose="020B0604020202020204" pitchFamily="34" charset="0"/>
                <a:cs typeface="Arial" panose="020B0604020202020204" pitchFamily="34" charset="0"/>
              </a:rPr>
              <a:t>Policy:  </a:t>
            </a:r>
            <a:r>
              <a:rPr lang="en-US" altLang="en-US" dirty="0">
                <a:latin typeface="Arial" panose="020B0604020202020204" pitchFamily="34" charset="0"/>
                <a:cs typeface="Arial" panose="020B0604020202020204" pitchFamily="34" charset="0"/>
                <a:hlinkClick r:id="rId4"/>
              </a:rPr>
              <a:t>Dependents of Deceased Employees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663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pPr eaLnBrk="1" hangingPunct="1"/>
            <a:r>
              <a:rPr lang="en-US" altLang="en-US" sz="3900" dirty="0">
                <a:latin typeface="Arial" panose="020B0604020202020204" pitchFamily="34" charset="0"/>
                <a:cs typeface="Arial" panose="020B0604020202020204" pitchFamily="34" charset="0"/>
              </a:rPr>
              <a:t>Spouse or Civil Union Partner Card</a:t>
            </a:r>
          </a:p>
        </p:txBody>
      </p:sp>
      <p:sp>
        <p:nvSpPr>
          <p:cNvPr id="71683" name="Rectangle 3"/>
          <p:cNvSpPr>
            <a:spLocks noGrp="1" noChangeArrowheads="1"/>
          </p:cNvSpPr>
          <p:nvPr>
            <p:ph idx="1"/>
          </p:nvPr>
        </p:nvSpPr>
        <p:spPr>
          <a:xfrm>
            <a:off x="581191" y="2228003"/>
            <a:ext cx="8100471" cy="3630795"/>
          </a:xfrm>
        </p:spPr>
        <p:txBody>
          <a:bodyPr>
            <a:normAutofit/>
          </a:bodyPr>
          <a:lstStyle/>
          <a:p>
            <a:r>
              <a:rPr lang="en-US" altLang="en-US" sz="2400" dirty="0">
                <a:latin typeface="Arial" panose="020B0604020202020204" pitchFamily="34" charset="0"/>
                <a:cs typeface="Arial" panose="020B0604020202020204" pitchFamily="34" charset="0"/>
              </a:rPr>
              <a:t>Permits a spouse or civil union partner to gain access to select university facilities and services</a:t>
            </a:r>
          </a:p>
          <a:p>
            <a:r>
              <a:rPr lang="en-US" altLang="en-US" sz="2400" dirty="0">
                <a:latin typeface="Arial" panose="020B0604020202020204" pitchFamily="34" charset="0"/>
                <a:cs typeface="Arial" panose="020B0604020202020204" pitchFamily="34" charset="0"/>
              </a:rPr>
              <a:t>Must be renewed for each fiscal year or appointment period</a:t>
            </a:r>
          </a:p>
          <a:p>
            <a:r>
              <a:rPr lang="en-US" altLang="en-US" sz="2400" dirty="0">
                <a:latin typeface="Arial" panose="020B0604020202020204" pitchFamily="34" charset="0"/>
                <a:cs typeface="Arial" panose="020B0604020202020204" pitchFamily="34" charset="0"/>
              </a:rPr>
              <a:t>Employee must present proper ID to Employee Records at Woody Hall </a:t>
            </a:r>
          </a:p>
          <a:p>
            <a:r>
              <a:rPr lang="en-US" altLang="en-US" sz="2400" dirty="0">
                <a:latin typeface="Arial" panose="020B0604020202020204" pitchFamily="34" charset="0"/>
                <a:cs typeface="Arial" panose="020B0604020202020204" pitchFamily="34" charset="0"/>
              </a:rPr>
              <a:t>Contact 618-453-6698 for more information</a:t>
            </a:r>
          </a:p>
        </p:txBody>
      </p:sp>
    </p:spTree>
    <p:extLst>
      <p:ext uri="{BB962C8B-B14F-4D97-AF65-F5344CB8AC3E}">
        <p14:creationId xmlns:p14="http://schemas.microsoft.com/office/powerpoint/2010/main" val="3666906142"/>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57a98e7-744d-43f9-bc91-08de1ff3710d}" enabled="0" method="" siteId="{d57a98e7-744d-43f9-bc91-08de1ff3710d}" removed="1"/>
</clbl:labelList>
</file>

<file path=docProps/app.xml><?xml version="1.0" encoding="utf-8"?>
<Properties xmlns="http://schemas.openxmlformats.org/officeDocument/2006/extended-properties" xmlns:vt="http://schemas.openxmlformats.org/officeDocument/2006/docPropsVTypes">
  <Template/>
  <TotalTime>8304</TotalTime>
  <Words>3427</Words>
  <Application>Microsoft Office PowerPoint</Application>
  <PresentationFormat>On-screen Show (4:3)</PresentationFormat>
  <Paragraphs>249</Paragraphs>
  <Slides>26</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Gill Sans MT</vt:lpstr>
      <vt:lpstr>Wingdings</vt:lpstr>
      <vt:lpstr>Wingdings 2</vt:lpstr>
      <vt:lpstr>Dividend</vt:lpstr>
      <vt:lpstr>SIU New Employee Orientation</vt:lpstr>
      <vt:lpstr>Employee Records Staff</vt:lpstr>
      <vt:lpstr>Fringe Benefit Section Agenda</vt:lpstr>
      <vt:lpstr>SIUC Policies</vt:lpstr>
      <vt:lpstr>Leaves with Pay</vt:lpstr>
      <vt:lpstr>Absences and Benefits Reporting Absences</vt:lpstr>
      <vt:lpstr>Absences and Benefits sick leave benefits</vt:lpstr>
      <vt:lpstr>Absences and Benefits pregnancy</vt:lpstr>
      <vt:lpstr>Absences and Benefits vacation benefits – Civil service</vt:lpstr>
      <vt:lpstr>Leaves with Pay Disaster Relief</vt:lpstr>
      <vt:lpstr>Leaves with Pay Bereavement</vt:lpstr>
      <vt:lpstr>Leaves with Pay Jury Duty</vt:lpstr>
      <vt:lpstr>Leaves with Pay Military Service</vt:lpstr>
      <vt:lpstr> Family Military Leave Act </vt:lpstr>
      <vt:lpstr>Leaves without Pay</vt:lpstr>
      <vt:lpstr>Leaves without Pay Family &amp; Medical Leave (FMLA)</vt:lpstr>
      <vt:lpstr>Leaves without Pay Family &amp; Medical Leave (FMLA)</vt:lpstr>
      <vt:lpstr>Leaves without Pay Family &amp; Medical Leave (FMLA) – Military provisions)</vt:lpstr>
      <vt:lpstr>Leaves without Pay Victims’ Economic Security &amp; Safety Leave (VESSA)</vt:lpstr>
      <vt:lpstr>Leaves without Pay School Visitation</vt:lpstr>
      <vt:lpstr>Leaves without Pay Voting in Elections</vt:lpstr>
      <vt:lpstr>Leaves without Pay Personal Leaves</vt:lpstr>
      <vt:lpstr>Tuition Waiver Benefits Employee</vt:lpstr>
      <vt:lpstr>Tuition Wavier Benefits child of Employee Tuition Waiver</vt:lpstr>
      <vt:lpstr>Tuition Waiver for Dependents of Deceased Employees</vt:lpstr>
      <vt:lpstr>Spouse or Civil Union Partner Card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SIU New Employee Orientation</dc:title>
  <dc:creator>Makayla R Hartmann</dc:creator>
  <cp:lastModifiedBy>Rich, Heather N</cp:lastModifiedBy>
  <cp:revision>204</cp:revision>
  <cp:lastPrinted>2018-08-22T17:43:24Z</cp:lastPrinted>
  <dcterms:created xsi:type="dcterms:W3CDTF">2017-07-17T15:03:43Z</dcterms:created>
  <dcterms:modified xsi:type="dcterms:W3CDTF">2026-09-10T13:26:42Z</dcterms:modified>
</cp:coreProperties>
</file>